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09" r:id="rId3"/>
    <p:sldId id="261" r:id="rId4"/>
    <p:sldId id="258" r:id="rId5"/>
    <p:sldId id="263" r:id="rId6"/>
    <p:sldId id="262" r:id="rId7"/>
    <p:sldId id="307" r:id="rId8"/>
    <p:sldId id="282" r:id="rId9"/>
    <p:sldId id="312" r:id="rId10"/>
    <p:sldId id="287" r:id="rId11"/>
    <p:sldId id="303" r:id="rId12"/>
    <p:sldId id="288" r:id="rId13"/>
    <p:sldId id="304" r:id="rId14"/>
    <p:sldId id="289" r:id="rId15"/>
    <p:sldId id="313" r:id="rId16"/>
    <p:sldId id="308" r:id="rId17"/>
    <p:sldId id="305" r:id="rId18"/>
    <p:sldId id="311" r:id="rId19"/>
    <p:sldId id="306" r:id="rId20"/>
    <p:sldId id="310" r:id="rId21"/>
    <p:sldId id="295" r:id="rId22"/>
    <p:sldId id="296" r:id="rId23"/>
    <p:sldId id="297" r:id="rId24"/>
    <p:sldId id="298" r:id="rId25"/>
    <p:sldId id="270" r:id="rId26"/>
    <p:sldId id="273" r:id="rId27"/>
    <p:sldId id="266" r:id="rId28"/>
    <p:sldId id="275" r:id="rId29"/>
    <p:sldId id="274" r:id="rId30"/>
    <p:sldId id="281" r:id="rId31"/>
    <p:sldId id="283" r:id="rId32"/>
    <p:sldId id="267" r:id="rId33"/>
    <p:sldId id="284" r:id="rId34"/>
    <p:sldId id="268" r:id="rId35"/>
    <p:sldId id="269" r:id="rId36"/>
    <p:sldId id="278" r:id="rId37"/>
    <p:sldId id="291" r:id="rId38"/>
    <p:sldId id="292" r:id="rId39"/>
    <p:sldId id="293" r:id="rId40"/>
    <p:sldId id="294" r:id="rId41"/>
    <p:sldId id="276" r:id="rId42"/>
    <p:sldId id="300" r:id="rId43"/>
    <p:sldId id="301" r:id="rId44"/>
    <p:sldId id="302" r:id="rId45"/>
    <p:sldId id="277" r:id="rId46"/>
    <p:sldId id="299" r:id="rId47"/>
    <p:sldId id="314" r:id="rId48"/>
    <p:sldId id="285" r:id="rId4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17" autoAdjust="0"/>
    <p:restoredTop sz="94660"/>
  </p:normalViewPr>
  <p:slideViewPr>
    <p:cSldViewPr>
      <p:cViewPr varScale="1">
        <p:scale>
          <a:sx n="68" d="100"/>
          <a:sy n="68" d="100"/>
        </p:scale>
        <p:origin x="-3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230A70-D6B9-4CEF-BF90-3DE388819C11}" type="doc">
      <dgm:prSet loTypeId="urn:microsoft.com/office/officeart/2005/8/layout/gear1" loCatId="cycle" qsTypeId="urn:microsoft.com/office/officeart/2005/8/quickstyle/3d3" qsCatId="3D" csTypeId="urn:microsoft.com/office/officeart/2005/8/colors/accent1_2" csCatId="accent1" phldr="1"/>
      <dgm:spPr/>
    </dgm:pt>
    <dgm:pt modelId="{C219BD1B-65F1-463B-9A8C-9440A3BB2461}">
      <dgm:prSet phldrT="[Text]"/>
      <dgm:spPr/>
      <dgm:t>
        <a:bodyPr/>
        <a:lstStyle/>
        <a:p>
          <a:r>
            <a:rPr lang="sv-SE" dirty="0" smtClean="0"/>
            <a:t>Innovation</a:t>
          </a:r>
          <a:endParaRPr lang="sv-SE" dirty="0"/>
        </a:p>
      </dgm:t>
    </dgm:pt>
    <dgm:pt modelId="{EC4F8DB9-953B-4FD2-A344-0BC097A26C0B}" type="parTrans" cxnId="{D6F4B39B-3828-405C-9F58-7ADAB8C70679}">
      <dgm:prSet/>
      <dgm:spPr/>
      <dgm:t>
        <a:bodyPr/>
        <a:lstStyle/>
        <a:p>
          <a:endParaRPr lang="sv-SE"/>
        </a:p>
      </dgm:t>
    </dgm:pt>
    <dgm:pt modelId="{09A223C5-DCE0-45A0-B9F8-5EBBE1A1E60F}" type="sibTrans" cxnId="{D6F4B39B-3828-405C-9F58-7ADAB8C70679}">
      <dgm:prSet/>
      <dgm:spPr/>
      <dgm:t>
        <a:bodyPr/>
        <a:lstStyle/>
        <a:p>
          <a:endParaRPr lang="sv-SE"/>
        </a:p>
      </dgm:t>
    </dgm:pt>
    <dgm:pt modelId="{6D824FAA-17A0-48A7-BE47-7FF2788A96A7}">
      <dgm:prSet phldrT="[Text]"/>
      <dgm:spPr/>
      <dgm:t>
        <a:bodyPr/>
        <a:lstStyle/>
        <a:p>
          <a:r>
            <a:rPr lang="sv-SE" dirty="0" err="1" smtClean="0"/>
            <a:t>Political</a:t>
          </a:r>
          <a:r>
            <a:rPr lang="sv-SE" dirty="0" smtClean="0"/>
            <a:t> </a:t>
          </a:r>
          <a:r>
            <a:rPr lang="sv-SE" dirty="0" err="1" smtClean="0"/>
            <a:t>Acceptance</a:t>
          </a:r>
          <a:endParaRPr lang="sv-SE" dirty="0"/>
        </a:p>
      </dgm:t>
    </dgm:pt>
    <dgm:pt modelId="{C98256E0-B269-433F-8188-BE5D14890C7B}" type="parTrans" cxnId="{924AB2FB-9076-4F38-9202-0FD19614B9D0}">
      <dgm:prSet/>
      <dgm:spPr/>
      <dgm:t>
        <a:bodyPr/>
        <a:lstStyle/>
        <a:p>
          <a:endParaRPr lang="sv-SE"/>
        </a:p>
      </dgm:t>
    </dgm:pt>
    <dgm:pt modelId="{05C8F548-4EBB-4577-9C21-569068D1DE8A}" type="sibTrans" cxnId="{924AB2FB-9076-4F38-9202-0FD19614B9D0}">
      <dgm:prSet/>
      <dgm:spPr/>
      <dgm:t>
        <a:bodyPr/>
        <a:lstStyle/>
        <a:p>
          <a:endParaRPr lang="sv-SE"/>
        </a:p>
      </dgm:t>
    </dgm:pt>
    <dgm:pt modelId="{F4BBEE60-DB87-4595-9E4A-DFA6A7C938D9}">
      <dgm:prSet phldrT="[Text]"/>
      <dgm:spPr/>
      <dgm:t>
        <a:bodyPr/>
        <a:lstStyle/>
        <a:p>
          <a:r>
            <a:rPr lang="sv-SE" dirty="0" smtClean="0"/>
            <a:t>Public </a:t>
          </a:r>
          <a:r>
            <a:rPr lang="sv-SE" dirty="0" err="1" smtClean="0"/>
            <a:t>Acceptance</a:t>
          </a:r>
          <a:endParaRPr lang="sv-SE" dirty="0"/>
        </a:p>
      </dgm:t>
    </dgm:pt>
    <dgm:pt modelId="{8E27A0FD-9FE0-402A-94C2-44BC4A75DD08}" type="parTrans" cxnId="{E3C33D19-FA96-4530-85E9-B401BD94024D}">
      <dgm:prSet/>
      <dgm:spPr/>
      <dgm:t>
        <a:bodyPr/>
        <a:lstStyle/>
        <a:p>
          <a:endParaRPr lang="sv-SE"/>
        </a:p>
      </dgm:t>
    </dgm:pt>
    <dgm:pt modelId="{E69EED75-25E3-4B73-9386-EE2AD49F754E}" type="sibTrans" cxnId="{E3C33D19-FA96-4530-85E9-B401BD94024D}">
      <dgm:prSet/>
      <dgm:spPr/>
      <dgm:t>
        <a:bodyPr/>
        <a:lstStyle/>
        <a:p>
          <a:endParaRPr lang="sv-SE"/>
        </a:p>
      </dgm:t>
    </dgm:pt>
    <dgm:pt modelId="{73BC1325-F773-4EA0-BA5A-EA5366C6B2A7}" type="pres">
      <dgm:prSet presAssocID="{E1230A70-D6B9-4CEF-BF90-3DE388819C1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E7354D0-0F7A-42C7-A797-0600572966C9}" type="pres">
      <dgm:prSet presAssocID="{C219BD1B-65F1-463B-9A8C-9440A3BB2461}" presName="gear1" presStyleLbl="node1" presStyleIdx="0" presStyleCnt="3" custLinFactNeighborX="-5383" custLinFactNeighborY="6347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18841C7-A5C5-42C6-A0A2-29BA6ED81933}" type="pres">
      <dgm:prSet presAssocID="{C219BD1B-65F1-463B-9A8C-9440A3BB2461}" presName="gear1srcNode" presStyleLbl="node1" presStyleIdx="0" presStyleCnt="3"/>
      <dgm:spPr/>
      <dgm:t>
        <a:bodyPr/>
        <a:lstStyle/>
        <a:p>
          <a:endParaRPr lang="sv-SE"/>
        </a:p>
      </dgm:t>
    </dgm:pt>
    <dgm:pt modelId="{7FFBAB6E-D9C5-45C3-A3F7-1CD738395F6A}" type="pres">
      <dgm:prSet presAssocID="{C219BD1B-65F1-463B-9A8C-9440A3BB2461}" presName="gear1dstNode" presStyleLbl="node1" presStyleIdx="0" presStyleCnt="3"/>
      <dgm:spPr/>
      <dgm:t>
        <a:bodyPr/>
        <a:lstStyle/>
        <a:p>
          <a:endParaRPr lang="sv-SE"/>
        </a:p>
      </dgm:t>
    </dgm:pt>
    <dgm:pt modelId="{4406FDD0-F269-421F-B0EB-DC96BB02670A}" type="pres">
      <dgm:prSet presAssocID="{6D824FAA-17A0-48A7-BE47-7FF2788A96A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45666F7-3EBB-46CD-98BD-E4CD3E2A7424}" type="pres">
      <dgm:prSet presAssocID="{6D824FAA-17A0-48A7-BE47-7FF2788A96A7}" presName="gear2srcNode" presStyleLbl="node1" presStyleIdx="1" presStyleCnt="3"/>
      <dgm:spPr/>
      <dgm:t>
        <a:bodyPr/>
        <a:lstStyle/>
        <a:p>
          <a:endParaRPr lang="sv-SE"/>
        </a:p>
      </dgm:t>
    </dgm:pt>
    <dgm:pt modelId="{2D6320C2-E711-417E-9B27-9DA1BDCF5832}" type="pres">
      <dgm:prSet presAssocID="{6D824FAA-17A0-48A7-BE47-7FF2788A96A7}" presName="gear2dstNode" presStyleLbl="node1" presStyleIdx="1" presStyleCnt="3"/>
      <dgm:spPr/>
      <dgm:t>
        <a:bodyPr/>
        <a:lstStyle/>
        <a:p>
          <a:endParaRPr lang="sv-SE"/>
        </a:p>
      </dgm:t>
    </dgm:pt>
    <dgm:pt modelId="{EDA3975D-F530-413C-91F4-E3F95A3A3BD3}" type="pres">
      <dgm:prSet presAssocID="{F4BBEE60-DB87-4595-9E4A-DFA6A7C938D9}" presName="gear3" presStyleLbl="node1" presStyleIdx="2" presStyleCnt="3"/>
      <dgm:spPr/>
      <dgm:t>
        <a:bodyPr/>
        <a:lstStyle/>
        <a:p>
          <a:endParaRPr lang="sv-SE"/>
        </a:p>
      </dgm:t>
    </dgm:pt>
    <dgm:pt modelId="{8DF579A6-C360-4203-962F-E004990A07D3}" type="pres">
      <dgm:prSet presAssocID="{F4BBEE60-DB87-4595-9E4A-DFA6A7C938D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2671B71-D8BB-4EB2-A068-42CD037EF681}" type="pres">
      <dgm:prSet presAssocID="{F4BBEE60-DB87-4595-9E4A-DFA6A7C938D9}" presName="gear3srcNode" presStyleLbl="node1" presStyleIdx="2" presStyleCnt="3"/>
      <dgm:spPr/>
      <dgm:t>
        <a:bodyPr/>
        <a:lstStyle/>
        <a:p>
          <a:endParaRPr lang="sv-SE"/>
        </a:p>
      </dgm:t>
    </dgm:pt>
    <dgm:pt modelId="{6800FBB3-80F0-42E5-BF4F-79B7182EC89E}" type="pres">
      <dgm:prSet presAssocID="{F4BBEE60-DB87-4595-9E4A-DFA6A7C938D9}" presName="gear3dstNode" presStyleLbl="node1" presStyleIdx="2" presStyleCnt="3"/>
      <dgm:spPr/>
      <dgm:t>
        <a:bodyPr/>
        <a:lstStyle/>
        <a:p>
          <a:endParaRPr lang="sv-SE"/>
        </a:p>
      </dgm:t>
    </dgm:pt>
    <dgm:pt modelId="{D62EA1F7-66EB-4FDF-9283-A6E8C812C18A}" type="pres">
      <dgm:prSet presAssocID="{09A223C5-DCE0-45A0-B9F8-5EBBE1A1E60F}" presName="connector1" presStyleLbl="sibTrans2D1" presStyleIdx="0" presStyleCnt="3"/>
      <dgm:spPr/>
      <dgm:t>
        <a:bodyPr/>
        <a:lstStyle/>
        <a:p>
          <a:endParaRPr lang="sv-SE"/>
        </a:p>
      </dgm:t>
    </dgm:pt>
    <dgm:pt modelId="{97A1D363-288A-4BF7-9609-332D36AB5E97}" type="pres">
      <dgm:prSet presAssocID="{05C8F548-4EBB-4577-9C21-569068D1DE8A}" presName="connector2" presStyleLbl="sibTrans2D1" presStyleIdx="1" presStyleCnt="3"/>
      <dgm:spPr/>
      <dgm:t>
        <a:bodyPr/>
        <a:lstStyle/>
        <a:p>
          <a:endParaRPr lang="sv-SE"/>
        </a:p>
      </dgm:t>
    </dgm:pt>
    <dgm:pt modelId="{7DFAC1C6-B4EE-412D-946A-BFE5F625FBBF}" type="pres">
      <dgm:prSet presAssocID="{E69EED75-25E3-4B73-9386-EE2AD49F754E}" presName="connector3" presStyleLbl="sibTrans2D1" presStyleIdx="2" presStyleCnt="3"/>
      <dgm:spPr/>
      <dgm:t>
        <a:bodyPr/>
        <a:lstStyle/>
        <a:p>
          <a:endParaRPr lang="sv-SE"/>
        </a:p>
      </dgm:t>
    </dgm:pt>
  </dgm:ptLst>
  <dgm:cxnLst>
    <dgm:cxn modelId="{924AB2FB-9076-4F38-9202-0FD19614B9D0}" srcId="{E1230A70-D6B9-4CEF-BF90-3DE388819C11}" destId="{6D824FAA-17A0-48A7-BE47-7FF2788A96A7}" srcOrd="1" destOrd="0" parTransId="{C98256E0-B269-433F-8188-BE5D14890C7B}" sibTransId="{05C8F548-4EBB-4577-9C21-569068D1DE8A}"/>
    <dgm:cxn modelId="{D6F4B39B-3828-405C-9F58-7ADAB8C70679}" srcId="{E1230A70-D6B9-4CEF-BF90-3DE388819C11}" destId="{C219BD1B-65F1-463B-9A8C-9440A3BB2461}" srcOrd="0" destOrd="0" parTransId="{EC4F8DB9-953B-4FD2-A344-0BC097A26C0B}" sibTransId="{09A223C5-DCE0-45A0-B9F8-5EBBE1A1E60F}"/>
    <dgm:cxn modelId="{34CEE6D8-F554-4C52-A21B-4BBC0F03D567}" type="presOf" srcId="{C219BD1B-65F1-463B-9A8C-9440A3BB2461}" destId="{3E7354D0-0F7A-42C7-A797-0600572966C9}" srcOrd="0" destOrd="0" presId="urn:microsoft.com/office/officeart/2005/8/layout/gear1"/>
    <dgm:cxn modelId="{3C7248D2-664C-404E-B505-E03BE37CBAD0}" type="presOf" srcId="{6D824FAA-17A0-48A7-BE47-7FF2788A96A7}" destId="{2D6320C2-E711-417E-9B27-9DA1BDCF5832}" srcOrd="2" destOrd="0" presId="urn:microsoft.com/office/officeart/2005/8/layout/gear1"/>
    <dgm:cxn modelId="{69E65872-7359-44CC-B056-9F668470BDF9}" type="presOf" srcId="{F4BBEE60-DB87-4595-9E4A-DFA6A7C938D9}" destId="{6800FBB3-80F0-42E5-BF4F-79B7182EC89E}" srcOrd="3" destOrd="0" presId="urn:microsoft.com/office/officeart/2005/8/layout/gear1"/>
    <dgm:cxn modelId="{A02C6D4E-6078-4572-8623-55A90B6D8262}" type="presOf" srcId="{F4BBEE60-DB87-4595-9E4A-DFA6A7C938D9}" destId="{EDA3975D-F530-413C-91F4-E3F95A3A3BD3}" srcOrd="0" destOrd="0" presId="urn:microsoft.com/office/officeart/2005/8/layout/gear1"/>
    <dgm:cxn modelId="{973484B1-4CC4-4928-B003-947783BA2A80}" type="presOf" srcId="{05C8F548-4EBB-4577-9C21-569068D1DE8A}" destId="{97A1D363-288A-4BF7-9609-332D36AB5E97}" srcOrd="0" destOrd="0" presId="urn:microsoft.com/office/officeart/2005/8/layout/gear1"/>
    <dgm:cxn modelId="{A10009D8-BA52-4A1A-BF07-0D517B0160B6}" type="presOf" srcId="{E69EED75-25E3-4B73-9386-EE2AD49F754E}" destId="{7DFAC1C6-B4EE-412D-946A-BFE5F625FBBF}" srcOrd="0" destOrd="0" presId="urn:microsoft.com/office/officeart/2005/8/layout/gear1"/>
    <dgm:cxn modelId="{B43AB6D6-1902-48E5-B63B-D33B4143F91C}" type="presOf" srcId="{F4BBEE60-DB87-4595-9E4A-DFA6A7C938D9}" destId="{8DF579A6-C360-4203-962F-E004990A07D3}" srcOrd="1" destOrd="0" presId="urn:microsoft.com/office/officeart/2005/8/layout/gear1"/>
    <dgm:cxn modelId="{519E759E-7248-4195-8EC6-1C628070EE9A}" type="presOf" srcId="{C219BD1B-65F1-463B-9A8C-9440A3BB2461}" destId="{F18841C7-A5C5-42C6-A0A2-29BA6ED81933}" srcOrd="1" destOrd="0" presId="urn:microsoft.com/office/officeart/2005/8/layout/gear1"/>
    <dgm:cxn modelId="{7427BEED-AA1E-4708-BD9D-0897D57C11B9}" type="presOf" srcId="{09A223C5-DCE0-45A0-B9F8-5EBBE1A1E60F}" destId="{D62EA1F7-66EB-4FDF-9283-A6E8C812C18A}" srcOrd="0" destOrd="0" presId="urn:microsoft.com/office/officeart/2005/8/layout/gear1"/>
    <dgm:cxn modelId="{1267D46A-A2D7-4442-A439-8AE7E15E3206}" type="presOf" srcId="{6D824FAA-17A0-48A7-BE47-7FF2788A96A7}" destId="{4406FDD0-F269-421F-B0EB-DC96BB02670A}" srcOrd="0" destOrd="0" presId="urn:microsoft.com/office/officeart/2005/8/layout/gear1"/>
    <dgm:cxn modelId="{A20A6CEA-026F-4DC0-BC6D-B6695F51A014}" type="presOf" srcId="{E1230A70-D6B9-4CEF-BF90-3DE388819C11}" destId="{73BC1325-F773-4EA0-BA5A-EA5366C6B2A7}" srcOrd="0" destOrd="0" presId="urn:microsoft.com/office/officeart/2005/8/layout/gear1"/>
    <dgm:cxn modelId="{E3C33D19-FA96-4530-85E9-B401BD94024D}" srcId="{E1230A70-D6B9-4CEF-BF90-3DE388819C11}" destId="{F4BBEE60-DB87-4595-9E4A-DFA6A7C938D9}" srcOrd="2" destOrd="0" parTransId="{8E27A0FD-9FE0-402A-94C2-44BC4A75DD08}" sibTransId="{E69EED75-25E3-4B73-9386-EE2AD49F754E}"/>
    <dgm:cxn modelId="{38F4ACEE-A9F3-4D0F-96D6-6F8D2A514B7A}" type="presOf" srcId="{C219BD1B-65F1-463B-9A8C-9440A3BB2461}" destId="{7FFBAB6E-D9C5-45C3-A3F7-1CD738395F6A}" srcOrd="2" destOrd="0" presId="urn:microsoft.com/office/officeart/2005/8/layout/gear1"/>
    <dgm:cxn modelId="{858B7D3B-601C-4FEC-B67E-8824370BC624}" type="presOf" srcId="{F4BBEE60-DB87-4595-9E4A-DFA6A7C938D9}" destId="{E2671B71-D8BB-4EB2-A068-42CD037EF681}" srcOrd="2" destOrd="0" presId="urn:microsoft.com/office/officeart/2005/8/layout/gear1"/>
    <dgm:cxn modelId="{5AA63CDA-847D-4A2D-B6B5-6565947056E2}" type="presOf" srcId="{6D824FAA-17A0-48A7-BE47-7FF2788A96A7}" destId="{045666F7-3EBB-46CD-98BD-E4CD3E2A7424}" srcOrd="1" destOrd="0" presId="urn:microsoft.com/office/officeart/2005/8/layout/gear1"/>
    <dgm:cxn modelId="{DA46937B-A130-40ED-B11D-F006BE88B48B}" type="presParOf" srcId="{73BC1325-F773-4EA0-BA5A-EA5366C6B2A7}" destId="{3E7354D0-0F7A-42C7-A797-0600572966C9}" srcOrd="0" destOrd="0" presId="urn:microsoft.com/office/officeart/2005/8/layout/gear1"/>
    <dgm:cxn modelId="{B4D01CA6-D2A7-4122-80FF-CDF03D8E20DD}" type="presParOf" srcId="{73BC1325-F773-4EA0-BA5A-EA5366C6B2A7}" destId="{F18841C7-A5C5-42C6-A0A2-29BA6ED81933}" srcOrd="1" destOrd="0" presId="urn:microsoft.com/office/officeart/2005/8/layout/gear1"/>
    <dgm:cxn modelId="{076281C6-F458-451D-87AE-EEFCA150BEA8}" type="presParOf" srcId="{73BC1325-F773-4EA0-BA5A-EA5366C6B2A7}" destId="{7FFBAB6E-D9C5-45C3-A3F7-1CD738395F6A}" srcOrd="2" destOrd="0" presId="urn:microsoft.com/office/officeart/2005/8/layout/gear1"/>
    <dgm:cxn modelId="{AE7BCC3D-03D6-43E2-B396-21D3AB0489F4}" type="presParOf" srcId="{73BC1325-F773-4EA0-BA5A-EA5366C6B2A7}" destId="{4406FDD0-F269-421F-B0EB-DC96BB02670A}" srcOrd="3" destOrd="0" presId="urn:microsoft.com/office/officeart/2005/8/layout/gear1"/>
    <dgm:cxn modelId="{13D39015-ADF4-499E-BE04-B8ED8D6D66A0}" type="presParOf" srcId="{73BC1325-F773-4EA0-BA5A-EA5366C6B2A7}" destId="{045666F7-3EBB-46CD-98BD-E4CD3E2A7424}" srcOrd="4" destOrd="0" presId="urn:microsoft.com/office/officeart/2005/8/layout/gear1"/>
    <dgm:cxn modelId="{9D22027E-CC08-4C8A-B39D-5CCD57AD9179}" type="presParOf" srcId="{73BC1325-F773-4EA0-BA5A-EA5366C6B2A7}" destId="{2D6320C2-E711-417E-9B27-9DA1BDCF5832}" srcOrd="5" destOrd="0" presId="urn:microsoft.com/office/officeart/2005/8/layout/gear1"/>
    <dgm:cxn modelId="{9480FA0A-4BB7-4476-8BD1-D03028382DCE}" type="presParOf" srcId="{73BC1325-F773-4EA0-BA5A-EA5366C6B2A7}" destId="{EDA3975D-F530-413C-91F4-E3F95A3A3BD3}" srcOrd="6" destOrd="0" presId="urn:microsoft.com/office/officeart/2005/8/layout/gear1"/>
    <dgm:cxn modelId="{3097EB2C-8B8C-4F10-9ACC-05B8A650DEDA}" type="presParOf" srcId="{73BC1325-F773-4EA0-BA5A-EA5366C6B2A7}" destId="{8DF579A6-C360-4203-962F-E004990A07D3}" srcOrd="7" destOrd="0" presId="urn:microsoft.com/office/officeart/2005/8/layout/gear1"/>
    <dgm:cxn modelId="{11A0F999-B269-4000-A705-296107EA9E22}" type="presParOf" srcId="{73BC1325-F773-4EA0-BA5A-EA5366C6B2A7}" destId="{E2671B71-D8BB-4EB2-A068-42CD037EF681}" srcOrd="8" destOrd="0" presId="urn:microsoft.com/office/officeart/2005/8/layout/gear1"/>
    <dgm:cxn modelId="{BA1C9F40-E88B-4FC0-ADD3-0514D8614564}" type="presParOf" srcId="{73BC1325-F773-4EA0-BA5A-EA5366C6B2A7}" destId="{6800FBB3-80F0-42E5-BF4F-79B7182EC89E}" srcOrd="9" destOrd="0" presId="urn:microsoft.com/office/officeart/2005/8/layout/gear1"/>
    <dgm:cxn modelId="{0DBD2DD6-51A9-44D7-8D03-514F3BE191C8}" type="presParOf" srcId="{73BC1325-F773-4EA0-BA5A-EA5366C6B2A7}" destId="{D62EA1F7-66EB-4FDF-9283-A6E8C812C18A}" srcOrd="10" destOrd="0" presId="urn:microsoft.com/office/officeart/2005/8/layout/gear1"/>
    <dgm:cxn modelId="{9A6EA222-FF39-4829-9BFF-757376F3FE15}" type="presParOf" srcId="{73BC1325-F773-4EA0-BA5A-EA5366C6B2A7}" destId="{97A1D363-288A-4BF7-9609-332D36AB5E97}" srcOrd="11" destOrd="0" presId="urn:microsoft.com/office/officeart/2005/8/layout/gear1"/>
    <dgm:cxn modelId="{EB47671E-8050-4B0E-92CF-8024F25D511A}" type="presParOf" srcId="{73BC1325-F773-4EA0-BA5A-EA5366C6B2A7}" destId="{7DFAC1C6-B4EE-412D-946A-BFE5F625FBB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7354D0-0F7A-42C7-A797-0600572966C9}">
      <dsp:nvSpPr>
        <dsp:cNvPr id="0" name=""/>
        <dsp:cNvSpPr/>
      </dsp:nvSpPr>
      <dsp:spPr>
        <a:xfrm>
          <a:off x="2705284" y="2004606"/>
          <a:ext cx="2450075" cy="245007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kern="1200" dirty="0" smtClean="0"/>
            <a:t>Innovation</a:t>
          </a:r>
          <a:endParaRPr lang="sv-SE" sz="1400" kern="1200" dirty="0"/>
        </a:p>
      </dsp:txBody>
      <dsp:txXfrm>
        <a:off x="2705284" y="2004606"/>
        <a:ext cx="2450075" cy="2450075"/>
      </dsp:txXfrm>
    </dsp:sp>
    <dsp:sp modelId="{4406FDD0-F269-421F-B0EB-DC96BB02670A}">
      <dsp:nvSpPr>
        <dsp:cNvPr id="0" name=""/>
        <dsp:cNvSpPr/>
      </dsp:nvSpPr>
      <dsp:spPr>
        <a:xfrm>
          <a:off x="1411674" y="1425498"/>
          <a:ext cx="1781872" cy="178187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kern="1200" dirty="0" err="1" smtClean="0"/>
            <a:t>Political</a:t>
          </a:r>
          <a:r>
            <a:rPr lang="sv-SE" sz="1400" kern="1200" dirty="0" smtClean="0"/>
            <a:t> </a:t>
          </a:r>
          <a:r>
            <a:rPr lang="sv-SE" sz="1400" kern="1200" dirty="0" err="1" smtClean="0"/>
            <a:t>Acceptance</a:t>
          </a:r>
          <a:endParaRPr lang="sv-SE" sz="1400" kern="1200" dirty="0"/>
        </a:p>
      </dsp:txBody>
      <dsp:txXfrm>
        <a:off x="1411674" y="1425498"/>
        <a:ext cx="1781872" cy="1781872"/>
      </dsp:txXfrm>
    </dsp:sp>
    <dsp:sp modelId="{EDA3975D-F530-413C-91F4-E3F95A3A3BD3}">
      <dsp:nvSpPr>
        <dsp:cNvPr id="0" name=""/>
        <dsp:cNvSpPr/>
      </dsp:nvSpPr>
      <dsp:spPr>
        <a:xfrm rot="20700000">
          <a:off x="2409704" y="196187"/>
          <a:ext cx="1745871" cy="174587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kern="1200" dirty="0" smtClean="0"/>
            <a:t>Public </a:t>
          </a:r>
          <a:r>
            <a:rPr lang="sv-SE" sz="1400" kern="1200" dirty="0" err="1" smtClean="0"/>
            <a:t>Acceptance</a:t>
          </a:r>
          <a:endParaRPr lang="sv-SE" sz="1400" kern="1200" dirty="0"/>
        </a:p>
      </dsp:txBody>
      <dsp:txXfrm>
        <a:off x="2792625" y="579108"/>
        <a:ext cx="980030" cy="980030"/>
      </dsp:txXfrm>
    </dsp:sp>
    <dsp:sp modelId="{D62EA1F7-66EB-4FDF-9283-A6E8C812C18A}">
      <dsp:nvSpPr>
        <dsp:cNvPr id="0" name=""/>
        <dsp:cNvSpPr/>
      </dsp:nvSpPr>
      <dsp:spPr>
        <a:xfrm>
          <a:off x="2651643" y="1633264"/>
          <a:ext cx="3136096" cy="3136096"/>
        </a:xfrm>
        <a:prstGeom prst="circularArrow">
          <a:avLst>
            <a:gd name="adj1" fmla="val 4687"/>
            <a:gd name="adj2" fmla="val 299029"/>
            <a:gd name="adj3" fmla="val 2522079"/>
            <a:gd name="adj4" fmla="val 1584859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A1D363-288A-4BF7-9609-332D36AB5E97}">
      <dsp:nvSpPr>
        <dsp:cNvPr id="0" name=""/>
        <dsp:cNvSpPr/>
      </dsp:nvSpPr>
      <dsp:spPr>
        <a:xfrm>
          <a:off x="1096107" y="1030119"/>
          <a:ext cx="2278569" cy="227856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FAC1C6-B4EE-412D-946A-BFE5F625FBBF}">
      <dsp:nvSpPr>
        <dsp:cNvPr id="0" name=""/>
        <dsp:cNvSpPr/>
      </dsp:nvSpPr>
      <dsp:spPr>
        <a:xfrm>
          <a:off x="2005866" y="-187341"/>
          <a:ext cx="2456757" cy="245675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DFCA6-ED69-44FF-A732-293F10468F4B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79C84-0FF8-4AE5-845D-F2939CD3964D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7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8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12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15</a:t>
            </a:fld>
            <a:endParaRPr lang="sv-S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16</a:t>
            </a:fld>
            <a:endParaRPr lang="sv-S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20</a:t>
            </a:fld>
            <a:endParaRPr lang="sv-S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22</a:t>
            </a:fld>
            <a:endParaRPr lang="sv-S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23</a:t>
            </a:fld>
            <a:endParaRPr lang="sv-S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24</a:t>
            </a:fld>
            <a:endParaRPr lang="sv-S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25</a:t>
            </a:fld>
            <a:endParaRPr lang="sv-S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26</a:t>
            </a:fld>
            <a:endParaRPr lang="sv-S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27</a:t>
            </a:fld>
            <a:endParaRPr lang="sv-S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28</a:t>
            </a:fld>
            <a:endParaRPr lang="sv-S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29</a:t>
            </a:fld>
            <a:endParaRPr lang="sv-S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30</a:t>
            </a:fld>
            <a:endParaRPr lang="sv-S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31</a:t>
            </a:fld>
            <a:endParaRPr lang="sv-S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32</a:t>
            </a:fld>
            <a:endParaRPr lang="sv-S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33</a:t>
            </a:fld>
            <a:endParaRPr lang="sv-S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34</a:t>
            </a:fld>
            <a:endParaRPr lang="sv-S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35</a:t>
            </a:fld>
            <a:endParaRPr lang="sv-S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36</a:t>
            </a:fld>
            <a:endParaRPr lang="sv-S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37</a:t>
            </a:fld>
            <a:endParaRPr lang="sv-S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38</a:t>
            </a:fld>
            <a:endParaRPr lang="sv-S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39</a:t>
            </a:fld>
            <a:endParaRPr lang="sv-S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40</a:t>
            </a:fld>
            <a:endParaRPr lang="sv-S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41</a:t>
            </a:fld>
            <a:endParaRPr lang="sv-SE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42</a:t>
            </a:fld>
            <a:endParaRPr lang="sv-S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43</a:t>
            </a:fld>
            <a:endParaRPr lang="sv-S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44</a:t>
            </a:fld>
            <a:endParaRPr lang="sv-SE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45</a:t>
            </a:fld>
            <a:endParaRPr lang="sv-SE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46</a:t>
            </a:fld>
            <a:endParaRPr lang="sv-SE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47</a:t>
            </a:fld>
            <a:endParaRPr lang="sv-SE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48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7A8BF-158A-4871-9563-BB3C508F4B1D}" type="datetimeFigureOut">
              <a:rPr lang="sv-SE" smtClean="0"/>
              <a:pPr/>
              <a:t>2013-11-03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8A60F-F133-4D17-A119-D829E69493AD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amail@kth.s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asoud.fadaei@abe.kth.se" TargetMode="External"/><Relationship Id="rId4" Type="http://schemas.openxmlformats.org/officeDocument/2006/relationships/hyperlink" Target="mailto:danjo@kth.se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Urban </a:t>
            </a:r>
            <a:r>
              <a:rPr lang="sv-SE" dirty="0" err="1" smtClean="0"/>
              <a:t>M</a:t>
            </a:r>
            <a:r>
              <a:rPr lang="sv-SE" dirty="0" err="1" smtClean="0"/>
              <a:t>odelling</a:t>
            </a:r>
            <a:r>
              <a:rPr lang="sv-SE" dirty="0" smtClean="0"/>
              <a:t> </a:t>
            </a:r>
            <a:r>
              <a:rPr lang="sv-SE" dirty="0" smtClean="0"/>
              <a:t>and </a:t>
            </a:r>
            <a:br>
              <a:rPr lang="sv-SE" dirty="0" smtClean="0"/>
            </a:br>
            <a:r>
              <a:rPr lang="sv-SE" dirty="0" err="1" smtClean="0"/>
              <a:t>Decision</a:t>
            </a:r>
            <a:r>
              <a:rPr lang="sv-SE" dirty="0" smtClean="0"/>
              <a:t> Support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v-SE" dirty="0" smtClean="0"/>
              <a:t>AH2307</a:t>
            </a:r>
          </a:p>
          <a:p>
            <a:endParaRPr lang="sv-SE" dirty="0"/>
          </a:p>
          <a:p>
            <a:r>
              <a:rPr lang="sv-SE" dirty="0" smtClean="0"/>
              <a:t>Anders Karlström</a:t>
            </a:r>
          </a:p>
          <a:p>
            <a:r>
              <a:rPr lang="sv-SE" dirty="0" err="1" smtClean="0"/>
              <a:t>Head</a:t>
            </a:r>
            <a:r>
              <a:rPr lang="sv-SE" dirty="0" smtClean="0"/>
              <a:t> of Department</a:t>
            </a:r>
          </a:p>
          <a:p>
            <a:r>
              <a:rPr lang="sv-SE" dirty="0" smtClean="0"/>
              <a:t>Transport </a:t>
            </a:r>
            <a:r>
              <a:rPr lang="sv-SE" dirty="0" smtClean="0"/>
              <a:t>Science</a:t>
            </a:r>
            <a:endParaRPr lang="sv-SE" dirty="0" smtClean="0"/>
          </a:p>
          <a:p>
            <a:r>
              <a:rPr lang="sv-SE" dirty="0" smtClean="0"/>
              <a:t>KTH Royal </a:t>
            </a:r>
            <a:r>
              <a:rPr lang="sv-SE" dirty="0" err="1" smtClean="0"/>
              <a:t>Institute</a:t>
            </a:r>
            <a:r>
              <a:rPr lang="sv-SE" dirty="0" smtClean="0"/>
              <a:t> of Technology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From </a:t>
            </a:r>
            <a:br>
              <a:rPr lang="sv-SE" dirty="0" smtClean="0"/>
            </a:br>
            <a:r>
              <a:rPr lang="sv-SE" dirty="0" smtClean="0"/>
              <a:t>Transport Data </a:t>
            </a:r>
            <a:r>
              <a:rPr lang="sv-SE" dirty="0" err="1" smtClean="0"/>
              <a:t>Analysis</a:t>
            </a:r>
            <a:r>
              <a:rPr lang="sv-SE" dirty="0" smtClean="0"/>
              <a:t> and Collection: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v-SE" dirty="0" smtClean="0"/>
          </a:p>
          <a:p>
            <a:r>
              <a:rPr lang="sv-SE" dirty="0" err="1" smtClean="0"/>
              <a:t>Planning</a:t>
            </a:r>
            <a:r>
              <a:rPr lang="sv-SE" dirty="0" smtClean="0"/>
              <a:t> </a:t>
            </a:r>
            <a:r>
              <a:rPr lang="sv-SE" dirty="0"/>
              <a:t>and Policy</a:t>
            </a:r>
          </a:p>
          <a:p>
            <a:r>
              <a:rPr lang="sv-SE" dirty="0"/>
              <a:t> Operations</a:t>
            </a:r>
          </a:p>
          <a:p>
            <a:r>
              <a:rPr lang="sv-SE" dirty="0"/>
              <a:t> </a:t>
            </a:r>
            <a:r>
              <a:rPr lang="sv-SE" dirty="0" err="1"/>
              <a:t>Monitoring</a:t>
            </a:r>
            <a:endParaRPr lang="sv-SE" dirty="0"/>
          </a:p>
          <a:p>
            <a:r>
              <a:rPr lang="sv-SE" dirty="0"/>
              <a:t> Management and Control</a:t>
            </a:r>
          </a:p>
        </p:txBody>
      </p:sp>
      <p:grpSp>
        <p:nvGrpSpPr>
          <p:cNvPr id="5" name="Group 10"/>
          <p:cNvGrpSpPr/>
          <p:nvPr/>
        </p:nvGrpSpPr>
        <p:grpSpPr>
          <a:xfrm>
            <a:off x="467544" y="2204864"/>
            <a:ext cx="8676456" cy="2376264"/>
            <a:chOff x="467544" y="2204864"/>
            <a:chExt cx="8676456" cy="2376264"/>
          </a:xfrm>
        </p:grpSpPr>
        <p:sp>
          <p:nvSpPr>
            <p:cNvPr id="4" name="Rectangle 3"/>
            <p:cNvSpPr/>
            <p:nvPr/>
          </p:nvSpPr>
          <p:spPr>
            <a:xfrm>
              <a:off x="467544" y="2204864"/>
              <a:ext cx="4104456" cy="648072"/>
            </a:xfrm>
            <a:prstGeom prst="rect">
              <a:avLst/>
            </a:prstGeom>
            <a:solidFill>
              <a:schemeClr val="accent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6" name="Elbow Connector 5"/>
            <p:cNvCxnSpPr>
              <a:endCxn id="4" idx="3"/>
            </p:cNvCxnSpPr>
            <p:nvPr/>
          </p:nvCxnSpPr>
          <p:spPr>
            <a:xfrm rot="10800000">
              <a:off x="4572000" y="2528900"/>
              <a:ext cx="2088232" cy="468052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732240" y="2780928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400" dirty="0" smtClean="0"/>
                <a:t>THIS COURSE!</a:t>
              </a:r>
              <a:endParaRPr lang="sv-SE" sz="2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27576" y="3284984"/>
              <a:ext cx="38164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 err="1" smtClean="0"/>
                <a:t>Quantitative</a:t>
              </a:r>
              <a:r>
                <a:rPr lang="sv-SE" dirty="0" smtClean="0"/>
                <a:t> </a:t>
              </a:r>
              <a:r>
                <a:rPr lang="sv-SE" dirty="0" err="1" smtClean="0"/>
                <a:t>methods</a:t>
              </a:r>
              <a:endParaRPr lang="sv-SE" dirty="0" smtClean="0"/>
            </a:p>
            <a:p>
              <a:r>
                <a:rPr lang="sv-SE" dirty="0" err="1" smtClean="0"/>
                <a:t>Computational</a:t>
              </a:r>
              <a:r>
                <a:rPr lang="sv-SE" dirty="0" smtClean="0"/>
                <a:t> </a:t>
              </a:r>
              <a:r>
                <a:rPr lang="sv-SE" dirty="0" err="1" smtClean="0"/>
                <a:t>Methods</a:t>
              </a:r>
              <a:endParaRPr lang="sv-SE" dirty="0" smtClean="0"/>
            </a:p>
            <a:p>
              <a:r>
                <a:rPr lang="sv-SE" dirty="0" err="1" smtClean="0"/>
                <a:t>Modelling</a:t>
              </a:r>
              <a:endParaRPr lang="sv-SE" dirty="0" smtClean="0"/>
            </a:p>
            <a:p>
              <a:r>
                <a:rPr lang="sv-SE" dirty="0" smtClean="0"/>
                <a:t>Computer </a:t>
              </a:r>
              <a:r>
                <a:rPr lang="sv-SE" dirty="0" err="1" smtClean="0"/>
                <a:t>aided</a:t>
              </a:r>
              <a:r>
                <a:rPr lang="sv-SE" dirty="0" smtClean="0"/>
                <a:t> </a:t>
              </a:r>
              <a:r>
                <a:rPr lang="sv-SE" dirty="0" err="1" smtClean="0"/>
                <a:t>decision</a:t>
              </a:r>
              <a:r>
                <a:rPr lang="sv-SE" dirty="0" smtClean="0"/>
                <a:t> support</a:t>
              </a:r>
              <a:endParaRPr lang="sv-SE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7544" y="2924944"/>
              <a:ext cx="4824536" cy="1656184"/>
            </a:xfrm>
            <a:prstGeom prst="rect">
              <a:avLst/>
            </a:prstGeom>
            <a:solidFill>
              <a:schemeClr val="bg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“The </a:t>
            </a:r>
            <a:r>
              <a:rPr lang="en-US" dirty="0"/>
              <a:t>main contents are </a:t>
            </a:r>
            <a:endParaRPr lang="en-US" dirty="0" smtClean="0"/>
          </a:p>
          <a:p>
            <a:r>
              <a:rPr lang="en-US" dirty="0" smtClean="0"/>
              <a:t>discrete </a:t>
            </a:r>
            <a:r>
              <a:rPr lang="en-US" dirty="0"/>
              <a:t>choice theory, the multinomial and nested </a:t>
            </a:r>
            <a:r>
              <a:rPr lang="en-US" dirty="0" err="1"/>
              <a:t>logit</a:t>
            </a:r>
            <a:r>
              <a:rPr lang="en-US" dirty="0"/>
              <a:t> </a:t>
            </a:r>
            <a:r>
              <a:rPr lang="en-US" dirty="0" smtClean="0"/>
              <a:t>model, </a:t>
            </a:r>
          </a:p>
          <a:p>
            <a:r>
              <a:rPr lang="en-US" dirty="0" smtClean="0"/>
              <a:t>network equilibrium </a:t>
            </a:r>
            <a:r>
              <a:rPr lang="en-US" dirty="0"/>
              <a:t>and assignment theory for car and public transport,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the development and application of </a:t>
            </a:r>
            <a:r>
              <a:rPr lang="en-US" dirty="0" smtClean="0"/>
              <a:t>a simple </a:t>
            </a:r>
            <a:r>
              <a:rPr lang="en-US" dirty="0"/>
              <a:t>forecast and analysis </a:t>
            </a:r>
            <a:r>
              <a:rPr lang="en-US" dirty="0" smtClean="0"/>
              <a:t>system”</a:t>
            </a:r>
            <a:endParaRPr lang="sv-SE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What</a:t>
            </a:r>
            <a:r>
              <a:rPr lang="sv-SE" dirty="0" smtClean="0"/>
              <a:t> is this </a:t>
            </a:r>
            <a:r>
              <a:rPr lang="sv-SE" dirty="0" err="1" smtClean="0"/>
              <a:t>about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v-SE" dirty="0" err="1" smtClean="0"/>
              <a:t>Quantitative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 or</a:t>
            </a:r>
          </a:p>
          <a:p>
            <a:pPr>
              <a:buNone/>
            </a:pPr>
            <a:r>
              <a:rPr lang="sv-SE" dirty="0" err="1" smtClean="0"/>
              <a:t>Computational</a:t>
            </a:r>
            <a:r>
              <a:rPr lang="sv-SE" dirty="0" smtClean="0"/>
              <a:t> </a:t>
            </a:r>
            <a:r>
              <a:rPr lang="sv-SE" dirty="0" err="1" smtClean="0"/>
              <a:t>methods</a:t>
            </a:r>
            <a:r>
              <a:rPr lang="sv-SE" dirty="0" smtClean="0"/>
              <a:t>….</a:t>
            </a:r>
          </a:p>
          <a:p>
            <a:endParaRPr lang="sv-SE" dirty="0"/>
          </a:p>
          <a:p>
            <a:pPr>
              <a:buNone/>
            </a:pPr>
            <a:r>
              <a:rPr lang="sv-SE" dirty="0" smtClean="0"/>
              <a:t>… for </a:t>
            </a:r>
            <a:r>
              <a:rPr lang="sv-SE" dirty="0" err="1" smtClean="0"/>
              <a:t>Modelling</a:t>
            </a:r>
            <a:r>
              <a:rPr lang="sv-SE" dirty="0" smtClean="0"/>
              <a:t> Urban System</a:t>
            </a:r>
          </a:p>
          <a:p>
            <a:pPr>
              <a:buNone/>
            </a:pPr>
            <a:r>
              <a:rPr lang="sv-SE" sz="2800" dirty="0" smtClean="0"/>
              <a:t>… in </a:t>
            </a:r>
            <a:r>
              <a:rPr lang="sv-SE" sz="2800" dirty="0" err="1" smtClean="0"/>
              <a:t>particular</a:t>
            </a:r>
            <a:r>
              <a:rPr lang="sv-SE" sz="2800" dirty="0"/>
              <a:t> </a:t>
            </a:r>
            <a:r>
              <a:rPr lang="sv-SE" sz="2800" dirty="0" smtClean="0"/>
              <a:t>in relation to </a:t>
            </a:r>
          </a:p>
          <a:p>
            <a:pPr>
              <a:buNone/>
            </a:pPr>
            <a:r>
              <a:rPr lang="sv-SE" dirty="0" smtClean="0"/>
              <a:t>Interaction </a:t>
            </a:r>
            <a:r>
              <a:rPr lang="sv-SE" dirty="0" err="1" smtClean="0"/>
              <a:t>between</a:t>
            </a:r>
            <a:r>
              <a:rPr lang="sv-SE" dirty="0" smtClean="0"/>
              <a:t> </a:t>
            </a:r>
          </a:p>
          <a:p>
            <a:pPr algn="ctr">
              <a:buNone/>
            </a:pPr>
            <a:r>
              <a:rPr lang="sv-SE" dirty="0" err="1" smtClean="0">
                <a:solidFill>
                  <a:srgbClr val="FF0000"/>
                </a:solidFill>
              </a:rPr>
              <a:t>Location</a:t>
            </a:r>
            <a:r>
              <a:rPr lang="sv-SE" dirty="0" smtClean="0">
                <a:solidFill>
                  <a:srgbClr val="FF0000"/>
                </a:solidFill>
              </a:rPr>
              <a:t> of </a:t>
            </a:r>
            <a:r>
              <a:rPr lang="sv-SE" dirty="0" err="1" smtClean="0">
                <a:solidFill>
                  <a:srgbClr val="FF0000"/>
                </a:solidFill>
              </a:rPr>
              <a:t>activities</a:t>
            </a:r>
            <a:r>
              <a:rPr lang="sv-SE" dirty="0" smtClean="0">
                <a:solidFill>
                  <a:srgbClr val="FF0000"/>
                </a:solidFill>
              </a:rPr>
              <a:t> and land </a:t>
            </a:r>
            <a:r>
              <a:rPr lang="sv-SE" dirty="0" err="1" smtClean="0">
                <a:solidFill>
                  <a:srgbClr val="FF0000"/>
                </a:solidFill>
              </a:rPr>
              <a:t>use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buNone/>
            </a:pPr>
            <a:r>
              <a:rPr lang="sv-SE" dirty="0"/>
              <a:t>	</a:t>
            </a:r>
            <a:r>
              <a:rPr lang="sv-SE" dirty="0" smtClean="0"/>
              <a:t>	</a:t>
            </a:r>
            <a:r>
              <a:rPr lang="sv-SE" dirty="0" smtClean="0"/>
              <a:t>and the </a:t>
            </a:r>
            <a:r>
              <a:rPr lang="sv-SE" dirty="0" smtClean="0">
                <a:solidFill>
                  <a:srgbClr val="00B050"/>
                </a:solidFill>
              </a:rPr>
              <a:t>Transport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2160" y="184482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MODELS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Learning</a:t>
            </a:r>
            <a:r>
              <a:rPr lang="sv-SE" dirty="0" smtClean="0"/>
              <a:t> </a:t>
            </a:r>
            <a:r>
              <a:rPr lang="sv-SE" dirty="0" err="1" smtClean="0"/>
              <a:t>outcomes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After the course you should be able to:</a:t>
            </a:r>
          </a:p>
          <a:p>
            <a:r>
              <a:rPr lang="en-US" dirty="0"/>
              <a:t>Describe and critique the application of rational models in decision-making processes</a:t>
            </a:r>
          </a:p>
          <a:p>
            <a:r>
              <a:rPr lang="en-US" dirty="0"/>
              <a:t>Apply urban theories to building a simple forecasting system</a:t>
            </a:r>
          </a:p>
          <a:p>
            <a:r>
              <a:rPr lang="en-US" dirty="0"/>
              <a:t>Analyze policy changes in the urban system and produce decision support for decision-makers</a:t>
            </a:r>
          </a:p>
          <a:p>
            <a:r>
              <a:rPr lang="en-US" dirty="0"/>
              <a:t>Write a report of a simple transport planning study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Examination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b="1" dirty="0"/>
              <a:t>Examination</a:t>
            </a:r>
          </a:p>
          <a:p>
            <a:r>
              <a:rPr lang="sv-SE" dirty="0"/>
              <a:t>PRO1 - Project, 4.5 </a:t>
            </a:r>
            <a:r>
              <a:rPr lang="sv-SE" dirty="0" err="1"/>
              <a:t>credits</a:t>
            </a:r>
            <a:r>
              <a:rPr lang="sv-SE" dirty="0"/>
              <a:t>, </a:t>
            </a:r>
            <a:endParaRPr lang="sv-SE" dirty="0" smtClean="0"/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	</a:t>
            </a:r>
            <a:r>
              <a:rPr lang="sv-SE" dirty="0" err="1" smtClean="0"/>
              <a:t>grade</a:t>
            </a:r>
            <a:r>
              <a:rPr lang="sv-SE" dirty="0" smtClean="0"/>
              <a:t> </a:t>
            </a:r>
            <a:r>
              <a:rPr lang="sv-SE" dirty="0" err="1"/>
              <a:t>scale</a:t>
            </a:r>
            <a:r>
              <a:rPr lang="sv-SE" dirty="0"/>
              <a:t>: A, B, C, D, E, FX, F</a:t>
            </a:r>
          </a:p>
          <a:p>
            <a:r>
              <a:rPr lang="sv-SE" dirty="0"/>
              <a:t>TEN1 - Examination, 3.0 </a:t>
            </a:r>
            <a:r>
              <a:rPr lang="sv-SE" dirty="0" err="1"/>
              <a:t>credits</a:t>
            </a:r>
            <a:r>
              <a:rPr lang="sv-SE" dirty="0"/>
              <a:t>, </a:t>
            </a:r>
            <a:endParaRPr lang="sv-SE" dirty="0" smtClean="0"/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	</a:t>
            </a:r>
            <a:r>
              <a:rPr lang="sv-SE" dirty="0" err="1" smtClean="0"/>
              <a:t>grade</a:t>
            </a:r>
            <a:r>
              <a:rPr lang="sv-SE" dirty="0" smtClean="0"/>
              <a:t> </a:t>
            </a:r>
            <a:r>
              <a:rPr lang="sv-SE" dirty="0" err="1"/>
              <a:t>scale</a:t>
            </a:r>
            <a:r>
              <a:rPr lang="sv-SE" dirty="0"/>
              <a:t>: A, B, C, D, E, FX, 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Learning</a:t>
            </a:r>
            <a:r>
              <a:rPr lang="sv-SE" dirty="0" smtClean="0"/>
              <a:t> </a:t>
            </a:r>
            <a:r>
              <a:rPr lang="sv-SE" dirty="0" err="1" smtClean="0"/>
              <a:t>outcomes</a:t>
            </a:r>
            <a:r>
              <a:rPr lang="sv-SE" dirty="0" smtClean="0"/>
              <a:t> vs examination</a:t>
            </a:r>
            <a:endParaRPr lang="sv-SE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0" y="1268760"/>
          <a:ext cx="8964488" cy="5726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036"/>
                <a:gridCol w="1063583"/>
                <a:gridCol w="759702"/>
                <a:gridCol w="683732"/>
                <a:gridCol w="723355"/>
                <a:gridCol w="720080"/>
              </a:tblGrid>
              <a:tr h="605039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PROJECT</a:t>
                      </a:r>
                      <a:endParaRPr lang="sv-SE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sv-SE" dirty="0" smtClean="0"/>
                        <a:t>EXAM</a:t>
                      </a:r>
                    </a:p>
                    <a:p>
                      <a:pPr algn="ctr"/>
                      <a:r>
                        <a:rPr lang="sv-SE" dirty="0" err="1" smtClean="0"/>
                        <a:t>Categories</a:t>
                      </a:r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</a:tr>
              <a:tr h="605039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</a:p>
                    <a:p>
                      <a:r>
                        <a:rPr lang="sv-SE" dirty="0" err="1" smtClean="0"/>
                        <a:t>Logit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</a:t>
                      </a:r>
                    </a:p>
                    <a:p>
                      <a:r>
                        <a:rPr lang="sv-SE" dirty="0" smtClean="0"/>
                        <a:t>Ass.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</a:t>
                      </a:r>
                    </a:p>
                    <a:p>
                      <a:r>
                        <a:rPr lang="sv-SE" dirty="0" smtClean="0"/>
                        <a:t>LUTI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</a:t>
                      </a:r>
                    </a:p>
                    <a:p>
                      <a:r>
                        <a:rPr lang="sv-SE" dirty="0" smtClean="0"/>
                        <a:t>Mod.</a:t>
                      </a:r>
                      <a:endParaRPr lang="sv-SE" dirty="0"/>
                    </a:p>
                  </a:txBody>
                  <a:tcPr/>
                </a:tc>
              </a:tr>
              <a:tr h="605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Describe rational-based models for decision support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</a:t>
                      </a:r>
                      <a:endParaRPr lang="sv-SE" dirty="0"/>
                    </a:p>
                  </a:txBody>
                  <a:tcPr/>
                </a:tc>
              </a:tr>
              <a:tr h="605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Critique rational-based models for decision support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xxx</a:t>
                      </a:r>
                      <a:endParaRPr lang="sv-SE" dirty="0"/>
                    </a:p>
                  </a:txBody>
                  <a:tcPr/>
                </a:tc>
              </a:tr>
              <a:tr h="605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Apply urban theories to build simple forecasting systems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x</a:t>
                      </a:r>
                      <a:endParaRPr lang="sv-SE" dirty="0"/>
                    </a:p>
                  </a:txBody>
                  <a:tcPr/>
                </a:tc>
              </a:tr>
              <a:tr h="605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Analyze policy changes in the urban system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</a:tr>
              <a:tr h="605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…and provide decision support for decision makers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</a:tr>
              <a:tr h="60503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Write a report of a simple transport planning study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xxx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You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use</a:t>
            </a:r>
            <a:r>
              <a:rPr lang="sv-SE" dirty="0" smtClean="0"/>
              <a:t> a simple </a:t>
            </a:r>
            <a:r>
              <a:rPr lang="sv-SE" dirty="0" err="1" smtClean="0"/>
              <a:t>travel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 smtClean="0"/>
          </a:p>
          <a:p>
            <a:r>
              <a:rPr lang="sv-SE" dirty="0" err="1" smtClean="0"/>
              <a:t>Stylized</a:t>
            </a:r>
            <a:r>
              <a:rPr lang="sv-SE" dirty="0" smtClean="0"/>
              <a:t> city of Stockholm</a:t>
            </a:r>
          </a:p>
          <a:p>
            <a:r>
              <a:rPr lang="sv-SE" dirty="0" err="1" smtClean="0"/>
              <a:t>Evaluate</a:t>
            </a:r>
            <a:r>
              <a:rPr lang="sv-SE" dirty="0" smtClean="0"/>
              <a:t> Policy </a:t>
            </a:r>
            <a:r>
              <a:rPr lang="sv-SE" dirty="0" err="1" smtClean="0"/>
              <a:t>Measures</a:t>
            </a:r>
            <a:endParaRPr lang="sv-SE" dirty="0" smtClean="0"/>
          </a:p>
          <a:p>
            <a:r>
              <a:rPr lang="sv-SE" dirty="0" err="1" smtClean="0"/>
              <a:t>Examine</a:t>
            </a:r>
            <a:r>
              <a:rPr lang="sv-SE" dirty="0" smtClean="0"/>
              <a:t> interaction of </a:t>
            </a:r>
            <a:r>
              <a:rPr lang="sv-SE" dirty="0" err="1" smtClean="0"/>
              <a:t>land-use</a:t>
            </a:r>
            <a:r>
              <a:rPr lang="sv-SE" dirty="0" smtClean="0"/>
              <a:t> and transport</a:t>
            </a:r>
          </a:p>
          <a:p>
            <a:endParaRPr lang="sv-SE" dirty="0"/>
          </a:p>
          <a:p>
            <a:r>
              <a:rPr lang="sv-SE" dirty="0" err="1" smtClean="0"/>
              <a:t>Write</a:t>
            </a:r>
            <a:r>
              <a:rPr lang="sv-SE" dirty="0" smtClean="0"/>
              <a:t> a report</a:t>
            </a:r>
          </a:p>
          <a:p>
            <a:r>
              <a:rPr lang="sv-SE" dirty="0" smtClean="0"/>
              <a:t>Oral examination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Written</a:t>
            </a:r>
            <a:r>
              <a:rPr lang="sv-SE" dirty="0" smtClean="0"/>
              <a:t> examination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sv-SE" dirty="0" smtClean="0"/>
              <a:t>Four </a:t>
            </a:r>
            <a:r>
              <a:rPr lang="sv-SE" i="1" dirty="0" err="1" smtClean="0"/>
              <a:t>exam</a:t>
            </a:r>
            <a:r>
              <a:rPr lang="sv-SE" i="1" dirty="0" smtClean="0"/>
              <a:t> </a:t>
            </a:r>
            <a:r>
              <a:rPr lang="sv-SE" i="1" dirty="0" err="1" smtClean="0"/>
              <a:t>categories</a:t>
            </a:r>
            <a:endParaRPr lang="sv-SE" i="1" dirty="0" smtClean="0"/>
          </a:p>
          <a:p>
            <a:pPr marL="514350" indent="-514350">
              <a:buAutoNum type="arabicPeriod"/>
            </a:pPr>
            <a:r>
              <a:rPr lang="sv-SE" dirty="0" err="1" smtClean="0"/>
              <a:t>Demand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r>
              <a:rPr lang="sv-SE" dirty="0" smtClean="0"/>
              <a:t> with </a:t>
            </a:r>
            <a:r>
              <a:rPr lang="sv-SE" dirty="0" err="1" smtClean="0"/>
              <a:t>Logit</a:t>
            </a:r>
            <a:endParaRPr lang="sv-SE" dirty="0" smtClean="0"/>
          </a:p>
          <a:p>
            <a:pPr marL="514350" indent="-514350">
              <a:buAutoNum type="arabicPeriod"/>
            </a:pPr>
            <a:r>
              <a:rPr lang="sv-SE" dirty="0" err="1" smtClean="0"/>
              <a:t>Assignment</a:t>
            </a:r>
            <a:endParaRPr lang="sv-SE" dirty="0" smtClean="0"/>
          </a:p>
          <a:p>
            <a:pPr marL="514350" indent="-514350">
              <a:buAutoNum type="arabicPeriod"/>
            </a:pPr>
            <a:r>
              <a:rPr lang="sv-SE" dirty="0" smtClean="0"/>
              <a:t>LUTI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sv-SE" dirty="0" err="1" smtClean="0"/>
              <a:t>Models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sv-SE" b="1" dirty="0" err="1" smtClean="0"/>
              <a:t>Demand</a:t>
            </a:r>
            <a:r>
              <a:rPr lang="sv-SE" b="1" dirty="0" smtClean="0"/>
              <a:t> </a:t>
            </a:r>
            <a:r>
              <a:rPr lang="sv-SE" b="1" dirty="0" err="1" smtClean="0"/>
              <a:t>modelling</a:t>
            </a:r>
            <a:r>
              <a:rPr lang="sv-SE" b="1" dirty="0" smtClean="0"/>
              <a:t> with </a:t>
            </a:r>
            <a:r>
              <a:rPr lang="sv-SE" b="1" dirty="0" err="1" smtClean="0"/>
              <a:t>Logit</a:t>
            </a:r>
            <a:endParaRPr lang="sv-SE" b="1" dirty="0" smtClean="0"/>
          </a:p>
          <a:p>
            <a:pPr marL="514350" indent="-514350"/>
            <a:r>
              <a:rPr lang="sv-SE" dirty="0" err="1" smtClean="0"/>
              <a:t>Where</a:t>
            </a:r>
            <a:r>
              <a:rPr lang="sv-SE" dirty="0" smtClean="0"/>
              <a:t> to </a:t>
            </a:r>
            <a:r>
              <a:rPr lang="sv-SE" dirty="0" err="1" smtClean="0"/>
              <a:t>people</a:t>
            </a:r>
            <a:r>
              <a:rPr lang="sv-SE" dirty="0" smtClean="0"/>
              <a:t> </a:t>
            </a:r>
            <a:r>
              <a:rPr lang="sv-SE" dirty="0" err="1" smtClean="0"/>
              <a:t>locate</a:t>
            </a:r>
            <a:r>
              <a:rPr lang="sv-SE" dirty="0" smtClean="0"/>
              <a:t>?</a:t>
            </a:r>
            <a:endParaRPr lang="sv-SE" dirty="0" smtClean="0"/>
          </a:p>
          <a:p>
            <a:pPr marL="514350" indent="-514350"/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often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?</a:t>
            </a:r>
          </a:p>
          <a:p>
            <a:pPr marL="514350" indent="-514350"/>
            <a:r>
              <a:rPr lang="sv-SE" dirty="0" err="1" smtClean="0"/>
              <a:t>Where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?</a:t>
            </a:r>
          </a:p>
          <a:p>
            <a:pPr marL="514350" indent="-514350"/>
            <a:r>
              <a:rPr lang="sv-SE" dirty="0" smtClean="0"/>
              <a:t>By </a:t>
            </a:r>
            <a:r>
              <a:rPr lang="sv-SE" dirty="0" err="1" smtClean="0"/>
              <a:t>which</a:t>
            </a:r>
            <a:r>
              <a:rPr lang="sv-SE" dirty="0" smtClean="0"/>
              <a:t> mode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?</a:t>
            </a:r>
          </a:p>
          <a:p>
            <a:pPr marL="514350" indent="-514350">
              <a:buNone/>
            </a:pP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Transport, </a:t>
            </a:r>
            <a:r>
              <a:rPr lang="sv-SE" dirty="0" err="1" smtClean="0"/>
              <a:t>housing</a:t>
            </a:r>
            <a:r>
              <a:rPr lang="sv-SE" dirty="0" smtClean="0"/>
              <a:t>, </a:t>
            </a:r>
            <a:r>
              <a:rPr lang="sv-SE" dirty="0" err="1" smtClean="0"/>
              <a:t>workplaces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Demand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sv-SE" b="1" dirty="0" err="1" smtClean="0"/>
              <a:t>Demand</a:t>
            </a:r>
            <a:r>
              <a:rPr lang="sv-SE" b="1" dirty="0" smtClean="0"/>
              <a:t> (</a:t>
            </a:r>
            <a:r>
              <a:rPr lang="sv-SE" b="1" dirty="0" err="1" smtClean="0"/>
              <a:t>contd</a:t>
            </a:r>
            <a:r>
              <a:rPr lang="sv-SE" b="1" dirty="0" smtClean="0"/>
              <a:t>)</a:t>
            </a:r>
            <a:endParaRPr lang="sv-SE" b="1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Logit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 (repetition)</a:t>
            </a:r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Nested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Trip</a:t>
            </a:r>
            <a:r>
              <a:rPr lang="sv-SE" dirty="0" smtClean="0"/>
              <a:t> generation, </a:t>
            </a:r>
            <a:r>
              <a:rPr lang="sv-SE" dirty="0" err="1" smtClean="0"/>
              <a:t>Trip</a:t>
            </a:r>
            <a:r>
              <a:rPr lang="sv-SE" dirty="0" smtClean="0"/>
              <a:t> distribution and modal 	split</a:t>
            </a:r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err="1" smtClean="0"/>
              <a:t>Locational</a:t>
            </a:r>
            <a:r>
              <a:rPr lang="sv-SE" dirty="0" smtClean="0"/>
              <a:t> </a:t>
            </a:r>
            <a:r>
              <a:rPr lang="sv-SE" dirty="0" err="1" smtClean="0"/>
              <a:t>choice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	(</a:t>
            </a:r>
            <a:r>
              <a:rPr lang="sv-SE" dirty="0" err="1" smtClean="0"/>
              <a:t>car</a:t>
            </a:r>
            <a:r>
              <a:rPr lang="sv-SE" dirty="0" smtClean="0"/>
              <a:t> </a:t>
            </a:r>
            <a:r>
              <a:rPr lang="sv-SE" dirty="0" err="1" smtClean="0"/>
              <a:t>ownership</a:t>
            </a:r>
            <a:r>
              <a:rPr lang="sv-SE" dirty="0" smtClean="0"/>
              <a:t>)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Assignment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sv-SE" b="1" dirty="0" smtClean="0"/>
              <a:t>2. </a:t>
            </a:r>
            <a:r>
              <a:rPr lang="sv-SE" b="1" dirty="0" err="1" smtClean="0"/>
              <a:t>Assignment</a:t>
            </a:r>
            <a:endParaRPr lang="sv-SE" b="1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If</a:t>
            </a:r>
            <a:r>
              <a:rPr lang="sv-SE" dirty="0" smtClean="0"/>
              <a:t> </a:t>
            </a:r>
            <a:r>
              <a:rPr lang="sv-SE" dirty="0" err="1" smtClean="0"/>
              <a:t>travel</a:t>
            </a:r>
            <a:r>
              <a:rPr lang="sv-SE" dirty="0" smtClean="0"/>
              <a:t>, </a:t>
            </a:r>
            <a:r>
              <a:rPr lang="sv-SE" dirty="0" err="1" smtClean="0"/>
              <a:t>either</a:t>
            </a:r>
            <a:r>
              <a:rPr lang="sv-SE" dirty="0" smtClean="0"/>
              <a:t> by </a:t>
            </a:r>
            <a:r>
              <a:rPr lang="sv-SE" dirty="0" err="1" smtClean="0"/>
              <a:t>car</a:t>
            </a:r>
            <a:r>
              <a:rPr lang="sv-SE" dirty="0" smtClean="0"/>
              <a:t>, </a:t>
            </a:r>
            <a:r>
              <a:rPr lang="sv-SE" dirty="0" err="1" smtClean="0"/>
              <a:t>bike</a:t>
            </a:r>
            <a:r>
              <a:rPr lang="sv-SE" dirty="0" smtClean="0"/>
              <a:t>, walk or transit</a:t>
            </a:r>
          </a:p>
          <a:p>
            <a:pPr marL="514350" indent="-514350">
              <a:buNone/>
            </a:pP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smtClean="0"/>
              <a:t>Road </a:t>
            </a:r>
            <a:r>
              <a:rPr lang="sv-SE" dirty="0" err="1" smtClean="0"/>
              <a:t>network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smtClean="0"/>
              <a:t>Transit </a:t>
            </a:r>
            <a:r>
              <a:rPr lang="sv-SE" dirty="0" err="1" smtClean="0"/>
              <a:t>assignment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smtClean="0"/>
              <a:t>Car </a:t>
            </a:r>
            <a:r>
              <a:rPr lang="sv-SE" dirty="0" err="1" smtClean="0"/>
              <a:t>assignment</a:t>
            </a:r>
            <a:r>
              <a:rPr lang="sv-SE" dirty="0" smtClean="0"/>
              <a:t>, </a:t>
            </a:r>
            <a:r>
              <a:rPr lang="sv-SE" dirty="0" err="1" smtClean="0"/>
              <a:t>network</a:t>
            </a:r>
            <a:r>
              <a:rPr lang="sv-SE" dirty="0" smtClean="0"/>
              <a:t> </a:t>
            </a:r>
            <a:r>
              <a:rPr lang="sv-SE" dirty="0" err="1" smtClean="0"/>
              <a:t>loading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err="1" smtClean="0"/>
              <a:t>Static</a:t>
            </a:r>
            <a:r>
              <a:rPr lang="sv-SE" dirty="0" smtClean="0"/>
              <a:t> </a:t>
            </a:r>
            <a:r>
              <a:rPr lang="sv-SE" dirty="0" err="1" smtClean="0"/>
              <a:t>network</a:t>
            </a:r>
            <a:r>
              <a:rPr lang="sv-SE" dirty="0" smtClean="0"/>
              <a:t> </a:t>
            </a:r>
            <a:r>
              <a:rPr lang="sv-SE" dirty="0" err="1" smtClean="0"/>
              <a:t>equilibrium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	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smtClean="0"/>
              <a:t>3. LUTI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6460" y="1556792"/>
            <a:ext cx="6170781" cy="4686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LUTI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sv-SE" b="1" dirty="0" smtClean="0"/>
              <a:t>3</a:t>
            </a:r>
            <a:r>
              <a:rPr lang="sv-SE" b="1" dirty="0" smtClean="0"/>
              <a:t>. </a:t>
            </a:r>
            <a:r>
              <a:rPr lang="sv-SE" b="1" dirty="0" smtClean="0"/>
              <a:t>Land </a:t>
            </a:r>
            <a:r>
              <a:rPr lang="sv-SE" b="1" dirty="0" err="1" smtClean="0"/>
              <a:t>use</a:t>
            </a:r>
            <a:r>
              <a:rPr lang="sv-SE" b="1" dirty="0" smtClean="0"/>
              <a:t> and transport interaction (LUTI)</a:t>
            </a:r>
          </a:p>
          <a:p>
            <a:pPr marL="514350" indent="-514350">
              <a:buNone/>
            </a:pPr>
            <a:r>
              <a:rPr lang="sv-SE" dirty="0" smtClean="0"/>
              <a:t>	Interaction of LU and T</a:t>
            </a:r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err="1" smtClean="0"/>
              <a:t>Location</a:t>
            </a:r>
            <a:r>
              <a:rPr lang="sv-SE" dirty="0" smtClean="0"/>
              <a:t> of </a:t>
            </a:r>
            <a:r>
              <a:rPr lang="sv-SE" dirty="0" err="1" smtClean="0"/>
              <a:t>economic</a:t>
            </a:r>
            <a:r>
              <a:rPr lang="sv-SE" dirty="0" smtClean="0"/>
              <a:t> </a:t>
            </a:r>
            <a:r>
              <a:rPr lang="sv-SE" dirty="0" err="1" smtClean="0"/>
              <a:t>activities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/>
              <a:t>	</a:t>
            </a:r>
            <a:r>
              <a:rPr lang="sv-SE" dirty="0" smtClean="0"/>
              <a:t>	… and </a:t>
            </a:r>
            <a:r>
              <a:rPr lang="sv-SE" dirty="0" err="1" smtClean="0"/>
              <a:t>freight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dirty="0" err="1" smtClean="0"/>
              <a:t>Content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sv-SE" b="1" dirty="0" smtClean="0"/>
              <a:t>4</a:t>
            </a:r>
            <a:r>
              <a:rPr lang="sv-SE" b="1" dirty="0" smtClean="0"/>
              <a:t>. </a:t>
            </a:r>
            <a:r>
              <a:rPr lang="sv-SE" b="1" dirty="0" err="1" smtClean="0"/>
              <a:t>Modelling</a:t>
            </a:r>
            <a:r>
              <a:rPr lang="sv-SE" b="1" dirty="0" smtClean="0"/>
              <a:t> and </a:t>
            </a:r>
            <a:r>
              <a:rPr lang="sv-SE" b="1" dirty="0" err="1" smtClean="0"/>
              <a:t>Appraisal</a:t>
            </a:r>
            <a:endParaRPr lang="sv-SE" b="1" dirty="0" smtClean="0"/>
          </a:p>
          <a:p>
            <a:pPr marL="514350" indent="-514350">
              <a:buNone/>
            </a:pPr>
            <a:r>
              <a:rPr lang="sv-SE" dirty="0" smtClean="0"/>
              <a:t>	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err="1" smtClean="0"/>
              <a:t>Logit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Car </a:t>
            </a:r>
            <a:r>
              <a:rPr lang="sv-SE" dirty="0" err="1" smtClean="0"/>
              <a:t>ownership</a:t>
            </a:r>
            <a:r>
              <a:rPr lang="sv-SE" dirty="0" smtClean="0"/>
              <a:t> </a:t>
            </a:r>
            <a:r>
              <a:rPr lang="sv-SE" dirty="0" err="1" smtClean="0"/>
              <a:t>modelling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err="1" smtClean="0"/>
              <a:t>Scheduling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endParaRPr lang="sv-SE" dirty="0" smtClean="0"/>
          </a:p>
          <a:p>
            <a:pPr marL="514350" indent="-514350">
              <a:buNone/>
            </a:pPr>
            <a:endParaRPr lang="sv-SE" dirty="0" smtClean="0"/>
          </a:p>
          <a:p>
            <a:pPr marL="514350" indent="-514350">
              <a:buNone/>
            </a:pPr>
            <a:r>
              <a:rPr lang="sv-SE" dirty="0" err="1" smtClean="0"/>
              <a:t>Appraisal</a:t>
            </a:r>
            <a:r>
              <a:rPr lang="sv-SE" dirty="0" smtClean="0"/>
              <a:t>: </a:t>
            </a:r>
            <a:r>
              <a:rPr lang="sv-SE" dirty="0" err="1" smtClean="0"/>
              <a:t>What</a:t>
            </a:r>
            <a:r>
              <a:rPr lang="sv-SE" dirty="0" smtClean="0"/>
              <a:t> is it? </a:t>
            </a:r>
            <a:r>
              <a:rPr lang="sv-SE" dirty="0" err="1" smtClean="0"/>
              <a:t>What</a:t>
            </a:r>
            <a:r>
              <a:rPr lang="sv-SE" dirty="0" smtClean="0"/>
              <a:t> is it, </a:t>
            </a:r>
            <a:r>
              <a:rPr lang="sv-SE" i="1" dirty="0" err="1" smtClean="0"/>
              <a:t>really</a:t>
            </a:r>
            <a:r>
              <a:rPr lang="sv-SE" dirty="0" smtClean="0"/>
              <a:t>? </a:t>
            </a:r>
          </a:p>
          <a:p>
            <a:pPr marL="514350" indent="-514350">
              <a:buNone/>
            </a:pPr>
            <a:r>
              <a:rPr lang="sv-SE" dirty="0" err="1" smtClean="0"/>
              <a:t>Critique</a:t>
            </a:r>
            <a:r>
              <a:rPr lang="sv-SE" dirty="0" smtClean="0"/>
              <a:t> and </a:t>
            </a:r>
            <a:r>
              <a:rPr lang="sv-SE" dirty="0" err="1" smtClean="0"/>
              <a:t>defense</a:t>
            </a: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to pass the </a:t>
            </a:r>
            <a:r>
              <a:rPr lang="sv-SE" dirty="0" err="1" smtClean="0"/>
              <a:t>course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i="1" dirty="0" smtClean="0"/>
              <a:t>Last </a:t>
            </a:r>
            <a:r>
              <a:rPr lang="sv-SE" i="1" dirty="0" err="1" smtClean="0"/>
              <a:t>year</a:t>
            </a:r>
            <a:r>
              <a:rPr lang="sv-SE" i="1" dirty="0" smtClean="0"/>
              <a:t> debriefing:</a:t>
            </a:r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r>
              <a:rPr lang="sv-SE" dirty="0" err="1" smtClean="0"/>
              <a:t>There</a:t>
            </a:r>
            <a:r>
              <a:rPr lang="sv-SE" dirty="0" smtClean="0"/>
              <a:t> </a:t>
            </a:r>
            <a:r>
              <a:rPr lang="sv-SE" dirty="0" err="1" smtClean="0"/>
              <a:t>were</a:t>
            </a:r>
            <a:r>
              <a:rPr lang="sv-SE" dirty="0" smtClean="0"/>
              <a:t> 21 students last </a:t>
            </a:r>
            <a:r>
              <a:rPr lang="sv-SE" dirty="0" err="1" smtClean="0"/>
              <a:t>year</a:t>
            </a:r>
            <a:endParaRPr lang="sv-SE" dirty="0" smtClean="0"/>
          </a:p>
          <a:p>
            <a:pPr>
              <a:buNone/>
            </a:pPr>
            <a:endParaRPr lang="sv-SE" dirty="0" smtClean="0"/>
          </a:p>
          <a:p>
            <a:pPr>
              <a:buNone/>
            </a:pPr>
            <a:r>
              <a:rPr lang="sv-SE" dirty="0" smtClean="0"/>
              <a:t>20 </a:t>
            </a:r>
            <a:r>
              <a:rPr lang="sv-SE" dirty="0" err="1" smtClean="0"/>
              <a:t>took</a:t>
            </a:r>
            <a:r>
              <a:rPr lang="sv-SE" dirty="0" smtClean="0"/>
              <a:t> the </a:t>
            </a:r>
            <a:r>
              <a:rPr lang="sv-SE" dirty="0" err="1" smtClean="0"/>
              <a:t>exam</a:t>
            </a:r>
            <a:endParaRPr lang="sv-SE" dirty="0" smtClean="0"/>
          </a:p>
          <a:p>
            <a:pPr>
              <a:buNone/>
            </a:pPr>
            <a:r>
              <a:rPr lang="sv-SE" dirty="0" err="1" smtClean="0"/>
              <a:t>Only</a:t>
            </a:r>
            <a:r>
              <a:rPr lang="sv-SE" dirty="0" smtClean="0"/>
              <a:t>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received</a:t>
            </a:r>
            <a:r>
              <a:rPr lang="sv-SE" dirty="0" smtClean="0"/>
              <a:t> F on the first </a:t>
            </a:r>
            <a:r>
              <a:rPr lang="sv-SE" dirty="0" err="1" smtClean="0"/>
              <a:t>exam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20 passed the </a:t>
            </a:r>
            <a:r>
              <a:rPr lang="sv-SE" dirty="0" err="1" smtClean="0"/>
              <a:t>course</a:t>
            </a: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to pass the </a:t>
            </a:r>
            <a:r>
              <a:rPr lang="sv-SE" dirty="0" err="1" smtClean="0"/>
              <a:t>course</a:t>
            </a:r>
            <a:r>
              <a:rPr lang="sv-SE" dirty="0" smtClean="0"/>
              <a:t> (1)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v-SE" dirty="0" smtClean="0"/>
              <a:t>1. </a:t>
            </a:r>
            <a:r>
              <a:rPr lang="sv-SE" b="1" dirty="0" smtClean="0"/>
              <a:t>Project</a:t>
            </a:r>
          </a:p>
          <a:p>
            <a:r>
              <a:rPr lang="sv-SE" dirty="0" smtClean="0"/>
              <a:t>Get an </a:t>
            </a:r>
            <a:r>
              <a:rPr lang="sv-SE" dirty="0" err="1" smtClean="0"/>
              <a:t>overview</a:t>
            </a:r>
            <a:endParaRPr lang="sv-SE" dirty="0" smtClean="0"/>
          </a:p>
          <a:p>
            <a:r>
              <a:rPr lang="sv-SE" dirty="0" smtClean="0"/>
              <a:t>Read the </a:t>
            </a:r>
            <a:r>
              <a:rPr lang="sv-SE" dirty="0" err="1" smtClean="0"/>
              <a:t>project</a:t>
            </a:r>
            <a:r>
              <a:rPr lang="sv-SE" dirty="0" smtClean="0"/>
              <a:t> </a:t>
            </a:r>
            <a:r>
              <a:rPr lang="sv-SE" dirty="0" err="1" smtClean="0"/>
              <a:t>documentation</a:t>
            </a:r>
            <a:r>
              <a:rPr lang="sv-SE" dirty="0" smtClean="0"/>
              <a:t> </a:t>
            </a:r>
            <a:r>
              <a:rPr lang="sv-SE" dirty="0" err="1" smtClean="0"/>
              <a:t>immediately</a:t>
            </a:r>
            <a:endParaRPr lang="sv-SE" dirty="0" smtClean="0"/>
          </a:p>
          <a:p>
            <a:r>
              <a:rPr lang="sv-SE" dirty="0" err="1" smtClean="0"/>
              <a:t>Follow</a:t>
            </a:r>
            <a:r>
              <a:rPr lang="sv-SE" dirty="0" smtClean="0"/>
              <a:t> the </a:t>
            </a:r>
            <a:r>
              <a:rPr lang="sv-SE" dirty="0" err="1" smtClean="0"/>
              <a:t>lab</a:t>
            </a:r>
            <a:r>
              <a:rPr lang="sv-SE" dirty="0" smtClean="0"/>
              <a:t> on </a:t>
            </a:r>
            <a:r>
              <a:rPr lang="sv-SE" dirty="0" err="1" smtClean="0"/>
              <a:t>Wednesday</a:t>
            </a:r>
            <a:endParaRPr lang="sv-SE" dirty="0" smtClean="0"/>
          </a:p>
          <a:p>
            <a:r>
              <a:rPr lang="sv-SE" dirty="0" smtClean="0"/>
              <a:t>Start </a:t>
            </a:r>
            <a:r>
              <a:rPr lang="sv-SE" dirty="0" err="1" smtClean="0"/>
              <a:t>early</a:t>
            </a:r>
            <a:endParaRPr lang="sv-SE" dirty="0" smtClean="0"/>
          </a:p>
          <a:p>
            <a:r>
              <a:rPr lang="sv-SE" dirty="0" smtClean="0"/>
              <a:t>Ask Daniel and </a:t>
            </a:r>
            <a:r>
              <a:rPr lang="sv-SE" dirty="0" err="1" smtClean="0"/>
              <a:t>Masoud</a:t>
            </a:r>
            <a:endParaRPr lang="sv-SE" dirty="0" smtClean="0"/>
          </a:p>
          <a:p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lab</a:t>
            </a:r>
            <a:r>
              <a:rPr lang="sv-SE" dirty="0" smtClean="0"/>
              <a:t> </a:t>
            </a:r>
            <a:r>
              <a:rPr lang="sv-SE" dirty="0" err="1" smtClean="0"/>
              <a:t>hours</a:t>
            </a:r>
            <a:r>
              <a:rPr lang="sv-SE" dirty="0" smtClean="0"/>
              <a:t> to Q/A</a:t>
            </a:r>
          </a:p>
          <a:p>
            <a:r>
              <a:rPr lang="sv-SE" dirty="0" err="1" smtClean="0"/>
              <a:t>Understand</a:t>
            </a:r>
            <a:r>
              <a:rPr lang="sv-SE" dirty="0" smtClean="0"/>
              <a:t> the </a:t>
            </a:r>
            <a:r>
              <a:rPr lang="sv-SE" dirty="0" err="1" smtClean="0"/>
              <a:t>requirements</a:t>
            </a:r>
            <a:r>
              <a:rPr lang="sv-SE" dirty="0" smtClean="0"/>
              <a:t> of the </a:t>
            </a:r>
            <a:r>
              <a:rPr lang="sv-SE" dirty="0" err="1" smtClean="0"/>
              <a:t>written</a:t>
            </a:r>
            <a:r>
              <a:rPr lang="sv-SE" dirty="0" smtClean="0"/>
              <a:t> report</a:t>
            </a:r>
          </a:p>
          <a:p>
            <a:r>
              <a:rPr lang="sv-SE" dirty="0" err="1" smtClean="0"/>
              <a:t>Understand</a:t>
            </a:r>
            <a:r>
              <a:rPr lang="sv-SE" dirty="0" smtClean="0"/>
              <a:t> the </a:t>
            </a:r>
            <a:r>
              <a:rPr lang="sv-SE" dirty="0" err="1" smtClean="0"/>
              <a:t>requirements</a:t>
            </a:r>
            <a:r>
              <a:rPr lang="sv-SE" dirty="0" smtClean="0"/>
              <a:t> of the oral </a:t>
            </a:r>
            <a:r>
              <a:rPr lang="sv-SE" dirty="0" err="1" smtClean="0"/>
              <a:t>exam</a:t>
            </a:r>
            <a:endParaRPr lang="sv-SE" dirty="0" smtClean="0"/>
          </a:p>
          <a:p>
            <a:r>
              <a:rPr lang="sv-SE" dirty="0" err="1" smtClean="0"/>
              <a:t>Keeep</a:t>
            </a:r>
            <a:r>
              <a:rPr lang="sv-SE" dirty="0" smtClean="0"/>
              <a:t> the deadline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Oral </a:t>
            </a:r>
            <a:r>
              <a:rPr lang="sv-SE" dirty="0" err="1" smtClean="0"/>
              <a:t>exam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sv-SE" b="1" dirty="0" smtClean="0"/>
              <a:t>Project (</a:t>
            </a:r>
            <a:r>
              <a:rPr lang="sv-SE" b="1" dirty="0" err="1" smtClean="0"/>
              <a:t>contd</a:t>
            </a:r>
            <a:r>
              <a:rPr lang="sv-SE" b="1" dirty="0" smtClean="0"/>
              <a:t>)</a:t>
            </a:r>
          </a:p>
          <a:p>
            <a:pPr marL="514350" indent="-514350">
              <a:buAutoNum type="arabicPeriod"/>
            </a:pPr>
            <a:endParaRPr lang="sv-SE" b="1" dirty="0" smtClean="0"/>
          </a:p>
          <a:p>
            <a:pPr marL="514350" indent="-514350">
              <a:buNone/>
            </a:pPr>
            <a:r>
              <a:rPr lang="sv-SE" dirty="0" smtClean="0"/>
              <a:t>The </a:t>
            </a:r>
            <a:r>
              <a:rPr lang="sv-SE" dirty="0" err="1" smtClean="0"/>
              <a:t>main</a:t>
            </a:r>
            <a:r>
              <a:rPr lang="sv-SE" dirty="0" smtClean="0"/>
              <a:t> </a:t>
            </a:r>
            <a:r>
              <a:rPr lang="sv-SE" dirty="0" err="1" smtClean="0"/>
              <a:t>purpose</a:t>
            </a:r>
            <a:r>
              <a:rPr lang="sv-SE" dirty="0" smtClean="0"/>
              <a:t> is to </a:t>
            </a:r>
            <a:r>
              <a:rPr lang="sv-SE" dirty="0" err="1" smtClean="0"/>
              <a:t>ensure</a:t>
            </a:r>
            <a:r>
              <a:rPr lang="sv-SE" dirty="0" smtClean="0"/>
              <a:t> </a:t>
            </a:r>
            <a:r>
              <a:rPr lang="sv-SE" dirty="0" err="1" smtClean="0"/>
              <a:t>individual</a:t>
            </a:r>
            <a:r>
              <a:rPr lang="sv-SE" dirty="0" smtClean="0"/>
              <a:t> examination of </a:t>
            </a:r>
            <a:r>
              <a:rPr lang="sv-SE" dirty="0" err="1" smtClean="0"/>
              <a:t>each</a:t>
            </a:r>
            <a:r>
              <a:rPr lang="sv-SE" dirty="0" smtClean="0"/>
              <a:t> student</a:t>
            </a:r>
          </a:p>
          <a:p>
            <a:pPr marL="514350" indent="-514350">
              <a:buNone/>
            </a:pPr>
            <a:endParaRPr lang="sv-SE" b="1" dirty="0" smtClean="0"/>
          </a:p>
          <a:p>
            <a:pPr marL="514350" indent="-514350">
              <a:buNone/>
            </a:pPr>
            <a:r>
              <a:rPr lang="sv-SE" dirty="0" smtClean="0"/>
              <a:t>Make sure that you </a:t>
            </a:r>
            <a:r>
              <a:rPr lang="sv-SE" dirty="0" err="1" smtClean="0"/>
              <a:t>know</a:t>
            </a:r>
            <a:r>
              <a:rPr lang="sv-SE" dirty="0" smtClean="0"/>
              <a:t> your </a:t>
            </a:r>
            <a:r>
              <a:rPr lang="sv-SE" dirty="0" err="1" smtClean="0"/>
              <a:t>way</a:t>
            </a:r>
            <a:r>
              <a:rPr lang="sv-SE" dirty="0" smtClean="0"/>
              <a:t> </a:t>
            </a:r>
            <a:r>
              <a:rPr lang="sv-SE" dirty="0" err="1" smtClean="0"/>
              <a:t>around</a:t>
            </a:r>
            <a:r>
              <a:rPr lang="sv-SE" dirty="0" smtClean="0"/>
              <a:t> the </a:t>
            </a:r>
            <a:r>
              <a:rPr lang="sv-SE" dirty="0" err="1" smtClean="0"/>
              <a:t>code</a:t>
            </a:r>
            <a:endParaRPr lang="sv-SE" dirty="0" smtClean="0"/>
          </a:p>
          <a:p>
            <a:pPr marL="514350" indent="-514350">
              <a:buNone/>
            </a:pPr>
            <a:r>
              <a:rPr lang="sv-SE" dirty="0" smtClean="0"/>
              <a:t>No presentation is </a:t>
            </a:r>
            <a:r>
              <a:rPr lang="sv-SE" dirty="0" err="1" smtClean="0"/>
              <a:t>required</a:t>
            </a:r>
            <a:r>
              <a:rPr lang="sv-SE" dirty="0" smtClean="0"/>
              <a:t>.</a:t>
            </a:r>
          </a:p>
          <a:p>
            <a:pPr marL="514350" indent="-514350">
              <a:buNone/>
            </a:pPr>
            <a:r>
              <a:rPr lang="sv-SE" dirty="0" err="1" smtClean="0"/>
              <a:t>There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be time </a:t>
            </a:r>
            <a:r>
              <a:rPr lang="sv-SE" dirty="0" err="1" smtClean="0"/>
              <a:t>slots</a:t>
            </a:r>
            <a:r>
              <a:rPr lang="sv-SE" dirty="0" smtClean="0"/>
              <a:t> </a:t>
            </a:r>
            <a:r>
              <a:rPr lang="sv-SE" dirty="0" err="1" smtClean="0"/>
              <a:t>available</a:t>
            </a:r>
            <a:r>
              <a:rPr lang="sv-SE" dirty="0" smtClean="0"/>
              <a:t> </a:t>
            </a:r>
            <a:r>
              <a:rPr lang="sv-SE" dirty="0" smtClean="0"/>
              <a:t>on the </a:t>
            </a:r>
            <a:r>
              <a:rPr lang="sv-SE" dirty="0" err="1" smtClean="0"/>
              <a:t>web</a:t>
            </a:r>
            <a:r>
              <a:rPr lang="sv-SE" dirty="0" smtClean="0"/>
              <a:t> to </a:t>
            </a:r>
            <a:r>
              <a:rPr lang="sv-SE" dirty="0" err="1" smtClean="0"/>
              <a:t>book</a:t>
            </a: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to pass the </a:t>
            </a:r>
            <a:r>
              <a:rPr lang="sv-SE" dirty="0" err="1" smtClean="0"/>
              <a:t>course</a:t>
            </a:r>
            <a:r>
              <a:rPr lang="sv-SE" dirty="0" smtClean="0"/>
              <a:t> (2)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v-SE" dirty="0" smtClean="0"/>
              <a:t>2</a:t>
            </a:r>
            <a:r>
              <a:rPr lang="sv-SE" dirty="0" smtClean="0"/>
              <a:t>. </a:t>
            </a:r>
            <a:r>
              <a:rPr lang="sv-SE" b="1" dirty="0" err="1" smtClean="0"/>
              <a:t>Written</a:t>
            </a:r>
            <a:r>
              <a:rPr lang="sv-SE" b="1" dirty="0" smtClean="0"/>
              <a:t> Examination</a:t>
            </a:r>
          </a:p>
          <a:p>
            <a:r>
              <a:rPr lang="sv-SE" dirty="0" smtClean="0"/>
              <a:t>Get an </a:t>
            </a:r>
            <a:r>
              <a:rPr lang="sv-SE" dirty="0" err="1" smtClean="0"/>
              <a:t>overview</a:t>
            </a:r>
            <a:endParaRPr lang="sv-SE" dirty="0" smtClean="0"/>
          </a:p>
          <a:p>
            <a:r>
              <a:rPr lang="sv-SE" dirty="0" smtClean="0"/>
              <a:t>Read the </a:t>
            </a:r>
            <a:r>
              <a:rPr lang="sv-SE" i="1" dirty="0" smtClean="0"/>
              <a:t>FAQ: On </a:t>
            </a:r>
            <a:r>
              <a:rPr lang="sv-SE" i="1" dirty="0" err="1" smtClean="0"/>
              <a:t>how</a:t>
            </a:r>
            <a:r>
              <a:rPr lang="sv-SE" i="1" dirty="0" smtClean="0"/>
              <a:t> to pass the </a:t>
            </a:r>
            <a:r>
              <a:rPr lang="sv-SE" i="1" dirty="0" err="1" smtClean="0"/>
              <a:t>exam</a:t>
            </a:r>
            <a:endParaRPr lang="sv-SE" i="1" dirty="0" smtClean="0"/>
          </a:p>
          <a:p>
            <a:r>
              <a:rPr lang="sv-SE" dirty="0" smtClean="0"/>
              <a:t>Look at the </a:t>
            </a:r>
            <a:r>
              <a:rPr lang="sv-SE" dirty="0" err="1" smtClean="0"/>
              <a:t>Example</a:t>
            </a:r>
            <a:r>
              <a:rPr lang="sv-SE" dirty="0" smtClean="0"/>
              <a:t> Problem Sets and </a:t>
            </a:r>
            <a:r>
              <a:rPr lang="sv-SE" dirty="0" err="1" smtClean="0"/>
              <a:t>Example</a:t>
            </a:r>
            <a:r>
              <a:rPr lang="sv-SE" dirty="0" smtClean="0"/>
              <a:t> </a:t>
            </a:r>
            <a:r>
              <a:rPr lang="sv-SE" dirty="0" err="1" smtClean="0"/>
              <a:t>Exams</a:t>
            </a:r>
            <a:endParaRPr lang="sv-SE" dirty="0" smtClean="0"/>
          </a:p>
          <a:p>
            <a:r>
              <a:rPr lang="sv-SE" dirty="0" err="1" smtClean="0"/>
              <a:t>Understand</a:t>
            </a:r>
            <a:r>
              <a:rPr lang="sv-SE" dirty="0" smtClean="0"/>
              <a:t> the </a:t>
            </a:r>
            <a:r>
              <a:rPr lang="sv-SE" dirty="0" err="1" smtClean="0"/>
              <a:t>four</a:t>
            </a:r>
            <a:r>
              <a:rPr lang="sv-SE" dirty="0" smtClean="0"/>
              <a:t> </a:t>
            </a:r>
            <a:r>
              <a:rPr lang="sv-SE" dirty="0" err="1" smtClean="0"/>
              <a:t>categories</a:t>
            </a:r>
            <a:r>
              <a:rPr lang="sv-SE" dirty="0" smtClean="0"/>
              <a:t> of the </a:t>
            </a:r>
            <a:r>
              <a:rPr lang="sv-SE" dirty="0" err="1" smtClean="0"/>
              <a:t>Exam</a:t>
            </a:r>
            <a:endParaRPr lang="sv-SE" dirty="0" smtClean="0"/>
          </a:p>
          <a:p>
            <a:r>
              <a:rPr lang="sv-SE" dirty="0" err="1" smtClean="0"/>
              <a:t>Locate</a:t>
            </a:r>
            <a:r>
              <a:rPr lang="sv-SE" dirty="0" smtClean="0"/>
              <a:t> </a:t>
            </a:r>
            <a:r>
              <a:rPr lang="sv-SE" dirty="0" err="1" smtClean="0"/>
              <a:t>learning</a:t>
            </a:r>
            <a:r>
              <a:rPr lang="sv-SE" dirty="0" smtClean="0"/>
              <a:t> </a:t>
            </a:r>
            <a:r>
              <a:rPr lang="sv-SE" dirty="0" err="1" smtClean="0"/>
              <a:t>activities</a:t>
            </a:r>
            <a:r>
              <a:rPr lang="sv-SE" dirty="0" smtClean="0"/>
              <a:t> </a:t>
            </a:r>
            <a:r>
              <a:rPr lang="sv-SE" dirty="0" err="1" smtClean="0"/>
              <a:t>associated</a:t>
            </a:r>
            <a:r>
              <a:rPr lang="sv-SE" dirty="0" smtClean="0"/>
              <a:t> with </a:t>
            </a:r>
            <a:r>
              <a:rPr lang="sv-SE" dirty="0" err="1" smtClean="0"/>
              <a:t>each</a:t>
            </a:r>
            <a:r>
              <a:rPr lang="sv-SE" dirty="0" smtClean="0"/>
              <a:t> </a:t>
            </a:r>
            <a:r>
              <a:rPr lang="sv-SE" dirty="0" err="1" smtClean="0"/>
              <a:t>category</a:t>
            </a:r>
            <a:endParaRPr lang="sv-SE" dirty="0" smtClean="0"/>
          </a:p>
          <a:p>
            <a:r>
              <a:rPr lang="sv-SE" dirty="0" smtClean="0"/>
              <a:t>Make sure that you are </a:t>
            </a:r>
            <a:r>
              <a:rPr lang="sv-SE" dirty="0" err="1" smtClean="0"/>
              <a:t>able</a:t>
            </a:r>
            <a:r>
              <a:rPr lang="sv-SE" dirty="0" smtClean="0"/>
              <a:t> to tick </a:t>
            </a:r>
            <a:r>
              <a:rPr lang="sv-SE" dirty="0" err="1" smtClean="0"/>
              <a:t>off</a:t>
            </a:r>
            <a:r>
              <a:rPr lang="sv-SE" dirty="0" smtClean="0"/>
              <a:t> </a:t>
            </a:r>
            <a:r>
              <a:rPr lang="sv-SE" dirty="0" err="1" smtClean="0"/>
              <a:t>each</a:t>
            </a:r>
            <a:r>
              <a:rPr lang="sv-SE" dirty="0" smtClean="0"/>
              <a:t> </a:t>
            </a:r>
            <a:r>
              <a:rPr lang="sv-SE" dirty="0" err="1" smtClean="0"/>
              <a:t>category</a:t>
            </a:r>
            <a:r>
              <a:rPr lang="sv-SE" dirty="0" smtClean="0"/>
              <a:t> in the </a:t>
            </a:r>
            <a:r>
              <a:rPr lang="sv-SE" dirty="0" err="1" smtClean="0"/>
              <a:t>exam</a:t>
            </a: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Grading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8000" b="1" dirty="0" smtClean="0"/>
              <a:t>The final grade </a:t>
            </a:r>
            <a:r>
              <a:rPr lang="en-US" sz="8000" dirty="0" smtClean="0"/>
              <a:t>will then be set according to the grades on the Project and Examination: </a:t>
            </a:r>
            <a:endParaRPr lang="en-US" sz="8000" dirty="0" smtClean="0"/>
          </a:p>
          <a:p>
            <a:pPr>
              <a:buNone/>
            </a:pPr>
            <a:endParaRPr lang="en-US" sz="8000" dirty="0" smtClean="0"/>
          </a:p>
          <a:p>
            <a:pPr>
              <a:buNone/>
            </a:pPr>
            <a:r>
              <a:rPr lang="en-US" sz="8000" dirty="0" smtClean="0"/>
              <a:t>First</a:t>
            </a:r>
            <a:r>
              <a:rPr lang="en-US" sz="8000" dirty="0" smtClean="0"/>
              <a:t>, the grade on the Project is defined to be the </a:t>
            </a:r>
            <a:r>
              <a:rPr lang="en-US" sz="8000" dirty="0" smtClean="0"/>
              <a:t>anchor</a:t>
            </a:r>
          </a:p>
          <a:p>
            <a:pPr>
              <a:buNone/>
            </a:pPr>
            <a:endParaRPr lang="en-US" sz="8000" dirty="0" smtClean="0"/>
          </a:p>
          <a:p>
            <a:r>
              <a:rPr lang="en-US" sz="8000" dirty="0" smtClean="0"/>
              <a:t>If you receive a grade on the Examination that is </a:t>
            </a:r>
            <a:r>
              <a:rPr lang="en-US" sz="8000" i="1" dirty="0" smtClean="0"/>
              <a:t>higher</a:t>
            </a:r>
            <a:r>
              <a:rPr lang="en-US" sz="8000" dirty="0" smtClean="0"/>
              <a:t> than the Project, your final grade will be one step higher than the Project.</a:t>
            </a:r>
          </a:p>
          <a:p>
            <a:r>
              <a:rPr lang="en-US" sz="8000" dirty="0" smtClean="0"/>
              <a:t>If your Examination grade is the same as the Project, you will have the grade of your Project.</a:t>
            </a:r>
          </a:p>
          <a:p>
            <a:r>
              <a:rPr lang="en-US" sz="8000" dirty="0" smtClean="0"/>
              <a:t>If your Examination grade is lower than the grade on the Project, your final grade will be one step lower than the Project grade.</a:t>
            </a:r>
          </a:p>
          <a:p>
            <a:pPr>
              <a:buNone/>
            </a:pPr>
            <a:r>
              <a:rPr lang="en-US" sz="8000" dirty="0" smtClean="0"/>
              <a:t> </a:t>
            </a:r>
          </a:p>
          <a:p>
            <a:r>
              <a:rPr lang="en-US" sz="8000" dirty="0" smtClean="0"/>
              <a:t>There is one </a:t>
            </a:r>
            <a:r>
              <a:rPr lang="en-US" sz="8000" dirty="0" smtClean="0"/>
              <a:t>exception </a:t>
            </a:r>
            <a:r>
              <a:rPr lang="en-US" sz="8000" dirty="0" smtClean="0"/>
              <a:t>to this rule: For final grade A you will have  to have grade A on </a:t>
            </a:r>
            <a:r>
              <a:rPr lang="en-US" sz="8000" i="1" dirty="0" smtClean="0"/>
              <a:t>both</a:t>
            </a:r>
            <a:r>
              <a:rPr lang="en-US" sz="8000" dirty="0" smtClean="0"/>
              <a:t> the Project and the Examination</a:t>
            </a:r>
            <a:r>
              <a:rPr lang="en-US" sz="8000" dirty="0" smtClean="0"/>
              <a:t>.</a:t>
            </a:r>
          </a:p>
          <a:p>
            <a:endParaRPr lang="en-US" sz="8000" dirty="0" smtClean="0"/>
          </a:p>
          <a:p>
            <a:pPr>
              <a:buNone/>
            </a:pPr>
            <a:r>
              <a:rPr lang="en-US" sz="8000" dirty="0" smtClean="0"/>
              <a:t>(AND, of course, you will have to pass (A-E) both the Project and the written Exam.)</a:t>
            </a:r>
            <a:endParaRPr lang="en-US" sz="8000" dirty="0" smtClean="0"/>
          </a:p>
          <a:p>
            <a:pPr>
              <a:buNone/>
            </a:pP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Important</a:t>
            </a:r>
            <a:r>
              <a:rPr lang="sv-SE" dirty="0" smtClean="0"/>
              <a:t>!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v-SE" dirty="0" err="1" smtClean="0"/>
              <a:t>If</a:t>
            </a:r>
            <a:r>
              <a:rPr lang="sv-SE" dirty="0" smtClean="0"/>
              <a:t> you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any</a:t>
            </a:r>
            <a:r>
              <a:rPr lang="sv-SE" dirty="0" smtClean="0"/>
              <a:t> </a:t>
            </a:r>
            <a:r>
              <a:rPr lang="sv-SE" dirty="0" err="1" smtClean="0"/>
              <a:t>questions</a:t>
            </a:r>
            <a:r>
              <a:rPr lang="sv-SE" dirty="0" smtClean="0"/>
              <a:t>, </a:t>
            </a:r>
            <a:r>
              <a:rPr lang="sv-SE" dirty="0" err="1" smtClean="0"/>
              <a:t>please</a:t>
            </a:r>
            <a:r>
              <a:rPr lang="sv-SE" dirty="0" smtClean="0"/>
              <a:t> </a:t>
            </a:r>
            <a:r>
              <a:rPr lang="sv-SE" dirty="0" err="1" smtClean="0"/>
              <a:t>send</a:t>
            </a:r>
            <a:r>
              <a:rPr lang="sv-SE" dirty="0" smtClean="0"/>
              <a:t> </a:t>
            </a:r>
            <a:r>
              <a:rPr lang="sv-SE" dirty="0" err="1" smtClean="0"/>
              <a:t>them</a:t>
            </a:r>
            <a:r>
              <a:rPr lang="sv-SE" dirty="0" smtClean="0"/>
              <a:t> to </a:t>
            </a:r>
            <a:r>
              <a:rPr lang="sv-SE" dirty="0" err="1" smtClean="0"/>
              <a:t>me</a:t>
            </a:r>
            <a:r>
              <a:rPr lang="sv-SE" dirty="0"/>
              <a:t> </a:t>
            </a:r>
            <a:r>
              <a:rPr lang="sv-SE" dirty="0" smtClean="0"/>
              <a:t>or </a:t>
            </a:r>
            <a:r>
              <a:rPr lang="sv-SE" dirty="0" err="1" smtClean="0"/>
              <a:t>Daniel/Masoud</a:t>
            </a:r>
            <a:r>
              <a:rPr lang="sv-SE" dirty="0" smtClean="0"/>
              <a:t> </a:t>
            </a:r>
            <a:r>
              <a:rPr lang="sv-SE" dirty="0" smtClean="0"/>
              <a:t>(Project</a:t>
            </a:r>
            <a:r>
              <a:rPr lang="sv-SE" dirty="0" smtClean="0"/>
              <a:t>)</a:t>
            </a:r>
            <a:endParaRPr lang="sv-SE" dirty="0" smtClean="0"/>
          </a:p>
          <a:p>
            <a:pPr>
              <a:buNone/>
            </a:pPr>
            <a:r>
              <a:rPr lang="sv-SE" dirty="0"/>
              <a:t>	</a:t>
            </a:r>
            <a:r>
              <a:rPr lang="sv-SE" dirty="0" smtClean="0"/>
              <a:t>- </a:t>
            </a:r>
            <a:r>
              <a:rPr lang="sv-SE" dirty="0" err="1" smtClean="0"/>
              <a:t>email</a:t>
            </a:r>
            <a:r>
              <a:rPr lang="sv-SE" dirty="0" smtClean="0"/>
              <a:t> </a:t>
            </a:r>
            <a:r>
              <a:rPr lang="sv-SE" dirty="0" err="1" smtClean="0">
                <a:hlinkClick r:id="rId3"/>
              </a:rPr>
              <a:t>amail@kth.se</a:t>
            </a:r>
            <a:r>
              <a:rPr lang="sv-SE" dirty="0" smtClean="0"/>
              <a:t> </a:t>
            </a:r>
            <a:r>
              <a:rPr lang="sv-SE" dirty="0" smtClean="0"/>
              <a:t> </a:t>
            </a:r>
          </a:p>
          <a:p>
            <a:pPr>
              <a:buNone/>
            </a:pPr>
            <a:r>
              <a:rPr lang="sv-SE" dirty="0" smtClean="0"/>
              <a:t>			</a:t>
            </a:r>
            <a:r>
              <a:rPr lang="sv-SE" dirty="0" err="1" smtClean="0">
                <a:hlinkClick r:id="rId4"/>
              </a:rPr>
              <a:t>danjo@kth.se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		</a:t>
            </a:r>
            <a:r>
              <a:rPr lang="sv-SE" dirty="0" err="1" smtClean="0">
                <a:hlinkClick r:id="rId5"/>
              </a:rPr>
              <a:t>masoud.fadaei@abe.kth.se</a:t>
            </a:r>
            <a:endParaRPr lang="sv-SE" dirty="0" smtClean="0"/>
          </a:p>
          <a:p>
            <a:pPr>
              <a:buFontTx/>
              <a:buChar char="-"/>
            </a:pPr>
            <a:r>
              <a:rPr lang="sv-SE" dirty="0" err="1" smtClean="0"/>
              <a:t>Answers</a:t>
            </a:r>
            <a:r>
              <a:rPr lang="sv-SE" dirty="0" smtClean="0"/>
              <a:t> for a general </a:t>
            </a:r>
            <a:r>
              <a:rPr lang="sv-SE" dirty="0" err="1" smtClean="0"/>
              <a:t>audience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be on </a:t>
            </a:r>
            <a:r>
              <a:rPr lang="sv-SE" b="1" dirty="0" smtClean="0"/>
              <a:t>Social</a:t>
            </a:r>
          </a:p>
          <a:p>
            <a:pPr>
              <a:buFontTx/>
              <a:buChar char="-"/>
            </a:pPr>
            <a:r>
              <a:rPr lang="sv-SE" dirty="0" err="1" smtClean="0"/>
              <a:t>Questions</a:t>
            </a:r>
            <a:r>
              <a:rPr lang="sv-SE" dirty="0" smtClean="0"/>
              <a:t> of PROJECT </a:t>
            </a:r>
            <a:r>
              <a:rPr lang="sv-SE" dirty="0" err="1" smtClean="0"/>
              <a:t>should</a:t>
            </a:r>
            <a:r>
              <a:rPr lang="sv-SE" dirty="0" smtClean="0"/>
              <a:t> be </a:t>
            </a:r>
            <a:r>
              <a:rPr lang="sv-SE" dirty="0" err="1" smtClean="0"/>
              <a:t>addressed</a:t>
            </a:r>
            <a:r>
              <a:rPr lang="sv-SE" dirty="0" smtClean="0"/>
              <a:t> to </a:t>
            </a:r>
            <a:r>
              <a:rPr lang="sv-SE" dirty="0" err="1" smtClean="0"/>
              <a:t>Daniel/Masoud</a:t>
            </a:r>
            <a:endParaRPr lang="sv-SE" dirty="0" smtClean="0"/>
          </a:p>
          <a:p>
            <a:pPr>
              <a:buNone/>
            </a:pP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Course </a:t>
            </a:r>
            <a:r>
              <a:rPr lang="sv-SE" dirty="0" err="1" smtClean="0"/>
              <a:t>committee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dirty="0" smtClean="0"/>
          </a:p>
          <a:p>
            <a:endParaRPr lang="sv-SE" dirty="0"/>
          </a:p>
          <a:p>
            <a:r>
              <a:rPr lang="sv-SE" dirty="0" smtClean="0"/>
              <a:t>Free lunch</a:t>
            </a:r>
            <a:r>
              <a:rPr lang="sv-SE" dirty="0" smtClean="0"/>
              <a:t>!</a:t>
            </a:r>
          </a:p>
          <a:p>
            <a:r>
              <a:rPr lang="sv-SE" dirty="0" err="1" smtClean="0"/>
              <a:t>Yes</a:t>
            </a:r>
            <a:r>
              <a:rPr lang="sv-SE" dirty="0" smtClean="0"/>
              <a:t>, and it is a </a:t>
            </a:r>
            <a:r>
              <a:rPr lang="sv-SE" dirty="0" err="1" smtClean="0"/>
              <a:t>nice</a:t>
            </a:r>
            <a:r>
              <a:rPr lang="sv-SE" dirty="0" smtClean="0"/>
              <a:t> lunch </a:t>
            </a:r>
            <a:r>
              <a:rPr lang="sv-SE" dirty="0" err="1" smtClean="0"/>
              <a:t>too</a:t>
            </a:r>
            <a:r>
              <a:rPr lang="sv-SE" dirty="0" smtClean="0"/>
              <a:t>.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229600" cy="1143000"/>
          </a:xfrm>
        </p:spPr>
        <p:txBody>
          <a:bodyPr/>
          <a:lstStyle/>
          <a:p>
            <a:r>
              <a:rPr lang="sv-SE" dirty="0" smtClean="0"/>
              <a:t>END OF FORMALIA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Background</a:t>
            </a:r>
            <a:r>
              <a:rPr lang="sv-SE" dirty="0" smtClean="0"/>
              <a:t> for </a:t>
            </a:r>
            <a:r>
              <a:rPr lang="sv-SE" dirty="0" err="1" smtClean="0"/>
              <a:t>modelling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sv-SE" dirty="0"/>
          </a:p>
          <a:p>
            <a:r>
              <a:rPr lang="sv-SE" dirty="0" err="1" smtClean="0"/>
              <a:t>Approaches</a:t>
            </a:r>
            <a:r>
              <a:rPr lang="sv-SE" dirty="0" smtClean="0"/>
              <a:t> to </a:t>
            </a:r>
            <a:r>
              <a:rPr lang="sv-SE" dirty="0" err="1" smtClean="0"/>
              <a:t>planning</a:t>
            </a:r>
            <a:endParaRPr lang="sv-SE" dirty="0" smtClean="0"/>
          </a:p>
          <a:p>
            <a:r>
              <a:rPr lang="sv-SE" dirty="0" err="1" smtClean="0"/>
              <a:t>Why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?</a:t>
            </a:r>
          </a:p>
          <a:p>
            <a:r>
              <a:rPr lang="sv-SE" dirty="0" smtClean="0"/>
              <a:t>Limitations of </a:t>
            </a:r>
            <a:r>
              <a:rPr lang="sv-SE" dirty="0" err="1" smtClean="0"/>
              <a:t>models</a:t>
            </a:r>
            <a:r>
              <a:rPr lang="sv-SE" dirty="0" smtClean="0"/>
              <a:t>, </a:t>
            </a:r>
            <a:r>
              <a:rPr lang="sv-SE" dirty="0" err="1" smtClean="0"/>
              <a:t>critique</a:t>
            </a:r>
            <a:r>
              <a:rPr lang="sv-SE" dirty="0" smtClean="0"/>
              <a:t> and </a:t>
            </a:r>
            <a:r>
              <a:rPr lang="sv-SE" dirty="0" err="1" smtClean="0"/>
              <a:t>defense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057650"/>
            <a:ext cx="40957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Approaches</a:t>
            </a:r>
            <a:r>
              <a:rPr lang="sv-SE" dirty="0" smtClean="0"/>
              <a:t> to </a:t>
            </a:r>
            <a:r>
              <a:rPr lang="sv-SE" dirty="0" err="1" smtClean="0"/>
              <a:t>decision-making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Rational</a:t>
            </a:r>
            <a:r>
              <a:rPr lang="sv-SE" dirty="0" smtClean="0"/>
              <a:t> </a:t>
            </a:r>
            <a:r>
              <a:rPr lang="sv-SE" dirty="0" err="1" smtClean="0"/>
              <a:t>analysis</a:t>
            </a:r>
            <a:r>
              <a:rPr lang="sv-SE" dirty="0" smtClean="0"/>
              <a:t> or </a:t>
            </a:r>
            <a:r>
              <a:rPr lang="sv-SE" dirty="0" err="1" smtClean="0"/>
              <a:t>muddling-through</a:t>
            </a:r>
            <a:r>
              <a:rPr lang="sv-SE" dirty="0" smtClean="0"/>
              <a:t>?</a:t>
            </a:r>
          </a:p>
          <a:p>
            <a:endParaRPr lang="sv-SE" dirty="0"/>
          </a:p>
          <a:p>
            <a:r>
              <a:rPr lang="sv-SE" dirty="0" smtClean="0"/>
              <a:t>Vision</a:t>
            </a:r>
          </a:p>
          <a:p>
            <a:r>
              <a:rPr lang="sv-SE" dirty="0" smtClean="0"/>
              <a:t>Plan</a:t>
            </a:r>
          </a:p>
          <a:p>
            <a:r>
              <a:rPr lang="sv-SE" dirty="0" smtClean="0"/>
              <a:t>Consensus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068960"/>
            <a:ext cx="43434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Policy instruments</a:t>
            </a:r>
            <a:endParaRPr lang="sv-SE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974" y="1988841"/>
            <a:ext cx="6453401" cy="286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the solution</a:t>
            </a:r>
            <a:endParaRPr lang="sv-SE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475656" y="1484784"/>
          <a:ext cx="6119813" cy="4454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sv-SE" dirty="0" err="1" smtClean="0"/>
              <a:t>Integrated</a:t>
            </a:r>
            <a:r>
              <a:rPr lang="sv-SE" dirty="0" smtClean="0"/>
              <a:t> approach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84784"/>
            <a:ext cx="5818212" cy="470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to </a:t>
            </a:r>
            <a:r>
              <a:rPr lang="sv-SE" dirty="0" err="1" smtClean="0"/>
              <a:t>know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431482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077072"/>
            <a:ext cx="43529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Land-use</a:t>
            </a:r>
            <a:r>
              <a:rPr lang="sv-SE" dirty="0" smtClean="0"/>
              <a:t> and transport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24744"/>
            <a:ext cx="6739657" cy="511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sustainability</a:t>
            </a:r>
            <a:r>
              <a:rPr lang="sv-SE" dirty="0" smtClean="0"/>
              <a:t> paradox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Land-use</a:t>
            </a:r>
            <a:r>
              <a:rPr lang="sv-SE" dirty="0" smtClean="0"/>
              <a:t> </a:t>
            </a:r>
            <a:r>
              <a:rPr lang="sv-SE" dirty="0" err="1" smtClean="0"/>
              <a:t>policies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only</a:t>
            </a:r>
            <a:r>
              <a:rPr lang="sv-SE" dirty="0" smtClean="0"/>
              <a:t> a minor </a:t>
            </a:r>
            <a:r>
              <a:rPr lang="sv-SE" dirty="0" err="1" smtClean="0"/>
              <a:t>effect</a:t>
            </a:r>
            <a:r>
              <a:rPr lang="sv-SE" dirty="0" smtClean="0"/>
              <a:t> as a </a:t>
            </a:r>
            <a:r>
              <a:rPr lang="sv-SE" dirty="0" err="1" smtClean="0"/>
              <a:t>measure</a:t>
            </a:r>
            <a:r>
              <a:rPr lang="sv-SE" dirty="0" smtClean="0"/>
              <a:t> for </a:t>
            </a:r>
            <a:r>
              <a:rPr lang="sv-SE" dirty="0" err="1" smtClean="0"/>
              <a:t>increased</a:t>
            </a:r>
            <a:r>
              <a:rPr lang="sv-SE" dirty="0" smtClean="0"/>
              <a:t> </a:t>
            </a:r>
            <a:r>
              <a:rPr lang="sv-SE" dirty="0" err="1" smtClean="0"/>
              <a:t>sustainability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It is the </a:t>
            </a:r>
            <a:r>
              <a:rPr lang="sv-SE" dirty="0" err="1" smtClean="0"/>
              <a:t>land-use</a:t>
            </a:r>
            <a:r>
              <a:rPr lang="sv-SE" dirty="0" smtClean="0"/>
              <a:t> </a:t>
            </a:r>
            <a:r>
              <a:rPr lang="sv-SE" dirty="0" err="1" smtClean="0"/>
              <a:t>pattern</a:t>
            </a:r>
            <a:r>
              <a:rPr lang="sv-SE" dirty="0" smtClean="0"/>
              <a:t> that is the </a:t>
            </a:r>
            <a:r>
              <a:rPr lang="sv-SE" dirty="0" err="1" smtClean="0"/>
              <a:t>dominating</a:t>
            </a:r>
            <a:r>
              <a:rPr lang="sv-SE" dirty="0" smtClean="0"/>
              <a:t> </a:t>
            </a:r>
            <a:r>
              <a:rPr lang="sv-SE" dirty="0" err="1" smtClean="0"/>
              <a:t>significant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r>
              <a:rPr lang="sv-SE" dirty="0" smtClean="0"/>
              <a:t> with a </a:t>
            </a:r>
            <a:r>
              <a:rPr lang="sv-SE" dirty="0" err="1" smtClean="0"/>
              <a:t>huge</a:t>
            </a:r>
            <a:r>
              <a:rPr lang="sv-SE" dirty="0" smtClean="0"/>
              <a:t> </a:t>
            </a:r>
            <a:r>
              <a:rPr lang="sv-SE" dirty="0" err="1" smtClean="0"/>
              <a:t>impact</a:t>
            </a:r>
            <a:r>
              <a:rPr lang="sv-SE" dirty="0" smtClean="0"/>
              <a:t> of </a:t>
            </a:r>
            <a:r>
              <a:rPr lang="sv-SE" dirty="0" err="1" smtClean="0"/>
              <a:t>sustainability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sv-SE" dirty="0" err="1" smtClean="0"/>
              <a:t>Identifying</a:t>
            </a:r>
            <a:r>
              <a:rPr lang="sv-SE" dirty="0" smtClean="0"/>
              <a:t> the problem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636912"/>
            <a:ext cx="3240360" cy="222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Identifying</a:t>
            </a:r>
            <a:r>
              <a:rPr lang="sv-SE" dirty="0" smtClean="0"/>
              <a:t> the problem (2)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132857"/>
            <a:ext cx="3800421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060848"/>
            <a:ext cx="3816424" cy="286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Problem or Solution?</a:t>
            </a:r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1737" y="2405856"/>
            <a:ext cx="42005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It is </a:t>
            </a:r>
            <a:r>
              <a:rPr lang="sv-SE" dirty="0" err="1" smtClean="0"/>
              <a:t>difficult</a:t>
            </a:r>
            <a:r>
              <a:rPr lang="sv-SE" dirty="0" smtClean="0"/>
              <a:t> to </a:t>
            </a:r>
            <a:r>
              <a:rPr lang="sv-SE" dirty="0" err="1" smtClean="0"/>
              <a:t>predict</a:t>
            </a:r>
            <a:r>
              <a:rPr lang="sv-SE" dirty="0" smtClean="0"/>
              <a:t>, </a:t>
            </a:r>
            <a:br>
              <a:rPr lang="sv-SE" dirty="0" smtClean="0"/>
            </a:br>
            <a:r>
              <a:rPr lang="sv-SE" dirty="0" smtClean="0"/>
              <a:t>in </a:t>
            </a:r>
            <a:r>
              <a:rPr lang="sv-SE" dirty="0" err="1" smtClean="0"/>
              <a:t>particular</a:t>
            </a:r>
            <a:r>
              <a:rPr lang="sv-SE" dirty="0" smtClean="0"/>
              <a:t> the </a:t>
            </a:r>
            <a:r>
              <a:rPr lang="sv-SE" dirty="0" err="1" smtClean="0"/>
              <a:t>future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i="1" dirty="0" smtClean="0"/>
              <a:t>Does it work??</a:t>
            </a:r>
            <a:endParaRPr lang="sv-SE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060848"/>
            <a:ext cx="3659485" cy="4107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284984"/>
            <a:ext cx="44386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412776"/>
            <a:ext cx="5616624" cy="362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Model</a:t>
            </a:r>
            <a:r>
              <a:rPr lang="sv-SE" dirty="0" smtClean="0"/>
              <a:t> and </a:t>
            </a:r>
            <a:r>
              <a:rPr lang="sv-SE" dirty="0" err="1" smtClean="0"/>
              <a:t>reality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84783"/>
            <a:ext cx="2520280" cy="17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93096"/>
            <a:ext cx="3427897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292080" y="3429000"/>
            <a:ext cx="10081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Urban </a:t>
            </a:r>
            <a:r>
              <a:rPr lang="sv-SE" sz="1600" dirty="0" err="1" smtClean="0"/>
              <a:t>model</a:t>
            </a:r>
            <a:endParaRPr lang="sv-SE" sz="1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292080" y="4005064"/>
            <a:ext cx="10081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Models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Why</a:t>
            </a:r>
            <a:r>
              <a:rPr lang="sv-SE" dirty="0" smtClean="0"/>
              <a:t> </a:t>
            </a:r>
            <a:r>
              <a:rPr lang="sv-SE" dirty="0" err="1" smtClean="0"/>
              <a:t>use</a:t>
            </a:r>
            <a:r>
              <a:rPr lang="sv-SE" dirty="0" smtClean="0"/>
              <a:t> </a:t>
            </a:r>
            <a:r>
              <a:rPr lang="sv-SE" dirty="0" err="1" smtClean="0"/>
              <a:t>computational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 (or </a:t>
            </a:r>
            <a:r>
              <a:rPr lang="sv-SE" dirty="0" err="1" smtClean="0"/>
              <a:t>mathematical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)?</a:t>
            </a:r>
          </a:p>
          <a:p>
            <a:r>
              <a:rPr lang="sv-SE" dirty="0" err="1" smtClean="0"/>
              <a:t>Rigour</a:t>
            </a:r>
            <a:endParaRPr lang="sv-SE" dirty="0" smtClean="0"/>
          </a:p>
          <a:p>
            <a:r>
              <a:rPr lang="sv-SE" dirty="0" err="1" smtClean="0"/>
              <a:t>Comprehensiveness</a:t>
            </a:r>
            <a:endParaRPr lang="sv-SE" dirty="0" smtClean="0"/>
          </a:p>
          <a:p>
            <a:r>
              <a:rPr lang="sv-SE" dirty="0" err="1" smtClean="0"/>
              <a:t>Logic</a:t>
            </a:r>
            <a:endParaRPr lang="sv-SE" dirty="0" smtClean="0"/>
          </a:p>
          <a:p>
            <a:r>
              <a:rPr lang="sv-SE" dirty="0" err="1" smtClean="0"/>
              <a:t>Accessibility</a:t>
            </a:r>
            <a:endParaRPr lang="sv-SE" dirty="0" smtClean="0"/>
          </a:p>
          <a:p>
            <a:r>
              <a:rPr lang="sv-SE" dirty="0" err="1" smtClean="0"/>
              <a:t>Flexibility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good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…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v-SE" dirty="0" err="1"/>
              <a:t>s</a:t>
            </a:r>
            <a:r>
              <a:rPr lang="sv-SE" dirty="0" err="1" smtClean="0"/>
              <a:t>hould</a:t>
            </a:r>
            <a:r>
              <a:rPr lang="sv-SE" dirty="0" smtClean="0"/>
              <a:t> be</a:t>
            </a:r>
          </a:p>
          <a:p>
            <a:r>
              <a:rPr lang="sv-SE" dirty="0" err="1" smtClean="0"/>
              <a:t>theoretically</a:t>
            </a:r>
            <a:r>
              <a:rPr lang="sv-SE" dirty="0" smtClean="0"/>
              <a:t> sound</a:t>
            </a:r>
          </a:p>
          <a:p>
            <a:r>
              <a:rPr lang="sv-SE" dirty="0" err="1"/>
              <a:t>b</a:t>
            </a:r>
            <a:r>
              <a:rPr lang="sv-SE" dirty="0" err="1" smtClean="0"/>
              <a:t>ased</a:t>
            </a:r>
            <a:r>
              <a:rPr lang="sv-SE" dirty="0" smtClean="0"/>
              <a:t> on </a:t>
            </a:r>
            <a:r>
              <a:rPr lang="sv-SE" dirty="0" err="1" smtClean="0"/>
              <a:t>good</a:t>
            </a:r>
            <a:r>
              <a:rPr lang="sv-SE" dirty="0" smtClean="0"/>
              <a:t> data</a:t>
            </a:r>
          </a:p>
          <a:p>
            <a:r>
              <a:rPr lang="sv-SE" dirty="0" err="1"/>
              <a:t>r</a:t>
            </a:r>
            <a:r>
              <a:rPr lang="sv-SE" dirty="0" err="1" smtClean="0"/>
              <a:t>eproducing</a:t>
            </a:r>
            <a:r>
              <a:rPr lang="sv-SE" dirty="0" smtClean="0"/>
              <a:t> observations and </a:t>
            </a:r>
            <a:r>
              <a:rPr lang="sv-SE" dirty="0" err="1" smtClean="0"/>
              <a:t>other</a:t>
            </a:r>
            <a:r>
              <a:rPr lang="sv-SE" dirty="0" smtClean="0"/>
              <a:t> data </a:t>
            </a:r>
            <a:r>
              <a:rPr lang="sv-SE" dirty="0" err="1" smtClean="0"/>
              <a:t>reasonably</a:t>
            </a:r>
            <a:r>
              <a:rPr lang="sv-SE" dirty="0" smtClean="0"/>
              <a:t> </a:t>
            </a:r>
            <a:r>
              <a:rPr lang="sv-SE" dirty="0" err="1" smtClean="0"/>
              <a:t>well</a:t>
            </a:r>
            <a:endParaRPr lang="sv-SE" dirty="0" smtClean="0"/>
          </a:p>
          <a:p>
            <a:r>
              <a:rPr lang="sv-SE" dirty="0" err="1"/>
              <a:t>p</a:t>
            </a:r>
            <a:r>
              <a:rPr lang="sv-SE" dirty="0" err="1" smtClean="0"/>
              <a:t>roviding</a:t>
            </a:r>
            <a:r>
              <a:rPr lang="sv-SE" dirty="0" smtClean="0"/>
              <a:t> the </a:t>
            </a:r>
            <a:r>
              <a:rPr lang="sv-SE" dirty="0" err="1" smtClean="0"/>
              <a:t>required</a:t>
            </a:r>
            <a:r>
              <a:rPr lang="sv-SE" dirty="0" smtClean="0"/>
              <a:t> output</a:t>
            </a:r>
          </a:p>
          <a:p>
            <a:r>
              <a:rPr lang="sv-SE" dirty="0" smtClean="0"/>
              <a:t>easy to </a:t>
            </a:r>
            <a:r>
              <a:rPr lang="sv-SE" dirty="0" err="1" smtClean="0"/>
              <a:t>use</a:t>
            </a:r>
            <a:endParaRPr lang="sv-SE" dirty="0" smtClean="0"/>
          </a:p>
          <a:p>
            <a:r>
              <a:rPr lang="sv-SE" dirty="0" err="1" smtClean="0"/>
              <a:t>accepted</a:t>
            </a:r>
            <a:r>
              <a:rPr lang="sv-SE" dirty="0" smtClean="0"/>
              <a:t> by the </a:t>
            </a:r>
            <a:r>
              <a:rPr lang="sv-SE" dirty="0" err="1" smtClean="0"/>
              <a:t>user</a:t>
            </a:r>
            <a:endParaRPr lang="sv-SE" dirty="0" smtClean="0"/>
          </a:p>
          <a:p>
            <a:r>
              <a:rPr lang="sv-SE" dirty="0" err="1" smtClean="0"/>
              <a:t>well</a:t>
            </a:r>
            <a:r>
              <a:rPr lang="sv-SE" dirty="0" smtClean="0"/>
              <a:t> </a:t>
            </a:r>
            <a:r>
              <a:rPr lang="sv-SE" dirty="0" err="1" smtClean="0"/>
              <a:t>documented</a:t>
            </a:r>
            <a:endParaRPr lang="sv-SE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995936" y="2132856"/>
            <a:ext cx="4320480" cy="3177644"/>
            <a:chOff x="3995936" y="2132856"/>
            <a:chExt cx="4320480" cy="3177644"/>
          </a:xfrm>
        </p:grpSpPr>
        <p:sp>
          <p:nvSpPr>
            <p:cNvPr id="4" name="TextBox 3"/>
            <p:cNvSpPr txBox="1"/>
            <p:nvPr/>
          </p:nvSpPr>
          <p:spPr>
            <a:xfrm>
              <a:off x="5436096" y="4941168"/>
              <a:ext cx="288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 err="1" smtClean="0">
                  <a:solidFill>
                    <a:srgbClr val="FF0000"/>
                  </a:solidFill>
                </a:rPr>
                <a:t>What</a:t>
              </a:r>
              <a:r>
                <a:rPr lang="sv-SE" dirty="0" smtClean="0">
                  <a:solidFill>
                    <a:srgbClr val="FF0000"/>
                  </a:solidFill>
                </a:rPr>
                <a:t> </a:t>
              </a:r>
              <a:r>
                <a:rPr lang="sv-SE" dirty="0" err="1" smtClean="0">
                  <a:solidFill>
                    <a:srgbClr val="FF0000"/>
                  </a:solidFill>
                </a:rPr>
                <a:t>about</a:t>
              </a:r>
              <a:r>
                <a:rPr lang="sv-SE" dirty="0" smtClean="0">
                  <a:solidFill>
                    <a:srgbClr val="FF0000"/>
                  </a:solidFill>
                </a:rPr>
                <a:t> </a:t>
              </a:r>
              <a:r>
                <a:rPr lang="sv-SE" dirty="0" err="1" smtClean="0">
                  <a:solidFill>
                    <a:srgbClr val="FF0000"/>
                  </a:solidFill>
                </a:rPr>
                <a:t>understanding</a:t>
              </a:r>
              <a:r>
                <a:rPr lang="sv-SE" dirty="0" smtClean="0">
                  <a:solidFill>
                    <a:srgbClr val="FF0000"/>
                  </a:solidFill>
                </a:rPr>
                <a:t>?</a:t>
              </a:r>
              <a:endParaRPr lang="sv-SE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3995936" y="2348880"/>
              <a:ext cx="136815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364088" y="2132856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 smtClean="0"/>
                <a:t>?!</a:t>
              </a:r>
              <a:endParaRPr lang="sv-SE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Validation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Practical</a:t>
            </a:r>
            <a:r>
              <a:rPr lang="sv-SE" dirty="0" smtClean="0"/>
              <a:t> </a:t>
            </a:r>
            <a:r>
              <a:rPr lang="sv-SE" dirty="0" err="1" smtClean="0"/>
              <a:t>validation</a:t>
            </a:r>
            <a:endParaRPr lang="sv-SE" dirty="0" smtClean="0"/>
          </a:p>
          <a:p>
            <a:r>
              <a:rPr lang="sv-SE" dirty="0" err="1" smtClean="0"/>
              <a:t>Theoretical</a:t>
            </a:r>
            <a:r>
              <a:rPr lang="sv-SE" dirty="0" smtClean="0"/>
              <a:t> </a:t>
            </a:r>
            <a:r>
              <a:rPr lang="sv-SE" dirty="0" err="1" smtClean="0"/>
              <a:t>validation</a:t>
            </a:r>
            <a:endParaRPr lang="sv-SE" dirty="0" smtClean="0"/>
          </a:p>
          <a:p>
            <a:r>
              <a:rPr lang="sv-SE" dirty="0" err="1" smtClean="0"/>
              <a:t>Internal</a:t>
            </a:r>
            <a:r>
              <a:rPr lang="sv-SE" dirty="0" smtClean="0"/>
              <a:t> </a:t>
            </a:r>
            <a:r>
              <a:rPr lang="sv-SE" dirty="0" err="1" smtClean="0"/>
              <a:t>validation</a:t>
            </a:r>
            <a:endParaRPr lang="sv-SE" dirty="0" smtClean="0"/>
          </a:p>
          <a:p>
            <a:r>
              <a:rPr lang="sv-SE" dirty="0" err="1" smtClean="0"/>
              <a:t>External</a:t>
            </a:r>
            <a:r>
              <a:rPr lang="sv-SE" dirty="0" smtClean="0"/>
              <a:t> </a:t>
            </a:r>
            <a:r>
              <a:rPr lang="sv-SE" dirty="0" err="1" smtClean="0"/>
              <a:t>validation</a:t>
            </a:r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Dynamics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Time </a:t>
            </a:r>
            <a:r>
              <a:rPr lang="sv-SE" dirty="0" err="1" smtClean="0"/>
              <a:t>marching</a:t>
            </a:r>
            <a:r>
              <a:rPr lang="sv-SE" dirty="0"/>
              <a:t> </a:t>
            </a:r>
            <a:r>
              <a:rPr lang="sv-SE" dirty="0" smtClean="0"/>
              <a:t>vs </a:t>
            </a:r>
            <a:r>
              <a:rPr lang="sv-SE" dirty="0" err="1" smtClean="0"/>
              <a:t>forward-looking</a:t>
            </a:r>
            <a:endParaRPr lang="sv-SE" dirty="0" smtClean="0"/>
          </a:p>
          <a:p>
            <a:r>
              <a:rPr lang="sv-SE" dirty="0" err="1" smtClean="0"/>
              <a:t>Equilibrium</a:t>
            </a:r>
            <a:r>
              <a:rPr lang="sv-SE" dirty="0" smtClean="0"/>
              <a:t> vs </a:t>
            </a:r>
            <a:r>
              <a:rPr lang="sv-SE" dirty="0" err="1" smtClean="0"/>
              <a:t>disequilibrium</a:t>
            </a:r>
            <a:r>
              <a:rPr lang="sv-SE" dirty="0" smtClean="0"/>
              <a:t> and simulation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Types</a:t>
            </a:r>
            <a:r>
              <a:rPr lang="sv-SE" dirty="0" smtClean="0"/>
              <a:t> of </a:t>
            </a:r>
            <a:r>
              <a:rPr lang="sv-SE" dirty="0" err="1" smtClean="0"/>
              <a:t>models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OW </a:t>
            </a:r>
            <a:r>
              <a:rPr lang="sv-SE" dirty="0" err="1" smtClean="0"/>
              <a:t>ch</a:t>
            </a:r>
            <a:r>
              <a:rPr lang="sv-SE" dirty="0" smtClean="0"/>
              <a:t> 1, PMG </a:t>
            </a:r>
            <a:r>
              <a:rPr lang="sv-SE" dirty="0" err="1" smtClean="0"/>
              <a:t>ch</a:t>
            </a:r>
            <a:r>
              <a:rPr lang="sv-SE" dirty="0" smtClean="0"/>
              <a:t> 1-2</a:t>
            </a:r>
            <a:endParaRPr lang="sv-S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852936"/>
            <a:ext cx="48863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0"/>
            <a:ext cx="4950357" cy="663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dirty="0" smtClean="0"/>
              <a:t>A </a:t>
            </a:r>
            <a:r>
              <a:rPr lang="sv-SE" dirty="0" err="1" smtClean="0"/>
              <a:t>structure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Policy </a:t>
            </a:r>
            <a:r>
              <a:rPr lang="sv-SE" dirty="0" err="1" smtClean="0"/>
              <a:t>evaluation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636912"/>
            <a:ext cx="5544616" cy="3254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A </a:t>
            </a:r>
            <a:r>
              <a:rPr lang="sv-SE" dirty="0" err="1" smtClean="0"/>
              <a:t>rather</a:t>
            </a:r>
            <a:r>
              <a:rPr lang="sv-SE" dirty="0" smtClean="0"/>
              <a:t> different </a:t>
            </a:r>
            <a:r>
              <a:rPr lang="sv-SE" dirty="0" err="1" smtClean="0"/>
              <a:t>question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What</a:t>
            </a:r>
            <a:r>
              <a:rPr lang="sv-SE" dirty="0" smtClean="0"/>
              <a:t> policy </a:t>
            </a:r>
            <a:r>
              <a:rPr lang="sv-SE" dirty="0" err="1" smtClean="0"/>
              <a:t>measures</a:t>
            </a:r>
            <a:r>
              <a:rPr lang="sv-SE" dirty="0" smtClean="0"/>
              <a:t> </a:t>
            </a:r>
            <a:r>
              <a:rPr lang="sv-SE" dirty="0" err="1" smtClean="0"/>
              <a:t>should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use</a:t>
            </a:r>
            <a:r>
              <a:rPr lang="sv-SE" dirty="0" smtClean="0"/>
              <a:t> to </a:t>
            </a:r>
            <a:r>
              <a:rPr lang="sv-SE" dirty="0" err="1" smtClean="0"/>
              <a:t>achieve</a:t>
            </a:r>
            <a:r>
              <a:rPr lang="sv-SE" dirty="0" smtClean="0"/>
              <a:t> a </a:t>
            </a:r>
            <a:r>
              <a:rPr lang="sv-SE" dirty="0" err="1" smtClean="0"/>
              <a:t>certain</a:t>
            </a:r>
            <a:r>
              <a:rPr lang="sv-SE" dirty="0" smtClean="0"/>
              <a:t> </a:t>
            </a:r>
            <a:r>
              <a:rPr lang="sv-SE" dirty="0" err="1" smtClean="0"/>
              <a:t>objective</a:t>
            </a:r>
            <a:r>
              <a:rPr lang="sv-SE" dirty="0" smtClean="0"/>
              <a:t>?</a:t>
            </a:r>
          </a:p>
          <a:p>
            <a:r>
              <a:rPr lang="sv-SE" dirty="0" smtClean="0"/>
              <a:t>(</a:t>
            </a:r>
            <a:r>
              <a:rPr lang="sv-SE" dirty="0" err="1" smtClean="0"/>
              <a:t>What</a:t>
            </a:r>
            <a:r>
              <a:rPr lang="sv-SE" dirty="0" smtClean="0"/>
              <a:t> is backcasting?)</a:t>
            </a:r>
            <a:endParaRPr lang="sv-SE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933056"/>
            <a:ext cx="44386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3450" y="4077072"/>
            <a:ext cx="44005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Limitations</a:t>
            </a:r>
            <a:endParaRPr lang="sv-S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84784"/>
            <a:ext cx="6026856" cy="3436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19672" y="494116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Critique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70000" lnSpcReduction="20000"/>
          </a:bodyPr>
          <a:lstStyle/>
          <a:p>
            <a:r>
              <a:rPr lang="sv-SE" dirty="0" smtClean="0"/>
              <a:t>People are </a:t>
            </a:r>
            <a:r>
              <a:rPr lang="sv-SE" dirty="0" err="1" smtClean="0"/>
              <a:t>complex</a:t>
            </a:r>
            <a:r>
              <a:rPr lang="sv-SE" dirty="0" smtClean="0"/>
              <a:t> and </a:t>
            </a:r>
            <a:r>
              <a:rPr lang="sv-SE" dirty="0" err="1" smtClean="0"/>
              <a:t>heterogeneous</a:t>
            </a:r>
            <a:endParaRPr lang="sv-SE" dirty="0" smtClean="0"/>
          </a:p>
          <a:p>
            <a:r>
              <a:rPr lang="sv-SE" dirty="0" smtClean="0"/>
              <a:t>People </a:t>
            </a:r>
            <a:r>
              <a:rPr lang="sv-SE" dirty="0" err="1" smtClean="0"/>
              <a:t>cannot</a:t>
            </a:r>
            <a:r>
              <a:rPr lang="sv-SE" dirty="0" smtClean="0"/>
              <a:t> be </a:t>
            </a:r>
            <a:r>
              <a:rPr lang="sv-SE" dirty="0" err="1" smtClean="0"/>
              <a:t>represented</a:t>
            </a:r>
            <a:r>
              <a:rPr lang="sv-SE" dirty="0" smtClean="0"/>
              <a:t> by a </a:t>
            </a:r>
            <a:r>
              <a:rPr lang="sv-SE" dirty="0" err="1" smtClean="0"/>
              <a:t>mathematical</a:t>
            </a:r>
            <a:r>
              <a:rPr lang="sv-SE" dirty="0" smtClean="0"/>
              <a:t> </a:t>
            </a:r>
            <a:r>
              <a:rPr lang="sv-SE" dirty="0" err="1" smtClean="0"/>
              <a:t>formula</a:t>
            </a:r>
            <a:endParaRPr lang="sv-SE" dirty="0" smtClean="0"/>
          </a:p>
          <a:p>
            <a:r>
              <a:rPr lang="sv-SE" dirty="0" smtClean="0"/>
              <a:t>People are not </a:t>
            </a:r>
            <a:r>
              <a:rPr lang="sv-SE" dirty="0" err="1" smtClean="0"/>
              <a:t>rational</a:t>
            </a:r>
            <a:endParaRPr lang="sv-SE" dirty="0" smtClean="0"/>
          </a:p>
          <a:p>
            <a:r>
              <a:rPr lang="sv-SE" dirty="0" smtClean="0"/>
              <a:t>People are not </a:t>
            </a:r>
            <a:r>
              <a:rPr lang="sv-SE" dirty="0" err="1" smtClean="0"/>
              <a:t>utility</a:t>
            </a:r>
            <a:r>
              <a:rPr lang="sv-SE" dirty="0" smtClean="0"/>
              <a:t> </a:t>
            </a:r>
            <a:r>
              <a:rPr lang="sv-SE" dirty="0" err="1" smtClean="0"/>
              <a:t>maximizers</a:t>
            </a:r>
            <a:endParaRPr lang="sv-SE" dirty="0" smtClean="0"/>
          </a:p>
          <a:p>
            <a:r>
              <a:rPr lang="sv-SE" dirty="0" smtClean="0"/>
              <a:t>Social </a:t>
            </a:r>
            <a:r>
              <a:rPr lang="sv-SE" dirty="0" err="1" smtClean="0"/>
              <a:t>contracts</a:t>
            </a:r>
            <a:r>
              <a:rPr lang="sv-SE" dirty="0" smtClean="0"/>
              <a:t> and social norms are </a:t>
            </a:r>
            <a:r>
              <a:rPr lang="sv-SE" dirty="0" err="1" smtClean="0"/>
              <a:t>crucial</a:t>
            </a:r>
            <a:r>
              <a:rPr lang="sv-SE" dirty="0" smtClean="0"/>
              <a:t>, </a:t>
            </a:r>
            <a:r>
              <a:rPr lang="sv-SE" dirty="0" err="1" smtClean="0"/>
              <a:t>which</a:t>
            </a:r>
            <a:r>
              <a:rPr lang="sv-SE" dirty="0"/>
              <a:t> </a:t>
            </a:r>
            <a:r>
              <a:rPr lang="sv-SE" dirty="0" smtClean="0"/>
              <a:t>is </a:t>
            </a:r>
            <a:r>
              <a:rPr lang="sv-SE" dirty="0" err="1" smtClean="0"/>
              <a:t>badly</a:t>
            </a:r>
            <a:r>
              <a:rPr lang="sv-SE" dirty="0" smtClean="0"/>
              <a:t> or not at all </a:t>
            </a:r>
            <a:r>
              <a:rPr lang="sv-SE" dirty="0" err="1" smtClean="0"/>
              <a:t>represented</a:t>
            </a:r>
            <a:endParaRPr lang="sv-SE" dirty="0" smtClean="0"/>
          </a:p>
          <a:p>
            <a:r>
              <a:rPr lang="sv-SE" dirty="0" err="1" smtClean="0"/>
              <a:t>Where</a:t>
            </a:r>
            <a:r>
              <a:rPr lang="sv-SE" dirty="0" smtClean="0"/>
              <a:t> is </a:t>
            </a:r>
            <a:r>
              <a:rPr lang="sv-SE" dirty="0" err="1" smtClean="0"/>
              <a:t>political</a:t>
            </a:r>
            <a:r>
              <a:rPr lang="sv-SE" dirty="0" smtClean="0"/>
              <a:t> </a:t>
            </a:r>
            <a:r>
              <a:rPr lang="sv-SE" dirty="0" err="1" smtClean="0"/>
              <a:t>decision-making</a:t>
            </a:r>
            <a:r>
              <a:rPr lang="sv-SE" dirty="0" smtClean="0"/>
              <a:t>?</a:t>
            </a:r>
          </a:p>
          <a:p>
            <a:r>
              <a:rPr lang="sv-SE" dirty="0" smtClean="0"/>
              <a:t>People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change</a:t>
            </a:r>
            <a:r>
              <a:rPr lang="sv-SE" dirty="0" smtClean="0"/>
              <a:t> </a:t>
            </a:r>
            <a:r>
              <a:rPr lang="sv-SE" dirty="0" err="1" smtClean="0"/>
              <a:t>attitudes</a:t>
            </a:r>
            <a:r>
              <a:rPr lang="sv-SE" dirty="0" smtClean="0"/>
              <a:t> </a:t>
            </a:r>
            <a:r>
              <a:rPr lang="sv-SE" dirty="0" err="1" smtClean="0"/>
              <a:t>towards</a:t>
            </a:r>
            <a:r>
              <a:rPr lang="sv-SE" dirty="0" smtClean="0"/>
              <a:t> </a:t>
            </a:r>
            <a:r>
              <a:rPr lang="sv-SE" dirty="0" err="1" smtClean="0"/>
              <a:t>big</a:t>
            </a:r>
            <a:r>
              <a:rPr lang="sv-SE" dirty="0" smtClean="0"/>
              <a:t> fossile cars, </a:t>
            </a:r>
            <a:r>
              <a:rPr lang="sv-SE" dirty="0" err="1" smtClean="0"/>
              <a:t>which</a:t>
            </a:r>
            <a:r>
              <a:rPr lang="sv-SE" dirty="0" smtClean="0"/>
              <a:t> is not </a:t>
            </a:r>
            <a:r>
              <a:rPr lang="sv-SE" dirty="0" err="1" smtClean="0"/>
              <a:t>reflected</a:t>
            </a:r>
            <a:r>
              <a:rPr lang="sv-SE" dirty="0" smtClean="0"/>
              <a:t> in your </a:t>
            </a:r>
            <a:r>
              <a:rPr lang="sv-SE" dirty="0" err="1" smtClean="0"/>
              <a:t>models</a:t>
            </a:r>
            <a:endParaRPr lang="sv-SE" dirty="0" smtClean="0"/>
          </a:p>
          <a:p>
            <a:r>
              <a:rPr lang="sv-SE" dirty="0" smtClean="0"/>
              <a:t>People </a:t>
            </a:r>
            <a:r>
              <a:rPr lang="sv-SE" dirty="0" err="1" smtClean="0"/>
              <a:t>behave</a:t>
            </a:r>
            <a:r>
              <a:rPr lang="sv-SE" dirty="0" smtClean="0"/>
              <a:t> </a:t>
            </a:r>
            <a:r>
              <a:rPr lang="sv-SE" dirty="0" err="1" smtClean="0"/>
              <a:t>according</a:t>
            </a:r>
            <a:r>
              <a:rPr lang="sv-SE" dirty="0" smtClean="0"/>
              <a:t> to habits, and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to break </a:t>
            </a:r>
            <a:r>
              <a:rPr lang="sv-SE" dirty="0" err="1" smtClean="0"/>
              <a:t>them</a:t>
            </a:r>
            <a:endParaRPr lang="sv-SE" dirty="0" smtClean="0"/>
          </a:p>
          <a:p>
            <a:r>
              <a:rPr lang="sv-SE" dirty="0" smtClean="0"/>
              <a:t>You are not </a:t>
            </a:r>
            <a:r>
              <a:rPr lang="sv-SE" dirty="0" err="1" smtClean="0"/>
              <a:t>considering</a:t>
            </a:r>
            <a:r>
              <a:rPr lang="sv-SE" dirty="0" smtClean="0"/>
              <a:t> the </a:t>
            </a:r>
            <a:r>
              <a:rPr lang="sv-SE" dirty="0" err="1" smtClean="0"/>
              <a:t>environment</a:t>
            </a:r>
            <a:r>
              <a:rPr lang="sv-SE" dirty="0" smtClean="0"/>
              <a:t>, </a:t>
            </a:r>
            <a:r>
              <a:rPr lang="sv-SE" dirty="0" err="1" smtClean="0"/>
              <a:t>only</a:t>
            </a:r>
            <a:r>
              <a:rPr lang="sv-SE" dirty="0" smtClean="0"/>
              <a:t> </a:t>
            </a:r>
            <a:r>
              <a:rPr lang="sv-SE" dirty="0" err="1" smtClean="0"/>
              <a:t>economics</a:t>
            </a:r>
            <a:endParaRPr lang="sv-SE" dirty="0" smtClean="0"/>
          </a:p>
          <a:p>
            <a:r>
              <a:rPr lang="sv-SE" dirty="0" smtClean="0"/>
              <a:t>You </a:t>
            </a:r>
            <a:r>
              <a:rPr lang="sv-SE" dirty="0" err="1" smtClean="0"/>
              <a:t>cannot</a:t>
            </a:r>
            <a:r>
              <a:rPr lang="sv-SE" dirty="0" smtClean="0"/>
              <a:t> </a:t>
            </a:r>
            <a:r>
              <a:rPr lang="sv-SE" dirty="0" err="1" smtClean="0"/>
              <a:t>address</a:t>
            </a:r>
            <a:r>
              <a:rPr lang="sv-SE" dirty="0" smtClean="0"/>
              <a:t> </a:t>
            </a:r>
            <a:r>
              <a:rPr lang="sv-SE" dirty="0" err="1" smtClean="0"/>
              <a:t>issues</a:t>
            </a:r>
            <a:r>
              <a:rPr lang="sv-SE" dirty="0" smtClean="0"/>
              <a:t> of </a:t>
            </a:r>
            <a:r>
              <a:rPr lang="sv-SE" dirty="0" err="1" smtClean="0"/>
              <a:t>sustainability</a:t>
            </a:r>
            <a:endParaRPr lang="sv-SE" dirty="0" smtClean="0"/>
          </a:p>
          <a:p>
            <a:r>
              <a:rPr lang="sv-SE" dirty="0" smtClean="0"/>
              <a:t>A </a:t>
            </a:r>
            <a:r>
              <a:rPr lang="sv-SE" dirty="0" err="1" smtClean="0"/>
              <a:t>model</a:t>
            </a:r>
            <a:r>
              <a:rPr lang="sv-SE" dirty="0" smtClean="0"/>
              <a:t> </a:t>
            </a:r>
            <a:r>
              <a:rPr lang="sv-SE" dirty="0" err="1" smtClean="0"/>
              <a:t>cannot</a:t>
            </a:r>
            <a:r>
              <a:rPr lang="sv-SE" dirty="0" smtClean="0"/>
              <a:t> </a:t>
            </a:r>
            <a:r>
              <a:rPr lang="sv-SE" dirty="0" err="1" smtClean="0"/>
              <a:t>build</a:t>
            </a:r>
            <a:r>
              <a:rPr lang="sv-SE" dirty="0" smtClean="0"/>
              <a:t> high speed </a:t>
            </a:r>
            <a:r>
              <a:rPr lang="sv-SE" dirty="0" err="1" smtClean="0"/>
              <a:t>rail</a:t>
            </a:r>
            <a:r>
              <a:rPr lang="sv-SE" dirty="0" smtClean="0"/>
              <a:t>, </a:t>
            </a:r>
            <a:r>
              <a:rPr lang="sv-SE" dirty="0" err="1" smtClean="0"/>
              <a:t>which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endParaRPr lang="sv-SE" dirty="0" smtClean="0"/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Defense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70000" lnSpcReduction="20000"/>
          </a:bodyPr>
          <a:lstStyle/>
          <a:p>
            <a:r>
              <a:rPr lang="sv-SE" dirty="0" smtClean="0"/>
              <a:t>People are </a:t>
            </a:r>
            <a:r>
              <a:rPr lang="sv-SE" dirty="0" err="1" smtClean="0"/>
              <a:t>complex</a:t>
            </a:r>
            <a:r>
              <a:rPr lang="sv-SE" dirty="0" smtClean="0"/>
              <a:t> and </a:t>
            </a:r>
            <a:r>
              <a:rPr lang="sv-SE" dirty="0" err="1" smtClean="0"/>
              <a:t>heterogeneous</a:t>
            </a:r>
            <a:endParaRPr lang="sv-SE" dirty="0" smtClean="0"/>
          </a:p>
          <a:p>
            <a:r>
              <a:rPr lang="sv-SE" dirty="0" smtClean="0"/>
              <a:t>People </a:t>
            </a:r>
            <a:r>
              <a:rPr lang="sv-SE" dirty="0" err="1" smtClean="0"/>
              <a:t>cannot</a:t>
            </a:r>
            <a:r>
              <a:rPr lang="sv-SE" dirty="0" smtClean="0"/>
              <a:t> be </a:t>
            </a:r>
            <a:r>
              <a:rPr lang="sv-SE" dirty="0" err="1" smtClean="0"/>
              <a:t>represented</a:t>
            </a:r>
            <a:r>
              <a:rPr lang="sv-SE" dirty="0" smtClean="0"/>
              <a:t> by a </a:t>
            </a:r>
            <a:r>
              <a:rPr lang="sv-SE" dirty="0" err="1" smtClean="0"/>
              <a:t>mathematical</a:t>
            </a:r>
            <a:r>
              <a:rPr lang="sv-SE" dirty="0" smtClean="0"/>
              <a:t> </a:t>
            </a:r>
            <a:r>
              <a:rPr lang="sv-SE" dirty="0" err="1" smtClean="0"/>
              <a:t>formula</a:t>
            </a:r>
            <a:endParaRPr lang="sv-SE" dirty="0" smtClean="0"/>
          </a:p>
          <a:p>
            <a:r>
              <a:rPr lang="sv-SE" dirty="0" smtClean="0"/>
              <a:t>People are not </a:t>
            </a:r>
            <a:r>
              <a:rPr lang="sv-SE" dirty="0" err="1" smtClean="0"/>
              <a:t>rational</a:t>
            </a:r>
            <a:endParaRPr lang="sv-SE" dirty="0" smtClean="0"/>
          </a:p>
          <a:p>
            <a:r>
              <a:rPr lang="sv-SE" dirty="0" smtClean="0"/>
              <a:t>People are not </a:t>
            </a:r>
            <a:r>
              <a:rPr lang="sv-SE" dirty="0" err="1" smtClean="0"/>
              <a:t>utility</a:t>
            </a:r>
            <a:r>
              <a:rPr lang="sv-SE" dirty="0" smtClean="0"/>
              <a:t> </a:t>
            </a:r>
            <a:r>
              <a:rPr lang="sv-SE" dirty="0" err="1" smtClean="0"/>
              <a:t>maximizers</a:t>
            </a:r>
            <a:endParaRPr lang="sv-SE" dirty="0" smtClean="0"/>
          </a:p>
          <a:p>
            <a:r>
              <a:rPr lang="sv-SE" dirty="0" smtClean="0"/>
              <a:t>Social </a:t>
            </a:r>
            <a:r>
              <a:rPr lang="sv-SE" dirty="0" err="1" smtClean="0"/>
              <a:t>contracts</a:t>
            </a:r>
            <a:r>
              <a:rPr lang="sv-SE" dirty="0" smtClean="0"/>
              <a:t> and social norms are </a:t>
            </a:r>
            <a:r>
              <a:rPr lang="sv-SE" dirty="0" err="1" smtClean="0"/>
              <a:t>crucial</a:t>
            </a:r>
            <a:r>
              <a:rPr lang="sv-SE" dirty="0" smtClean="0"/>
              <a:t>, </a:t>
            </a:r>
            <a:r>
              <a:rPr lang="sv-SE" dirty="0" err="1" smtClean="0"/>
              <a:t>which</a:t>
            </a:r>
            <a:r>
              <a:rPr lang="sv-SE" dirty="0"/>
              <a:t> </a:t>
            </a:r>
            <a:r>
              <a:rPr lang="sv-SE" dirty="0" smtClean="0"/>
              <a:t>is </a:t>
            </a:r>
            <a:r>
              <a:rPr lang="sv-SE" dirty="0" err="1" smtClean="0"/>
              <a:t>badly</a:t>
            </a:r>
            <a:r>
              <a:rPr lang="sv-SE" dirty="0" smtClean="0"/>
              <a:t> or not at all </a:t>
            </a:r>
            <a:r>
              <a:rPr lang="sv-SE" dirty="0" err="1" smtClean="0"/>
              <a:t>represented</a:t>
            </a:r>
            <a:endParaRPr lang="sv-SE" dirty="0" smtClean="0"/>
          </a:p>
          <a:p>
            <a:r>
              <a:rPr lang="sv-SE" dirty="0" err="1" smtClean="0"/>
              <a:t>Where</a:t>
            </a:r>
            <a:r>
              <a:rPr lang="sv-SE" dirty="0" smtClean="0"/>
              <a:t> is </a:t>
            </a:r>
            <a:r>
              <a:rPr lang="sv-SE" dirty="0" err="1" smtClean="0"/>
              <a:t>political</a:t>
            </a:r>
            <a:r>
              <a:rPr lang="sv-SE" dirty="0" smtClean="0"/>
              <a:t> </a:t>
            </a:r>
            <a:r>
              <a:rPr lang="sv-SE" dirty="0" err="1" smtClean="0"/>
              <a:t>decision-making</a:t>
            </a:r>
            <a:r>
              <a:rPr lang="sv-SE" dirty="0" smtClean="0"/>
              <a:t>?</a:t>
            </a:r>
          </a:p>
          <a:p>
            <a:r>
              <a:rPr lang="sv-SE" dirty="0" smtClean="0"/>
              <a:t>People </a:t>
            </a:r>
            <a:r>
              <a:rPr lang="sv-SE" dirty="0" err="1" smtClean="0"/>
              <a:t>will</a:t>
            </a:r>
            <a:r>
              <a:rPr lang="sv-SE" dirty="0" smtClean="0"/>
              <a:t> </a:t>
            </a:r>
            <a:r>
              <a:rPr lang="sv-SE" dirty="0" err="1" smtClean="0"/>
              <a:t>change</a:t>
            </a:r>
            <a:r>
              <a:rPr lang="sv-SE" dirty="0" smtClean="0"/>
              <a:t> </a:t>
            </a:r>
            <a:r>
              <a:rPr lang="sv-SE" dirty="0" err="1" smtClean="0"/>
              <a:t>attitudes</a:t>
            </a:r>
            <a:r>
              <a:rPr lang="sv-SE" dirty="0" smtClean="0"/>
              <a:t> </a:t>
            </a:r>
            <a:r>
              <a:rPr lang="sv-SE" dirty="0" err="1" smtClean="0"/>
              <a:t>towards</a:t>
            </a:r>
            <a:r>
              <a:rPr lang="sv-SE" dirty="0" smtClean="0"/>
              <a:t> </a:t>
            </a:r>
            <a:r>
              <a:rPr lang="sv-SE" dirty="0" err="1" smtClean="0"/>
              <a:t>big</a:t>
            </a:r>
            <a:r>
              <a:rPr lang="sv-SE" dirty="0" smtClean="0"/>
              <a:t> fossile cars, </a:t>
            </a:r>
            <a:r>
              <a:rPr lang="sv-SE" dirty="0" err="1" smtClean="0"/>
              <a:t>which</a:t>
            </a:r>
            <a:r>
              <a:rPr lang="sv-SE" dirty="0" smtClean="0"/>
              <a:t> is not </a:t>
            </a:r>
            <a:r>
              <a:rPr lang="sv-SE" dirty="0" err="1" smtClean="0"/>
              <a:t>reflected</a:t>
            </a:r>
            <a:r>
              <a:rPr lang="sv-SE" dirty="0" smtClean="0"/>
              <a:t> in your </a:t>
            </a:r>
            <a:r>
              <a:rPr lang="sv-SE" dirty="0" err="1" smtClean="0"/>
              <a:t>models</a:t>
            </a:r>
            <a:endParaRPr lang="sv-SE" dirty="0" smtClean="0"/>
          </a:p>
          <a:p>
            <a:r>
              <a:rPr lang="sv-SE" dirty="0" smtClean="0"/>
              <a:t>People </a:t>
            </a:r>
            <a:r>
              <a:rPr lang="sv-SE" dirty="0" err="1" smtClean="0"/>
              <a:t>behave</a:t>
            </a:r>
            <a:r>
              <a:rPr lang="sv-SE" dirty="0" smtClean="0"/>
              <a:t> </a:t>
            </a:r>
            <a:r>
              <a:rPr lang="sv-SE" dirty="0" err="1" smtClean="0"/>
              <a:t>according</a:t>
            </a:r>
            <a:r>
              <a:rPr lang="sv-SE" dirty="0" smtClean="0"/>
              <a:t> to habits, and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to break </a:t>
            </a:r>
            <a:r>
              <a:rPr lang="sv-SE" dirty="0" err="1" smtClean="0"/>
              <a:t>them</a:t>
            </a:r>
            <a:endParaRPr lang="sv-SE" dirty="0" smtClean="0"/>
          </a:p>
          <a:p>
            <a:r>
              <a:rPr lang="sv-SE" dirty="0" smtClean="0"/>
              <a:t>You are not </a:t>
            </a:r>
            <a:r>
              <a:rPr lang="sv-SE" dirty="0" err="1" smtClean="0"/>
              <a:t>considering</a:t>
            </a:r>
            <a:r>
              <a:rPr lang="sv-SE" dirty="0" smtClean="0"/>
              <a:t> the </a:t>
            </a:r>
            <a:r>
              <a:rPr lang="sv-SE" dirty="0" err="1" smtClean="0"/>
              <a:t>environment</a:t>
            </a:r>
            <a:r>
              <a:rPr lang="sv-SE" dirty="0" smtClean="0"/>
              <a:t>, </a:t>
            </a:r>
            <a:r>
              <a:rPr lang="sv-SE" dirty="0" err="1" smtClean="0"/>
              <a:t>only</a:t>
            </a:r>
            <a:r>
              <a:rPr lang="sv-SE" dirty="0" smtClean="0"/>
              <a:t> </a:t>
            </a:r>
            <a:r>
              <a:rPr lang="sv-SE" dirty="0" err="1" smtClean="0"/>
              <a:t>economics</a:t>
            </a:r>
            <a:endParaRPr lang="sv-SE" dirty="0" smtClean="0"/>
          </a:p>
          <a:p>
            <a:r>
              <a:rPr lang="sv-SE" dirty="0" smtClean="0"/>
              <a:t>You </a:t>
            </a:r>
            <a:r>
              <a:rPr lang="sv-SE" dirty="0" err="1" smtClean="0"/>
              <a:t>cannot</a:t>
            </a:r>
            <a:r>
              <a:rPr lang="sv-SE" dirty="0" smtClean="0"/>
              <a:t> </a:t>
            </a:r>
            <a:r>
              <a:rPr lang="sv-SE" dirty="0" err="1" smtClean="0"/>
              <a:t>address</a:t>
            </a:r>
            <a:r>
              <a:rPr lang="sv-SE" dirty="0" smtClean="0"/>
              <a:t> </a:t>
            </a:r>
            <a:r>
              <a:rPr lang="sv-SE" dirty="0" err="1" smtClean="0"/>
              <a:t>issues</a:t>
            </a:r>
            <a:r>
              <a:rPr lang="sv-SE" dirty="0" smtClean="0"/>
              <a:t> of </a:t>
            </a:r>
            <a:r>
              <a:rPr lang="sv-SE" dirty="0" err="1" smtClean="0"/>
              <a:t>sustainability</a:t>
            </a:r>
            <a:endParaRPr lang="sv-SE" dirty="0" smtClean="0"/>
          </a:p>
          <a:p>
            <a:r>
              <a:rPr lang="sv-SE" dirty="0" smtClean="0"/>
              <a:t>A </a:t>
            </a:r>
            <a:r>
              <a:rPr lang="sv-SE" dirty="0" err="1" smtClean="0"/>
              <a:t>model</a:t>
            </a:r>
            <a:r>
              <a:rPr lang="sv-SE" dirty="0" smtClean="0"/>
              <a:t> </a:t>
            </a:r>
            <a:r>
              <a:rPr lang="sv-SE" dirty="0" err="1" smtClean="0"/>
              <a:t>cannot</a:t>
            </a:r>
            <a:r>
              <a:rPr lang="sv-SE" dirty="0" smtClean="0"/>
              <a:t> </a:t>
            </a:r>
            <a:r>
              <a:rPr lang="sv-SE" dirty="0" err="1" smtClean="0"/>
              <a:t>build</a:t>
            </a:r>
            <a:r>
              <a:rPr lang="sv-SE" dirty="0" smtClean="0"/>
              <a:t> high speed </a:t>
            </a:r>
            <a:r>
              <a:rPr lang="sv-SE" dirty="0" err="1" smtClean="0"/>
              <a:t>rail</a:t>
            </a:r>
            <a:r>
              <a:rPr lang="sv-SE" dirty="0" smtClean="0"/>
              <a:t>, </a:t>
            </a:r>
            <a:r>
              <a:rPr lang="sv-SE" dirty="0" err="1" smtClean="0"/>
              <a:t>which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endParaRPr lang="sv-SE" dirty="0" smtClean="0"/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Red bus / Blue bus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44577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429000"/>
            <a:ext cx="44767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2235</TotalTime>
  <Words>1164</Words>
  <Application>Microsoft Office PowerPoint</Application>
  <PresentationFormat>On-screen Show (4:3)</PresentationFormat>
  <Paragraphs>328</Paragraphs>
  <Slides>48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Urban Modelling and  Decision Support</vt:lpstr>
      <vt:lpstr>From  Transport Data Analysis and Collection:</vt:lpstr>
      <vt:lpstr>Content</vt:lpstr>
      <vt:lpstr>What is this about?</vt:lpstr>
      <vt:lpstr>Learning outcomes</vt:lpstr>
      <vt:lpstr>Examination</vt:lpstr>
      <vt:lpstr>Learning outcomes vs examination</vt:lpstr>
      <vt:lpstr>Project</vt:lpstr>
      <vt:lpstr>Written examination</vt:lpstr>
      <vt:lpstr>Content Demand</vt:lpstr>
      <vt:lpstr>Content Demand</vt:lpstr>
      <vt:lpstr>Content Assignment</vt:lpstr>
      <vt:lpstr>Content 3. LUTI</vt:lpstr>
      <vt:lpstr>Content LUTI</vt:lpstr>
      <vt:lpstr>Content Modelling and Appraisal</vt:lpstr>
      <vt:lpstr>How to pass the course </vt:lpstr>
      <vt:lpstr>How to pass the course (1)</vt:lpstr>
      <vt:lpstr>Oral exam?</vt:lpstr>
      <vt:lpstr>How to pass the course (2)</vt:lpstr>
      <vt:lpstr>Grading</vt:lpstr>
      <vt:lpstr>Important!</vt:lpstr>
      <vt:lpstr>Course committee</vt:lpstr>
      <vt:lpstr>END OF FORMALIA</vt:lpstr>
      <vt:lpstr>Background for modelling</vt:lpstr>
      <vt:lpstr>Approaches to decision-making</vt:lpstr>
      <vt:lpstr>Policy instruments</vt:lpstr>
      <vt:lpstr>We need more than the solution</vt:lpstr>
      <vt:lpstr>Integrated approach</vt:lpstr>
      <vt:lpstr>What do we need to know?</vt:lpstr>
      <vt:lpstr>Land-use and transport</vt:lpstr>
      <vt:lpstr>A sustainability paradox</vt:lpstr>
      <vt:lpstr>Identifying the problem</vt:lpstr>
      <vt:lpstr>Identifying the problem (2)</vt:lpstr>
      <vt:lpstr>Problem or Solution?</vt:lpstr>
      <vt:lpstr>It is difficult to predict,  in particular the future</vt:lpstr>
      <vt:lpstr>Model and reality?</vt:lpstr>
      <vt:lpstr>Models</vt:lpstr>
      <vt:lpstr>A good model…</vt:lpstr>
      <vt:lpstr>Validation</vt:lpstr>
      <vt:lpstr>Dynamics</vt:lpstr>
      <vt:lpstr>Types of models</vt:lpstr>
      <vt:lpstr>A structure</vt:lpstr>
      <vt:lpstr>Policy evaluation?</vt:lpstr>
      <vt:lpstr>A rather different question</vt:lpstr>
      <vt:lpstr>Limitations</vt:lpstr>
      <vt:lpstr>Critique</vt:lpstr>
      <vt:lpstr>Defense?</vt:lpstr>
      <vt:lpstr>Red bus / Blue bus</vt:lpstr>
    </vt:vector>
  </TitlesOfParts>
  <Company>KTH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modelling and  Decision Support</dc:title>
  <dc:creator>amail</dc:creator>
  <cp:lastModifiedBy>amail</cp:lastModifiedBy>
  <cp:revision>37</cp:revision>
  <dcterms:created xsi:type="dcterms:W3CDTF">2013-01-12T19:28:10Z</dcterms:created>
  <dcterms:modified xsi:type="dcterms:W3CDTF">2013-11-03T19:34:59Z</dcterms:modified>
</cp:coreProperties>
</file>