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86" r:id="rId4"/>
    <p:sldId id="259" r:id="rId5"/>
    <p:sldId id="260" r:id="rId6"/>
    <p:sldId id="261" r:id="rId7"/>
    <p:sldId id="262" r:id="rId8"/>
    <p:sldId id="287" r:id="rId9"/>
    <p:sldId id="263" r:id="rId10"/>
    <p:sldId id="265" r:id="rId11"/>
    <p:sldId id="288" r:id="rId12"/>
    <p:sldId id="266" r:id="rId13"/>
    <p:sldId id="289" r:id="rId14"/>
    <p:sldId id="267" r:id="rId15"/>
    <p:sldId id="290" r:id="rId16"/>
    <p:sldId id="291" r:id="rId17"/>
    <p:sldId id="268" r:id="rId18"/>
    <p:sldId id="293" r:id="rId19"/>
    <p:sldId id="269" r:id="rId20"/>
    <p:sldId id="270" r:id="rId21"/>
    <p:sldId id="271" r:id="rId22"/>
    <p:sldId id="272" r:id="rId23"/>
    <p:sldId id="273" r:id="rId24"/>
    <p:sldId id="302" r:id="rId25"/>
    <p:sldId id="292" r:id="rId26"/>
    <p:sldId id="294" r:id="rId27"/>
    <p:sldId id="295" r:id="rId28"/>
    <p:sldId id="296" r:id="rId29"/>
    <p:sldId id="297" r:id="rId30"/>
    <p:sldId id="298" r:id="rId31"/>
    <p:sldId id="299" r:id="rId32"/>
    <p:sldId id="300" r:id="rId33"/>
    <p:sldId id="303" r:id="rId34"/>
    <p:sldId id="301" r:id="rId35"/>
    <p:sldId id="282" r:id="rId36"/>
    <p:sldId id="283" r:id="rId37"/>
    <p:sldId id="304" r:id="rId38"/>
    <p:sldId id="305" r:id="rId39"/>
    <p:sldId id="284" r:id="rId40"/>
  </p:sldIdLst>
  <p:sldSz cx="9144000" cy="6858000" type="screen4x3"/>
  <p:notesSz cx="6858000" cy="9144000"/>
  <p:defaultTextStyle>
    <a:defPPr>
      <a:defRPr lang="sv-S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91" autoAdjust="0"/>
    <p:restoredTop sz="94675" autoAdjust="0"/>
  </p:normalViewPr>
  <p:slideViewPr>
    <p:cSldViewPr>
      <p:cViewPr>
        <p:scale>
          <a:sx n="71" d="100"/>
          <a:sy n="71" d="100"/>
        </p:scale>
        <p:origin x="-2148" y="-87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25.wmf"/><Relationship Id="rId1" Type="http://schemas.openxmlformats.org/officeDocument/2006/relationships/image" Target="../media/image24.w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sv-S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sv-S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F5C148-5034-464A-A58C-84D2D353B338}" type="datetimeFigureOut">
              <a:rPr lang="sv-SE" smtClean="0"/>
              <a:pPr/>
              <a:t>2013-11-05</a:t>
            </a:fld>
            <a:endParaRPr lang="sv-S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6E1FFE-F619-47D7-BE59-10EC1F87152E}" type="slidenum">
              <a:rPr lang="sv-SE" smtClean="0"/>
              <a:pPr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2953087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sv-S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v-S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F5C148-5034-464A-A58C-84D2D353B338}" type="datetimeFigureOut">
              <a:rPr lang="sv-SE" smtClean="0"/>
              <a:pPr/>
              <a:t>2013-11-05</a:t>
            </a:fld>
            <a:endParaRPr lang="sv-S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6E1FFE-F619-47D7-BE59-10EC1F87152E}" type="slidenum">
              <a:rPr lang="sv-SE" smtClean="0"/>
              <a:pPr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25105900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sv-S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F5C148-5034-464A-A58C-84D2D353B338}" type="datetimeFigureOut">
              <a:rPr lang="sv-SE" smtClean="0"/>
              <a:pPr/>
              <a:t>2013-11-05</a:t>
            </a:fld>
            <a:endParaRPr lang="sv-S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6E1FFE-F619-47D7-BE59-10EC1F87152E}" type="slidenum">
              <a:rPr lang="sv-SE" smtClean="0"/>
              <a:pPr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28405483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sv-S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v-S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v-SE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F5C148-5034-464A-A58C-84D2D353B338}" type="datetimeFigureOut">
              <a:rPr lang="sv-SE" smtClean="0"/>
              <a:pPr/>
              <a:t>2013-11-05</a:t>
            </a:fld>
            <a:endParaRPr lang="sv-S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6E1FFE-F619-47D7-BE59-10EC1F87152E}" type="slidenum">
              <a:rPr lang="sv-SE" smtClean="0"/>
              <a:pPr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5369802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sv-S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v-S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v-SE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F5C148-5034-464A-A58C-84D2D353B338}" type="datetimeFigureOut">
              <a:rPr lang="sv-SE" smtClean="0"/>
              <a:pPr/>
              <a:t>2013-11-05</a:t>
            </a:fld>
            <a:endParaRPr lang="sv-S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6E1FFE-F619-47D7-BE59-10EC1F87152E}" type="slidenum">
              <a:rPr lang="sv-SE" smtClean="0"/>
              <a:pPr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2432742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sv-SE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F5C148-5034-464A-A58C-84D2D353B338}" type="datetimeFigureOut">
              <a:rPr lang="sv-SE" smtClean="0"/>
              <a:pPr/>
              <a:t>2013-11-05</a:t>
            </a:fld>
            <a:endParaRPr lang="sv-S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6E1FFE-F619-47D7-BE59-10EC1F87152E}" type="slidenum">
              <a:rPr lang="sv-SE" smtClean="0"/>
              <a:pPr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86449673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F5C148-5034-464A-A58C-84D2D353B338}" type="datetimeFigureOut">
              <a:rPr lang="sv-SE" smtClean="0"/>
              <a:pPr/>
              <a:t>2013-11-05</a:t>
            </a:fld>
            <a:endParaRPr lang="sv-S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6E1FFE-F619-47D7-BE59-10EC1F87152E}" type="slidenum">
              <a:rPr lang="sv-SE" smtClean="0"/>
              <a:pPr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5553216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sv-S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v-S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F5C148-5034-464A-A58C-84D2D353B338}" type="datetimeFigureOut">
              <a:rPr lang="sv-SE" smtClean="0"/>
              <a:pPr/>
              <a:t>2013-11-05</a:t>
            </a:fld>
            <a:endParaRPr lang="sv-S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6E1FFE-F619-47D7-BE59-10EC1F87152E}" type="slidenum">
              <a:rPr lang="sv-SE" smtClean="0"/>
              <a:pPr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571265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sv-S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v-S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F5C148-5034-464A-A58C-84D2D353B338}" type="datetimeFigureOut">
              <a:rPr lang="sv-SE" smtClean="0"/>
              <a:pPr/>
              <a:t>2013-11-05</a:t>
            </a:fld>
            <a:endParaRPr lang="sv-S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6E1FFE-F619-47D7-BE59-10EC1F87152E}" type="slidenum">
              <a:rPr lang="sv-SE" smtClean="0"/>
              <a:pPr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2206205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sv-S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v-S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F5C148-5034-464A-A58C-84D2D353B338}" type="datetimeFigureOut">
              <a:rPr lang="sv-SE" smtClean="0"/>
              <a:pPr/>
              <a:t>2013-11-05</a:t>
            </a:fld>
            <a:endParaRPr lang="sv-S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6E1FFE-F619-47D7-BE59-10EC1F87152E}" type="slidenum">
              <a:rPr lang="sv-SE" smtClean="0"/>
              <a:pPr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8562584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sv-S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v-S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F5C148-5034-464A-A58C-84D2D353B338}" type="datetimeFigureOut">
              <a:rPr lang="sv-SE" smtClean="0"/>
              <a:pPr/>
              <a:t>2013-11-05</a:t>
            </a:fld>
            <a:endParaRPr lang="sv-S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6E1FFE-F619-47D7-BE59-10EC1F87152E}" type="slidenum">
              <a:rPr lang="sv-SE" smtClean="0"/>
              <a:pPr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5584454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sv-S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v-S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BF5C148-5034-464A-A58C-84D2D353B338}" type="datetimeFigureOut">
              <a:rPr lang="sv-SE" smtClean="0"/>
              <a:pPr/>
              <a:t>2013-11-05</a:t>
            </a:fld>
            <a:endParaRPr lang="sv-S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v-S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86E1FFE-F619-47D7-BE59-10EC1F87152E}" type="slidenum">
              <a:rPr lang="sv-SE" smtClean="0"/>
              <a:pPr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5067562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7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3.pn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7" Type="http://schemas.openxmlformats.org/officeDocument/2006/relationships/image" Target="../media/image25.w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2.bin"/><Relationship Id="rId5" Type="http://schemas.openxmlformats.org/officeDocument/2006/relationships/image" Target="../media/image24.wmf"/><Relationship Id="rId4" Type="http://schemas.openxmlformats.org/officeDocument/2006/relationships/oleObject" Target="../embeddings/oleObject1.bin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14282" y="1285860"/>
            <a:ext cx="873893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IM3008</a:t>
            </a:r>
            <a:r>
              <a:rPr lang="en-US" sz="2800" dirty="0" smtClean="0">
                <a:solidFill>
                  <a:schemeClr val="accent1"/>
                </a:solidFill>
                <a:latin typeface="Constantia" panose="02030602050306030303" pitchFamily="18" charset="0"/>
              </a:rPr>
              <a:t> </a:t>
            </a:r>
            <a:r>
              <a:rPr lang="en-US" sz="2800" u="sng" dirty="0" smtClean="0">
                <a:solidFill>
                  <a:schemeClr val="accent1">
                    <a:lumMod val="75000"/>
                  </a:schemeClr>
                </a:solidFill>
                <a:latin typeface="Constantia" panose="02030602050306030303" pitchFamily="18" charset="0"/>
              </a:rPr>
              <a:t>Luminescence Spectroscopy of Semiconductors</a:t>
            </a:r>
            <a:endParaRPr lang="sv-SE" sz="2800" u="sng" dirty="0">
              <a:solidFill>
                <a:schemeClr val="accent1">
                  <a:lumMod val="75000"/>
                </a:schemeClr>
              </a:solidFill>
              <a:latin typeface="Constantia" panose="02030602050306030303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691679" y="2118455"/>
            <a:ext cx="597666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>
                <a:solidFill>
                  <a:schemeClr val="accent1">
                    <a:lumMod val="75000"/>
                  </a:schemeClr>
                </a:solidFill>
                <a:latin typeface="Constantia" panose="02030602050306030303" pitchFamily="18" charset="0"/>
              </a:rPr>
              <a:t>Time-resolved luminescence: equipment and kinetic description of processes. Phonons.</a:t>
            </a:r>
            <a:endParaRPr lang="sv-SE" sz="2400" dirty="0">
              <a:solidFill>
                <a:schemeClr val="accent1">
                  <a:lumMod val="75000"/>
                </a:schemeClr>
              </a:solidFill>
              <a:latin typeface="Constantia" panose="02030602050306030303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868144" y="5589240"/>
            <a:ext cx="2900602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dirty="0" smtClean="0">
                <a:solidFill>
                  <a:schemeClr val="accent1">
                    <a:lumMod val="75000"/>
                  </a:schemeClr>
                </a:solidFill>
                <a:latin typeface="Constantia" panose="02030602050306030303" pitchFamily="18" charset="0"/>
              </a:rPr>
              <a:t>By :</a:t>
            </a:r>
          </a:p>
          <a:p>
            <a:r>
              <a:rPr lang="sv-SE" dirty="0" smtClean="0">
                <a:solidFill>
                  <a:schemeClr val="accent1">
                    <a:lumMod val="75000"/>
                  </a:schemeClr>
                </a:solidFill>
                <a:latin typeface="Constantia" panose="02030602050306030303" pitchFamily="18" charset="0"/>
              </a:rPr>
              <a:t>Giriprasanth Omanakuttan</a:t>
            </a:r>
          </a:p>
          <a:p>
            <a:r>
              <a:rPr lang="sv-SE" dirty="0" smtClean="0">
                <a:solidFill>
                  <a:schemeClr val="accent1">
                    <a:lumMod val="75000"/>
                  </a:schemeClr>
                </a:solidFill>
                <a:latin typeface="Constantia" panose="02030602050306030303" pitchFamily="18" charset="0"/>
              </a:rPr>
              <a:t>HMA</a:t>
            </a:r>
            <a:endParaRPr lang="sv-SE" dirty="0">
              <a:solidFill>
                <a:schemeClr val="accent1">
                  <a:lumMod val="75000"/>
                </a:schemeClr>
              </a:solidFill>
              <a:latin typeface="Constantia" panose="0203060205030603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444582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928794" y="171370"/>
            <a:ext cx="100860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000" b="1" u="sng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Outline</a:t>
            </a:r>
            <a:endParaRPr lang="sv-SE" sz="20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785786" y="671715"/>
            <a:ext cx="7704856" cy="61863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Time-resolved luminescence: equipment</a:t>
            </a:r>
          </a:p>
          <a:p>
            <a:pPr>
              <a:buFont typeface="Wingdings" pitchFamily="2" charset="2"/>
              <a:buChar char="§"/>
            </a:pPr>
            <a:r>
              <a:rPr lang="en-US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Direct Imaging of the luminescence response</a:t>
            </a:r>
          </a:p>
          <a:p>
            <a:pPr>
              <a:buFont typeface="Wingdings" pitchFamily="2" charset="2"/>
              <a:buChar char="§"/>
            </a:pPr>
            <a:r>
              <a:rPr lang="en-US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Phase Shift method </a:t>
            </a:r>
          </a:p>
          <a:p>
            <a:pPr>
              <a:buFont typeface="Wingdings" pitchFamily="2" charset="2"/>
              <a:buChar char="§"/>
            </a:pPr>
            <a:r>
              <a:rPr lang="en-IN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Time‐correlated photon counting</a:t>
            </a:r>
          </a:p>
          <a:p>
            <a:pPr>
              <a:buFont typeface="Wingdings" pitchFamily="2" charset="2"/>
              <a:buChar char="§"/>
            </a:pPr>
            <a:r>
              <a:rPr lang="en-IN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Boxcar integrator</a:t>
            </a:r>
          </a:p>
          <a:p>
            <a:pPr>
              <a:buFont typeface="Wingdings" pitchFamily="2" charset="2"/>
              <a:buChar char="§"/>
            </a:pPr>
            <a:r>
              <a:rPr lang="en-US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Streak camera</a:t>
            </a:r>
          </a:p>
          <a:p>
            <a:pPr>
              <a:buFont typeface="Wingdings" pitchFamily="2" charset="2"/>
              <a:buChar char="§"/>
            </a:pPr>
            <a:endParaRPr lang="en-US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Kinetic description of processes.</a:t>
            </a:r>
          </a:p>
          <a:p>
            <a:pPr>
              <a:buFont typeface="Wingdings" pitchFamily="2" charset="2"/>
              <a:buChar char="§"/>
            </a:pPr>
            <a:r>
              <a:rPr lang="en-IN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N" dirty="0" err="1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Radiative</a:t>
            </a:r>
            <a:r>
              <a:rPr lang="en-IN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and non-</a:t>
            </a:r>
            <a:r>
              <a:rPr lang="en-IN" dirty="0" err="1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radiative</a:t>
            </a:r>
            <a:r>
              <a:rPr lang="en-IN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recombination.</a:t>
            </a:r>
          </a:p>
          <a:p>
            <a:pPr>
              <a:buFont typeface="Wingdings" pitchFamily="2" charset="2"/>
              <a:buChar char="§"/>
            </a:pPr>
            <a:r>
              <a:rPr lang="en-IN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Luminescence efficiencies</a:t>
            </a:r>
          </a:p>
          <a:p>
            <a:pPr>
              <a:buFont typeface="Wingdings" pitchFamily="2" charset="2"/>
              <a:buChar char="§"/>
            </a:pPr>
            <a:r>
              <a:rPr lang="en-IN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Monomolecular process </a:t>
            </a:r>
          </a:p>
          <a:p>
            <a:pPr>
              <a:buFont typeface="Wingdings" pitchFamily="2" charset="2"/>
              <a:buChar char="§"/>
            </a:pPr>
            <a:r>
              <a:rPr lang="en-IN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Bimolecular process </a:t>
            </a:r>
          </a:p>
          <a:p>
            <a:pPr>
              <a:buFont typeface="Wingdings" pitchFamily="2" charset="2"/>
              <a:buChar char="§"/>
            </a:pPr>
            <a:r>
              <a:rPr lang="en-IN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Stretched exponential</a:t>
            </a:r>
          </a:p>
          <a:p>
            <a:pPr>
              <a:buFont typeface="Wingdings" pitchFamily="2" charset="2"/>
              <a:buChar char="§"/>
            </a:pPr>
            <a:r>
              <a:rPr lang="en-IN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Simultaneous occurrence</a:t>
            </a:r>
          </a:p>
          <a:p>
            <a:pPr>
              <a:buFont typeface="Wingdings" pitchFamily="2" charset="2"/>
              <a:buChar char="§"/>
            </a:pPr>
            <a:endParaRPr lang="en-US" dirty="0" smtClean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Phonons</a:t>
            </a:r>
          </a:p>
          <a:p>
            <a:pPr>
              <a:buFont typeface="Wingdings" pitchFamily="2" charset="2"/>
              <a:buChar char="§"/>
            </a:pPr>
            <a:r>
              <a:rPr lang="en-IN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Lattice  vibrations –phonons</a:t>
            </a:r>
          </a:p>
          <a:p>
            <a:pPr>
              <a:buFont typeface="Wingdings" pitchFamily="2" charset="2"/>
              <a:buChar char="§"/>
            </a:pPr>
            <a:r>
              <a:rPr lang="en-IN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Electron–phonon and exciton–phonon interactions</a:t>
            </a:r>
          </a:p>
          <a:p>
            <a:pPr>
              <a:buFont typeface="Wingdings" pitchFamily="2" charset="2"/>
              <a:buChar char="§"/>
            </a:pPr>
            <a:r>
              <a:rPr lang="en-IN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Lattice  vibrations associated with point defects</a:t>
            </a:r>
          </a:p>
          <a:p>
            <a:pPr>
              <a:buFont typeface="Wingdings" pitchFamily="2" charset="2"/>
              <a:buChar char="§"/>
            </a:pPr>
            <a:r>
              <a:rPr lang="en-IN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Localized optical centre in solid matrix</a:t>
            </a:r>
          </a:p>
          <a:p>
            <a:pPr>
              <a:buFont typeface="Wingdings" pitchFamily="2" charset="2"/>
              <a:buChar char="§"/>
            </a:pPr>
            <a:r>
              <a:rPr lang="en-US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The shape of absorption and emission spectra of a localized centre</a:t>
            </a:r>
          </a:p>
          <a:p>
            <a:pPr>
              <a:buFont typeface="Wingdings" pitchFamily="2" charset="2"/>
              <a:buChar char="§"/>
            </a:pPr>
            <a:endParaRPr lang="sv-SE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491142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71472" y="357166"/>
            <a:ext cx="6802247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Time-resolved luminescence / </a:t>
            </a:r>
            <a:r>
              <a:rPr lang="en-US" sz="2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Life time measurement</a:t>
            </a:r>
            <a:endParaRPr lang="en-IN" sz="2400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en-IN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08294" y="1000108"/>
            <a:ext cx="8407110" cy="34470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Studying the shape of the Luminescence decay curve after the excitation  is switched off.</a:t>
            </a:r>
          </a:p>
          <a:p>
            <a:endParaRPr lang="en-US" dirty="0" smtClean="0">
              <a:solidFill>
                <a:schemeClr val="accent1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Ø"/>
            </a:pPr>
            <a:r>
              <a:rPr lang="en-US" sz="2000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Direct Imaging of the luminescence response</a:t>
            </a:r>
          </a:p>
          <a:p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Pulsed excitation source</a:t>
            </a:r>
          </a:p>
          <a:p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Decay :</a:t>
            </a:r>
          </a:p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     I (t) = I(0) exp (-t/</a:t>
            </a:r>
            <a:r>
              <a:rPr lang="el-GR" dirty="0" smtClean="0">
                <a:latin typeface="Times New Roman" pitchFamily="18" charset="0"/>
                <a:cs typeface="Times New Roman" pitchFamily="18" charset="0"/>
              </a:rPr>
              <a:t>τ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)</a:t>
            </a:r>
          </a:p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    where </a:t>
            </a:r>
            <a:r>
              <a:rPr lang="el-GR" dirty="0" smtClean="0">
                <a:latin typeface="Times New Roman" pitchFamily="18" charset="0"/>
                <a:cs typeface="Times New Roman" pitchFamily="18" charset="0"/>
              </a:rPr>
              <a:t>τ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is </a:t>
            </a:r>
            <a:r>
              <a:rPr lang="en-US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luminescence decay time or lifetime</a:t>
            </a:r>
            <a:r>
              <a:rPr lang="en-US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endParaRPr lang="en-US" dirty="0" smtClean="0">
              <a:solidFill>
                <a:schemeClr val="accent1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en-US" dirty="0" smtClean="0">
              <a:solidFill>
                <a:schemeClr val="accent1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en-IN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428596" y="2000240"/>
            <a:ext cx="184731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endParaRPr lang="en-US" dirty="0" smtClean="0">
              <a:solidFill>
                <a:schemeClr val="accent1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en-IN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143504" y="2000240"/>
            <a:ext cx="3143272" cy="8683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9" name="Picture 2" descr="H:\PPT for course\Fig\Fig02_42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0628" y="3438551"/>
            <a:ext cx="3967678" cy="29908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Box 9"/>
          <p:cNvSpPr txBox="1"/>
          <p:nvPr/>
        </p:nvSpPr>
        <p:spPr>
          <a:xfrm>
            <a:off x="142844" y="3844073"/>
            <a:ext cx="4857783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Challenges:</a:t>
            </a:r>
          </a:p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Excitation source, PMT and oscilloscope should be : </a:t>
            </a:r>
            <a:r>
              <a:rPr lang="en-US" u="sng" dirty="0" smtClean="0">
                <a:latin typeface="Times New Roman" pitchFamily="18" charset="0"/>
                <a:cs typeface="Times New Roman" pitchFamily="18" charset="0"/>
              </a:rPr>
              <a:t>fast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, Sensitive and perfectly linear</a:t>
            </a:r>
          </a:p>
          <a:p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The excitation is not exactly rectangular </a:t>
            </a:r>
          </a:p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with mechanical choppers and (t&gt; 0.1µs)</a:t>
            </a:r>
          </a:p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Pulse width should be &lt; decay time</a:t>
            </a:r>
          </a:p>
          <a:p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In Electroluminescence: electric effects plays</a:t>
            </a:r>
            <a:endParaRPr lang="en-IN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380353" y="6357958"/>
            <a:ext cx="190629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</a:t>
            </a:r>
            <a:r>
              <a:rPr lang="en-US" baseline="-250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EL</a:t>
            </a:r>
            <a:r>
              <a:rPr lang="en-US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=8µs, </a:t>
            </a:r>
            <a:r>
              <a:rPr lang="en-US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</a:t>
            </a:r>
            <a:r>
              <a:rPr lang="en-US" baseline="-250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PL</a:t>
            </a:r>
            <a:r>
              <a:rPr lang="en-US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=2.5µs</a:t>
            </a:r>
            <a:endParaRPr lang="en-IN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:\PPT for course\Fig\Fig02_43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71934" y="2571744"/>
            <a:ext cx="4532326" cy="26629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/>
          <p:cNvSpPr/>
          <p:nvPr/>
        </p:nvSpPr>
        <p:spPr>
          <a:xfrm>
            <a:off x="857224" y="571480"/>
            <a:ext cx="273023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Phase Shift method </a:t>
            </a:r>
            <a:endParaRPr lang="en-IN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28596" y="1214422"/>
            <a:ext cx="6343403" cy="507831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Excitation with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sinusoidally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modulated light ( freq: </a:t>
            </a:r>
            <a:r>
              <a:rPr lang="el-GR" dirty="0" smtClean="0">
                <a:latin typeface="Times New Roman" pitchFamily="18" charset="0"/>
                <a:cs typeface="Times New Roman" pitchFamily="18" charset="0"/>
              </a:rPr>
              <a:t>ω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)</a:t>
            </a:r>
          </a:p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Luminescence response phase shifted by an angle </a:t>
            </a:r>
            <a:r>
              <a:rPr lang="el-GR" dirty="0" smtClean="0">
                <a:latin typeface="Times New Roman" pitchFamily="18" charset="0"/>
                <a:cs typeface="Times New Roman" pitchFamily="18" charset="0"/>
              </a:rPr>
              <a:t>φ</a:t>
            </a:r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Modulation depth decreased  </a:t>
            </a:r>
          </a:p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(same freq.)</a:t>
            </a:r>
          </a:p>
          <a:p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Tan </a:t>
            </a:r>
            <a:r>
              <a:rPr lang="el-GR" dirty="0" smtClean="0">
                <a:latin typeface="Times New Roman" pitchFamily="18" charset="0"/>
                <a:cs typeface="Times New Roman" pitchFamily="18" charset="0"/>
              </a:rPr>
              <a:t>φ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= </a:t>
            </a:r>
            <a:r>
              <a:rPr lang="el-GR" dirty="0" smtClean="0">
                <a:latin typeface="Times New Roman" pitchFamily="18" charset="0"/>
                <a:cs typeface="Times New Roman" pitchFamily="18" charset="0"/>
              </a:rPr>
              <a:t>ω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t</a:t>
            </a:r>
          </a:p>
          <a:p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m = (1+ </a:t>
            </a:r>
            <a:r>
              <a:rPr lang="el-GR" dirty="0" smtClean="0">
                <a:latin typeface="Times New Roman" pitchFamily="18" charset="0"/>
                <a:cs typeface="Times New Roman" pitchFamily="18" charset="0"/>
              </a:rPr>
              <a:t>ω</a:t>
            </a:r>
            <a:r>
              <a:rPr lang="en-US" baseline="30000" dirty="0" smtClean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t</a:t>
            </a:r>
            <a:r>
              <a:rPr lang="en-US" baseline="30000" dirty="0" smtClean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)</a:t>
            </a:r>
            <a:r>
              <a:rPr lang="en-US" baseline="30000" dirty="0" smtClean="0">
                <a:latin typeface="Times New Roman" pitchFamily="18" charset="0"/>
                <a:cs typeface="Times New Roman" pitchFamily="18" charset="0"/>
              </a:rPr>
              <a:t>-1/2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=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cos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l-GR" dirty="0" smtClean="0">
                <a:latin typeface="Times New Roman" pitchFamily="18" charset="0"/>
                <a:cs typeface="Times New Roman" pitchFamily="18" charset="0"/>
              </a:rPr>
              <a:t>φ</a:t>
            </a:r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m = (B:A)/(a:b)</a:t>
            </a:r>
          </a:p>
          <a:p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Condition:</a:t>
            </a:r>
          </a:p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l-GR" dirty="0" smtClean="0">
                <a:latin typeface="Times New Roman" pitchFamily="18" charset="0"/>
                <a:cs typeface="Times New Roman" pitchFamily="18" charset="0"/>
              </a:rPr>
              <a:t>ω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must be comparable to 1/t</a:t>
            </a:r>
          </a:p>
          <a:p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t = 10</a:t>
            </a:r>
            <a:r>
              <a:rPr lang="en-US" baseline="30000" dirty="0" smtClean="0">
                <a:latin typeface="Times New Roman" pitchFamily="18" charset="0"/>
                <a:cs typeface="Times New Roman" pitchFamily="18" charset="0"/>
              </a:rPr>
              <a:t>-1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to 10</a:t>
            </a:r>
            <a:r>
              <a:rPr lang="en-US" baseline="30000" dirty="0" smtClean="0">
                <a:latin typeface="Times New Roman" pitchFamily="18" charset="0"/>
                <a:cs typeface="Times New Roman" pitchFamily="18" charset="0"/>
              </a:rPr>
              <a:t>-9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can be measured</a:t>
            </a:r>
          </a:p>
          <a:p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Can measure fast luminescence kinetics without ultra short pulses</a:t>
            </a:r>
          </a:p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CW lamps with output modulated at high freq can be used</a:t>
            </a:r>
            <a:endParaRPr lang="en-IN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7000892" y="5786454"/>
            <a:ext cx="1043876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φ</a:t>
            </a:r>
            <a:r>
              <a:rPr lang="en-US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= 59.5’</a:t>
            </a:r>
          </a:p>
          <a:p>
            <a:r>
              <a:rPr lang="en-US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m = 0.5</a:t>
            </a:r>
          </a:p>
          <a:p>
            <a:r>
              <a:rPr lang="en-US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 = 9 ns </a:t>
            </a:r>
            <a:endParaRPr lang="en-IN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08106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H:\PPT for course\Fig\Fig02_44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44563" y="3182966"/>
            <a:ext cx="3828031" cy="34607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/>
          <p:cNvSpPr/>
          <p:nvPr/>
        </p:nvSpPr>
        <p:spPr>
          <a:xfrm>
            <a:off x="285720" y="500042"/>
            <a:ext cx="7500990" cy="60016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N" sz="2400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Time‐correlated photon counting</a:t>
            </a:r>
          </a:p>
          <a:p>
            <a:endParaRPr lang="en-US" sz="2000" dirty="0" smtClean="0">
              <a:solidFill>
                <a:schemeClr val="accent1">
                  <a:lumMod val="75000"/>
                </a:schemeClr>
              </a:solidFill>
            </a:endParaRPr>
          </a:p>
          <a:p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Based on statistical character of luminescence photon emission</a:t>
            </a:r>
          </a:p>
          <a:p>
            <a:endParaRPr lang="en-US" sz="20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Excitation by a short light pulse </a:t>
            </a:r>
          </a:p>
          <a:p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Recording the </a:t>
            </a:r>
            <a:r>
              <a:rPr lang="en-US" sz="2000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arrival time of single photon 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within a solid-angle</a:t>
            </a:r>
          </a:p>
          <a:p>
            <a:endParaRPr lang="en-US" sz="20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t= 0 when the excitation pulse was emitted</a:t>
            </a:r>
          </a:p>
          <a:p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Excitation is repeated many times</a:t>
            </a:r>
          </a:p>
          <a:p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Histogram of the pulse occurrence within</a:t>
            </a:r>
          </a:p>
          <a:p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time intervals </a:t>
            </a:r>
            <a:r>
              <a:rPr lang="el-GR" sz="2000" dirty="0" smtClean="0">
                <a:latin typeface="Times New Roman" pitchFamily="18" charset="0"/>
                <a:cs typeface="Times New Roman" pitchFamily="18" charset="0"/>
              </a:rPr>
              <a:t>Δ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t (time slots)</a:t>
            </a:r>
          </a:p>
          <a:p>
            <a:endParaRPr lang="en-US" sz="20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The probability of emitting a photon into the </a:t>
            </a:r>
          </a:p>
          <a:p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solid angle at any time is proportional to the </a:t>
            </a:r>
          </a:p>
          <a:p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no of luminescence 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centres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in the excited state</a:t>
            </a:r>
          </a:p>
          <a:p>
            <a:endParaRPr lang="en-US" sz="20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Note: the curve is plotted randomly, </a:t>
            </a:r>
          </a:p>
          <a:p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         not in sequence</a:t>
            </a:r>
          </a:p>
          <a:p>
            <a:endParaRPr lang="en-US" sz="2000" dirty="0" smtClean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6" name="Straight Arrow Connector 5"/>
          <p:cNvCxnSpPr/>
          <p:nvPr/>
        </p:nvCxnSpPr>
        <p:spPr>
          <a:xfrm>
            <a:off x="6215074" y="785794"/>
            <a:ext cx="2000264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577011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3" name="Picture 7" descr="H:\PPT for course\Fig\Fig02_45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00232" y="1814670"/>
            <a:ext cx="5144059" cy="24715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428596" y="4071942"/>
            <a:ext cx="8215370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§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Converter initiated by the excitation pulse at t=0 and begins to generate a DC voltage</a:t>
            </a:r>
          </a:p>
          <a:p>
            <a:pPr>
              <a:buFont typeface="Wingdings" pitchFamily="2" charset="2"/>
              <a:buChar char="§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Voltage rise is stopped by the pulse coming from the photomultiplier</a:t>
            </a:r>
          </a:p>
          <a:p>
            <a:pPr>
              <a:buFont typeface="Wingdings" pitchFamily="2" charset="2"/>
              <a:buChar char="§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Resulting voltage amplitude is proportional to the time delay btw  t=0 and stop pulse</a:t>
            </a:r>
          </a:p>
          <a:p>
            <a:pPr>
              <a:buFont typeface="Wingdings" pitchFamily="2" charset="2"/>
              <a:buChar char="§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V is sorted and ranked into the corresponding channel of multichannel analyzer</a:t>
            </a:r>
          </a:p>
          <a:p>
            <a:pPr>
              <a:buFont typeface="Wingdings" pitchFamily="2" charset="2"/>
              <a:buChar char="§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Gives the fig. in previous page</a:t>
            </a:r>
          </a:p>
          <a:p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Sensitive and accurate, </a:t>
            </a:r>
          </a:p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But, time-consuming and special electronics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14282" y="1500174"/>
            <a:ext cx="425648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One essential part:  Time-Voltage converter</a:t>
            </a:r>
          </a:p>
          <a:p>
            <a:endParaRPr lang="en-IN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642910" y="142852"/>
            <a:ext cx="507209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Basic requirements:</a:t>
            </a:r>
          </a:p>
          <a:p>
            <a:pPr>
              <a:buFont typeface="Wingdings" pitchFamily="2" charset="2"/>
              <a:buChar char="§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Low intensity to record single photons</a:t>
            </a:r>
          </a:p>
          <a:p>
            <a:pPr>
              <a:buFont typeface="Wingdings" pitchFamily="2" charset="2"/>
              <a:buChar char="§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High no of photons must be detected: </a:t>
            </a:r>
          </a:p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 May take from min. up to hours</a:t>
            </a:r>
            <a:endParaRPr lang="en-IN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5715008" y="189018"/>
            <a:ext cx="338252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N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(Time‐correlated </a:t>
            </a:r>
            <a:r>
              <a:rPr lang="en-IN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photon </a:t>
            </a:r>
            <a:r>
              <a:rPr lang="en-IN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counting)</a:t>
            </a:r>
            <a:endParaRPr lang="en-IN" dirty="0">
              <a:solidFill>
                <a:schemeClr val="accent1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971755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H:\PPT for course\Fig\Fig02_46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00430" y="1285860"/>
            <a:ext cx="4143915" cy="50958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2"/>
          <p:cNvSpPr/>
          <p:nvPr/>
        </p:nvSpPr>
        <p:spPr>
          <a:xfrm>
            <a:off x="928662" y="428604"/>
            <a:ext cx="468269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N" sz="2400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Boxcar integrator/  Boxcar </a:t>
            </a:r>
            <a:r>
              <a:rPr lang="en-IN" sz="2400" dirty="0" err="1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averager</a:t>
            </a:r>
            <a:endParaRPr lang="en-IN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214282" y="2714620"/>
            <a:ext cx="314327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Enables both the time evolutions of ultrafast light signals and time-resolved emission spectra</a:t>
            </a:r>
            <a:endParaRPr lang="en-IN" dirty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6" name="Straight Arrow Connector 5"/>
          <p:cNvCxnSpPr/>
          <p:nvPr/>
        </p:nvCxnSpPr>
        <p:spPr>
          <a:xfrm>
            <a:off x="4143372" y="6500834"/>
            <a:ext cx="2857520" cy="1588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220708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572132" y="27194"/>
            <a:ext cx="3527677" cy="22840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Rectangle 1"/>
          <p:cNvSpPr/>
          <p:nvPr/>
        </p:nvSpPr>
        <p:spPr>
          <a:xfrm>
            <a:off x="357158" y="285728"/>
            <a:ext cx="468269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N" sz="2400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Boxcar integrator/  Boxcar </a:t>
            </a:r>
            <a:r>
              <a:rPr lang="en-IN" sz="2400" dirty="0" err="1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averager</a:t>
            </a:r>
            <a:endParaRPr lang="en-IN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14282" y="1285860"/>
            <a:ext cx="8643998" cy="55399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Records complete time-resolved luminescence  spectra</a:t>
            </a:r>
          </a:p>
          <a:p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Can detect weak repetitive signals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unprocessable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by the lock-in detection technique</a:t>
            </a:r>
          </a:p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Two inputs:</a:t>
            </a:r>
          </a:p>
          <a:p>
            <a:pPr marL="342900" indent="-342900">
              <a:buAutoNum type="arabicPeriod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Investigated signal (Pulsed  output from detector) repeated with a period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</a:t>
            </a:r>
            <a:r>
              <a:rPr lang="en-US" baseline="-25000" dirty="0" err="1" smtClean="0">
                <a:latin typeface="Times New Roman" pitchFamily="18" charset="0"/>
                <a:cs typeface="Times New Roman" pitchFamily="18" charset="0"/>
              </a:rPr>
              <a:t>p</a:t>
            </a:r>
            <a:endParaRPr lang="en-US" baseline="-25000" dirty="0" smtClean="0">
              <a:latin typeface="Times New Roman" pitchFamily="18" charset="0"/>
              <a:cs typeface="Times New Roman" pitchFamily="18" charset="0"/>
            </a:endParaRPr>
          </a:p>
          <a:p>
            <a:pPr marL="342900" indent="-342900">
              <a:buAutoNum type="arabicPeriod" startAt="2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Trigger pulse, synchronous with the signal</a:t>
            </a:r>
          </a:p>
          <a:p>
            <a:pPr marL="342900" indent="-342900">
              <a:buAutoNum type="arabicPeriod" startAt="2"/>
            </a:pPr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pPr marL="342900" indent="-342900"/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With incoming trigger pulse, the sampling unit (gate) is switched on (with delay T</a:t>
            </a:r>
            <a:r>
              <a:rPr lang="en-US" baseline="-25000" dirty="0" smtClean="0">
                <a:latin typeface="Times New Roman" pitchFamily="18" charset="0"/>
                <a:cs typeface="Times New Roman" pitchFamily="18" charset="0"/>
              </a:rPr>
              <a:t>d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) for a time interval T</a:t>
            </a:r>
            <a:r>
              <a:rPr lang="en-US" baseline="-25000" dirty="0" smtClean="0">
                <a:latin typeface="Times New Roman" pitchFamily="18" charset="0"/>
                <a:cs typeface="Times New Roman" pitchFamily="18" charset="0"/>
              </a:rPr>
              <a:t>G</a:t>
            </a:r>
          </a:p>
          <a:p>
            <a:pPr marL="342900" indent="-342900"/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The whole process is repeated with a freq f=1/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</a:t>
            </a:r>
            <a:r>
              <a:rPr lang="en-US" baseline="-25000" dirty="0" err="1" smtClean="0">
                <a:latin typeface="Times New Roman" pitchFamily="18" charset="0"/>
                <a:cs typeface="Times New Roman" pitchFamily="18" charset="0"/>
              </a:rPr>
              <a:t>p</a:t>
            </a:r>
            <a:endParaRPr lang="en-US" baseline="-25000" dirty="0" smtClean="0">
              <a:latin typeface="Times New Roman" pitchFamily="18" charset="0"/>
              <a:cs typeface="Times New Roman" pitchFamily="18" charset="0"/>
            </a:endParaRPr>
          </a:p>
          <a:p>
            <a:pPr marL="342900" indent="-342900"/>
            <a:endParaRPr lang="en-US" baseline="-25000" dirty="0" smtClean="0">
              <a:latin typeface="Times New Roman" pitchFamily="18" charset="0"/>
              <a:cs typeface="Times New Roman" pitchFamily="18" charset="0"/>
            </a:endParaRPr>
          </a:p>
          <a:p>
            <a:pPr marL="342900" indent="-342900"/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The RC time &gt;&gt;T</a:t>
            </a:r>
            <a:r>
              <a:rPr lang="en-US" baseline="-25000" dirty="0" smtClean="0">
                <a:latin typeface="Times New Roman" pitchFamily="18" charset="0"/>
                <a:cs typeface="Times New Roman" pitchFamily="18" charset="0"/>
              </a:rPr>
              <a:t>G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, thus voltage on Capacitor C increases in small steps and slow discharging also</a:t>
            </a:r>
          </a:p>
          <a:p>
            <a:pPr marL="342900" indent="-342900"/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The C output signal asymptotically approaches the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avg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value of the input pulse amplitude</a:t>
            </a:r>
          </a:p>
          <a:p>
            <a:pPr marL="342900" indent="-342900"/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Called the exponential averaging</a:t>
            </a:r>
          </a:p>
          <a:p>
            <a:pPr marL="342900" indent="-342900"/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pPr marL="342900" indent="-342900"/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Caution  : too fast gate scanning distorts pulse shape and </a:t>
            </a:r>
          </a:p>
          <a:p>
            <a:pPr marL="342900" indent="-342900"/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              : too slow is time consuming and errors due to drift of parameters</a:t>
            </a:r>
          </a:p>
          <a:p>
            <a:pPr marL="342900" indent="-342900"/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Eg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: here optimal time of signal scanning T</a:t>
            </a:r>
            <a:r>
              <a:rPr lang="en-US" baseline="-25000" dirty="0" smtClean="0">
                <a:latin typeface="Times New Roman" pitchFamily="18" charset="0"/>
                <a:cs typeface="Times New Roman" pitchFamily="18" charset="0"/>
              </a:rPr>
              <a:t>M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=60s</a:t>
            </a:r>
            <a:endParaRPr lang="en-IN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H:\PPT for course\Fig\Fig02_47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28794" y="357166"/>
            <a:ext cx="4929222" cy="20981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500034" y="2714620"/>
            <a:ext cx="4714908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Luminescence  spectrum is continuously recorded under a pulsed excitation</a:t>
            </a:r>
          </a:p>
          <a:p>
            <a:pPr>
              <a:buFont typeface="Arial" pitchFamily="34" charset="0"/>
              <a:buChar char="•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Signal to noise ratio is improved </a:t>
            </a:r>
          </a:p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(the input noise is not coherent with the trigger pulse rate and its contribution to the integrated output signal is therefore small)</a:t>
            </a:r>
          </a:p>
          <a:p>
            <a:pPr>
              <a:buFont typeface="Arial" pitchFamily="34" charset="0"/>
              <a:buChar char="•"/>
            </a:pPr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Eg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: Spectra of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AgBr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under pulsed excitation with a N2 laser (337nm)</a:t>
            </a:r>
          </a:p>
          <a:p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Can study decay times from 500ps to hundreds of ns</a:t>
            </a:r>
          </a:p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Enables both the time evolutions of ultrafast light signals and time-resolved emission spectra</a:t>
            </a:r>
            <a:endParaRPr lang="en-IN" dirty="0"/>
          </a:p>
        </p:txBody>
      </p:sp>
      <p:pic>
        <p:nvPicPr>
          <p:cNvPr id="4" name="Picture 2" descr="H:\PPT for course\Fig\Fig02_48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86446" y="2071678"/>
            <a:ext cx="3128585" cy="47000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/>
          <p:cNvSpPr/>
          <p:nvPr/>
        </p:nvSpPr>
        <p:spPr>
          <a:xfrm>
            <a:off x="7143768" y="571480"/>
            <a:ext cx="196079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N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(Boxcar integrator)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0360183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H:\PPT for course\Fig\Fig02_49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2640517"/>
            <a:ext cx="7272808" cy="28767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1043608" y="394863"/>
            <a:ext cx="196393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Streak camera</a:t>
            </a:r>
            <a:endParaRPr lang="en-IN" sz="2400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57158" y="1071546"/>
            <a:ext cx="8429684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Can be used for Luminescence transients occurring on the time scale of picoseconds and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femtoseconds</a:t>
            </a:r>
            <a:endParaRPr lang="en-US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Enables both the time evolutions of ultrafast light signals and time-resolved emission spectra</a:t>
            </a:r>
          </a:p>
          <a:p>
            <a:endParaRPr lang="en-IN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899592" y="5885248"/>
            <a:ext cx="691276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Developed by Hamamatsu Co. Ltd in 1970</a:t>
            </a:r>
            <a:endParaRPr lang="en-IN" sz="1600" dirty="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7" name="Straight Arrow Connector 6"/>
          <p:cNvCxnSpPr/>
          <p:nvPr/>
        </p:nvCxnSpPr>
        <p:spPr>
          <a:xfrm>
            <a:off x="7715272" y="5429264"/>
            <a:ext cx="1143008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869672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:\PPT for course\Fig\Fig02_49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6537" y="324680"/>
            <a:ext cx="6391847" cy="25282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251520" y="3068960"/>
            <a:ext cx="8496944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light pulse hitting the photocathode induces emission of photoelectrons inside an evacuated tube. </a:t>
            </a:r>
          </a:p>
          <a:p>
            <a:r>
              <a:rPr lang="sv-S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photoelectrons are accelerated  horizontally by voltage and deflected by a voltage in the vertical direction. This deflection voltage is synchronously with the incoming light pulse. </a:t>
            </a:r>
          </a:p>
          <a:p>
            <a:endParaRPr lang="sv-SE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sv-S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Thus time information is coverted into spatial info.</a:t>
            </a:r>
          </a:p>
          <a:p>
            <a:endParaRPr lang="sv-SE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sv-S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These electrons are multiplied via secondary e- emission in microchannel plate</a:t>
            </a:r>
          </a:p>
          <a:p>
            <a:endParaRPr lang="sv-SE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sv-S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</a:t>
            </a:r>
            <a:r>
              <a:rPr lang="sv-SE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electrons</a:t>
            </a:r>
            <a:r>
              <a:rPr lang="sv-S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sv-SE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hitting</a:t>
            </a:r>
            <a:r>
              <a:rPr lang="sv-S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the </a:t>
            </a:r>
            <a:r>
              <a:rPr lang="sv-SE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phosphorescence</a:t>
            </a:r>
            <a:r>
              <a:rPr lang="sv-S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sv-SE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screen</a:t>
            </a:r>
            <a:r>
              <a:rPr lang="sv-S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sv-SE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produce</a:t>
            </a:r>
            <a:r>
              <a:rPr lang="sv-S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a </a:t>
            </a:r>
            <a:r>
              <a:rPr lang="sv-SE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phosphorescent</a:t>
            </a:r>
            <a:r>
              <a:rPr lang="sv-S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sv-SE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trace</a:t>
            </a:r>
            <a:r>
              <a:rPr lang="sv-S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sv-SE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with</a:t>
            </a:r>
            <a:r>
              <a:rPr lang="sv-S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sv-SE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spacial</a:t>
            </a:r>
            <a:r>
              <a:rPr lang="sv-S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distribution </a:t>
            </a:r>
            <a:r>
              <a:rPr lang="sv-SE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of</a:t>
            </a:r>
            <a:r>
              <a:rPr lang="sv-S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sv-SE" dirty="0" err="1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intensity</a:t>
            </a:r>
            <a:r>
              <a:rPr lang="sv-SE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sv-SE" dirty="0" err="1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corresponding</a:t>
            </a:r>
            <a:r>
              <a:rPr lang="sv-SE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sv-SE" dirty="0" err="1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to</a:t>
            </a:r>
            <a:r>
              <a:rPr lang="sv-SE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the temporal </a:t>
            </a:r>
            <a:r>
              <a:rPr lang="sv-SE" dirty="0" err="1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profile</a:t>
            </a:r>
            <a:r>
              <a:rPr lang="sv-SE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sv-SE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of</a:t>
            </a:r>
            <a:r>
              <a:rPr lang="sv-S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the </a:t>
            </a:r>
            <a:r>
              <a:rPr lang="sv-SE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pulse</a:t>
            </a:r>
            <a:r>
              <a:rPr lang="sv-S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sv-S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</a:t>
            </a:r>
            <a:r>
              <a:rPr lang="sv-SE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phosphorescence</a:t>
            </a:r>
            <a:r>
              <a:rPr lang="sv-S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sv-S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image is recorded (</a:t>
            </a:r>
            <a:r>
              <a:rPr lang="sv-SE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eg</a:t>
            </a:r>
            <a:r>
              <a:rPr lang="sv-S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 in CCD), </a:t>
            </a:r>
            <a:r>
              <a:rPr lang="sv-SE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treated</a:t>
            </a:r>
            <a:r>
              <a:rPr lang="sv-S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and displayed on </a:t>
            </a:r>
            <a:r>
              <a:rPr lang="sv-SE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screen</a:t>
            </a:r>
            <a:r>
              <a:rPr lang="sv-S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sv-SE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1640" y="851819"/>
            <a:ext cx="165301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(Streak camera)</a:t>
            </a:r>
            <a:endParaRPr lang="en-IN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54763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H:\PPT for course\Fig\Fig02_50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1937" y="1126485"/>
            <a:ext cx="5251450" cy="3422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492043" y="4654877"/>
            <a:ext cx="861646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Luminescence</a:t>
            </a:r>
            <a:r>
              <a:rPr lang="sv-SE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sv-SE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of</a:t>
            </a:r>
            <a:r>
              <a:rPr lang="sv-SE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Hg2Cl2 </a:t>
            </a:r>
            <a:r>
              <a:rPr lang="sv-SE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crystals</a:t>
            </a:r>
            <a:r>
              <a:rPr lang="sv-SE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sv-SE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excited</a:t>
            </a:r>
            <a:r>
              <a:rPr lang="sv-SE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by 35ps </a:t>
            </a:r>
            <a:r>
              <a:rPr lang="sv-SE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pulses</a:t>
            </a:r>
            <a:r>
              <a:rPr lang="sv-SE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, 532nm laser and Polarised </a:t>
            </a:r>
            <a:r>
              <a:rPr lang="sv-SE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light</a:t>
            </a:r>
            <a:r>
              <a:rPr lang="sv-SE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endParaRPr lang="sv-SE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5" name="Straight Arrow Connector 4"/>
          <p:cNvCxnSpPr/>
          <p:nvPr/>
        </p:nvCxnSpPr>
        <p:spPr>
          <a:xfrm flipV="1">
            <a:off x="2555776" y="838453"/>
            <a:ext cx="511460" cy="118813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2627784" y="541129"/>
            <a:ext cx="16786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Excitation </a:t>
            </a:r>
            <a:r>
              <a:rPr lang="sv-SE" dirty="0" err="1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pulse</a:t>
            </a:r>
            <a:endParaRPr lang="sv-SE" dirty="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57158" y="5518973"/>
            <a:ext cx="858760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Font typeface="Wingdings" pitchFamily="2" charset="2"/>
              <a:buChar char="§"/>
            </a:pPr>
            <a:r>
              <a:rPr lang="sv-S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Time resolution  &lt; 1ps are available in market</a:t>
            </a:r>
          </a:p>
          <a:p>
            <a:pPr>
              <a:buFont typeface="Wingdings" pitchFamily="2" charset="2"/>
              <a:buChar char="§"/>
            </a:pPr>
            <a:r>
              <a:rPr lang="sv-S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Can operate in single shot mode and at in high repetition rate modes (of order of 100MHz)</a:t>
            </a:r>
            <a:endParaRPr lang="sv-SE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324204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142976" y="171370"/>
            <a:ext cx="100860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000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Outline</a:t>
            </a:r>
            <a:endParaRPr lang="sv-SE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81920" y="662962"/>
            <a:ext cx="7704856" cy="59093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Time-resolved luminescence: equipment</a:t>
            </a:r>
          </a:p>
          <a:p>
            <a:pPr>
              <a:buFont typeface="Wingdings" pitchFamily="2" charset="2"/>
              <a:buChar char="§"/>
            </a:pPr>
            <a:r>
              <a:rPr lang="en-US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Direct Imaging of the luminescence response</a:t>
            </a:r>
          </a:p>
          <a:p>
            <a:pPr>
              <a:buFont typeface="Wingdings" pitchFamily="2" charset="2"/>
              <a:buChar char="§"/>
            </a:pPr>
            <a:r>
              <a:rPr lang="en-US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Phase Shift method </a:t>
            </a:r>
          </a:p>
          <a:p>
            <a:pPr>
              <a:buFont typeface="Wingdings" pitchFamily="2" charset="2"/>
              <a:buChar char="§"/>
            </a:pPr>
            <a:r>
              <a:rPr lang="en-IN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Time‐correlated photon counting</a:t>
            </a:r>
          </a:p>
          <a:p>
            <a:pPr>
              <a:buFont typeface="Wingdings" pitchFamily="2" charset="2"/>
              <a:buChar char="§"/>
            </a:pPr>
            <a:r>
              <a:rPr lang="en-IN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Boxcar integrator</a:t>
            </a:r>
          </a:p>
          <a:p>
            <a:pPr>
              <a:buFont typeface="Wingdings" pitchFamily="2" charset="2"/>
              <a:buChar char="§"/>
            </a:pPr>
            <a:r>
              <a:rPr lang="en-US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Streak camera</a:t>
            </a:r>
          </a:p>
          <a:p>
            <a:endParaRPr lang="en-US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Kinetic description of processes.</a:t>
            </a:r>
          </a:p>
          <a:p>
            <a:pPr>
              <a:buFont typeface="Wingdings" pitchFamily="2" charset="2"/>
              <a:buChar char="§"/>
            </a:pPr>
            <a:r>
              <a:rPr lang="en-IN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N" dirty="0" err="1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Radiative</a:t>
            </a:r>
            <a:r>
              <a:rPr lang="en-IN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and non-</a:t>
            </a:r>
            <a:r>
              <a:rPr lang="en-IN" dirty="0" err="1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radiative</a:t>
            </a:r>
            <a:r>
              <a:rPr lang="en-IN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recombination.</a:t>
            </a:r>
          </a:p>
          <a:p>
            <a:pPr>
              <a:buFont typeface="Wingdings" pitchFamily="2" charset="2"/>
              <a:buChar char="§"/>
            </a:pPr>
            <a:r>
              <a:rPr lang="en-IN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Luminescence efficiencies</a:t>
            </a:r>
          </a:p>
          <a:p>
            <a:pPr>
              <a:buFont typeface="Wingdings" pitchFamily="2" charset="2"/>
              <a:buChar char="§"/>
            </a:pPr>
            <a:r>
              <a:rPr lang="en-IN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Monomolecular process </a:t>
            </a:r>
          </a:p>
          <a:p>
            <a:pPr>
              <a:buFont typeface="Wingdings" pitchFamily="2" charset="2"/>
              <a:buChar char="§"/>
            </a:pPr>
            <a:r>
              <a:rPr lang="en-IN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Bimolecular process </a:t>
            </a:r>
          </a:p>
          <a:p>
            <a:pPr>
              <a:buFont typeface="Wingdings" pitchFamily="2" charset="2"/>
              <a:buChar char="§"/>
            </a:pPr>
            <a:r>
              <a:rPr lang="en-IN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Stretched exponential</a:t>
            </a:r>
          </a:p>
          <a:p>
            <a:pPr>
              <a:buFont typeface="Wingdings" pitchFamily="2" charset="2"/>
              <a:buChar char="§"/>
            </a:pPr>
            <a:r>
              <a:rPr lang="en-IN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Simultaneous occurrence</a:t>
            </a:r>
          </a:p>
          <a:p>
            <a:endParaRPr lang="en-US" dirty="0" smtClean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Phonons</a:t>
            </a:r>
          </a:p>
          <a:p>
            <a:pPr>
              <a:buFont typeface="Wingdings" pitchFamily="2" charset="2"/>
              <a:buChar char="§"/>
            </a:pPr>
            <a:r>
              <a:rPr lang="en-IN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Lattice  vibrations –phonons</a:t>
            </a:r>
          </a:p>
          <a:p>
            <a:pPr>
              <a:buFont typeface="Wingdings" pitchFamily="2" charset="2"/>
              <a:buChar char="§"/>
            </a:pPr>
            <a:r>
              <a:rPr lang="en-IN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Electron–phonon and exciton–phonon interactions</a:t>
            </a:r>
          </a:p>
          <a:p>
            <a:pPr>
              <a:buFont typeface="Wingdings" pitchFamily="2" charset="2"/>
              <a:buChar char="§"/>
            </a:pPr>
            <a:r>
              <a:rPr lang="en-IN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Lattice  vibrations associated with point defects</a:t>
            </a:r>
          </a:p>
          <a:p>
            <a:pPr>
              <a:buFont typeface="Wingdings" pitchFamily="2" charset="2"/>
              <a:buChar char="§"/>
            </a:pPr>
            <a:r>
              <a:rPr lang="en-IN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Localized optical centre in solid matrix- the </a:t>
            </a:r>
            <a:r>
              <a:rPr lang="en-US" dirty="0" err="1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configurational</a:t>
            </a:r>
            <a:r>
              <a:rPr lang="en-US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coordinate model</a:t>
            </a:r>
          </a:p>
          <a:p>
            <a:pPr>
              <a:buFont typeface="Wingdings" pitchFamily="2" charset="2"/>
              <a:buChar char="§"/>
            </a:pPr>
            <a:r>
              <a:rPr lang="en-US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The shape of absorption and emission spectra of a localized centre</a:t>
            </a:r>
          </a:p>
        </p:txBody>
      </p:sp>
    </p:spTree>
    <p:extLst>
      <p:ext uri="{BB962C8B-B14F-4D97-AF65-F5344CB8AC3E}">
        <p14:creationId xmlns:p14="http://schemas.microsoft.com/office/powerpoint/2010/main" val="13027469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H:\PPT for course\Fig\Fig03_0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6096" y="1556792"/>
            <a:ext cx="3640080" cy="21071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/>
          <p:cNvSpPr/>
          <p:nvPr/>
        </p:nvSpPr>
        <p:spPr>
          <a:xfrm>
            <a:off x="755576" y="548680"/>
            <a:ext cx="4634602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N" sz="2000" dirty="0" err="1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Radiative</a:t>
            </a:r>
            <a:r>
              <a:rPr lang="en-IN" sz="2000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and non-</a:t>
            </a:r>
            <a:r>
              <a:rPr lang="en-IN" sz="2000" dirty="0" err="1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radiative</a:t>
            </a:r>
            <a:r>
              <a:rPr lang="en-IN" sz="2000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recombination.</a:t>
            </a:r>
            <a:endParaRPr lang="sv-SE" sz="2000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42910" y="1340768"/>
            <a:ext cx="4824536" cy="53553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dirty="0" err="1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Radiative</a:t>
            </a:r>
            <a:r>
              <a:rPr lang="sv-SE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sv-SE" dirty="0" err="1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transition</a:t>
            </a:r>
            <a:r>
              <a:rPr lang="sv-SE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 </a:t>
            </a:r>
            <a:r>
              <a:rPr lang="sv-S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excitation </a:t>
            </a:r>
            <a:r>
              <a:rPr lang="sv-SE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energy</a:t>
            </a:r>
            <a:r>
              <a:rPr lang="sv-S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is </a:t>
            </a:r>
            <a:r>
              <a:rPr lang="sv-SE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radiated</a:t>
            </a:r>
            <a:r>
              <a:rPr lang="sv-S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sv-SE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away</a:t>
            </a:r>
            <a:r>
              <a:rPr lang="sv-S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in the form </a:t>
            </a:r>
            <a:r>
              <a:rPr lang="sv-SE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of</a:t>
            </a:r>
            <a:r>
              <a:rPr lang="sv-S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a </a:t>
            </a:r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Luminescence </a:t>
            </a:r>
            <a:r>
              <a:rPr lang="en-IN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photon after the mean lifetime t</a:t>
            </a:r>
            <a:r>
              <a:rPr lang="en-IN" baseline="-25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r.</a:t>
            </a:r>
          </a:p>
          <a:p>
            <a:r>
              <a:rPr lang="en-IN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</a:t>
            </a:r>
            <a:r>
              <a:rPr lang="en-IN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IN" baseline="-25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IN" baseline="-25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N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is the </a:t>
            </a:r>
            <a:r>
              <a:rPr lang="en-IN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radiative</a:t>
            </a:r>
            <a:r>
              <a:rPr lang="en-IN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lifetime.</a:t>
            </a:r>
          </a:p>
          <a:p>
            <a:endParaRPr lang="en-IN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IN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non-</a:t>
            </a:r>
            <a:r>
              <a:rPr lang="en-IN" dirty="0" err="1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radiative</a:t>
            </a:r>
            <a:r>
              <a:rPr lang="en-IN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sv-SE" dirty="0" err="1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transition</a:t>
            </a:r>
            <a:r>
              <a:rPr lang="sv-SE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sv-S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excess </a:t>
            </a:r>
            <a:r>
              <a:rPr lang="sv-SE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energy</a:t>
            </a:r>
            <a:r>
              <a:rPr lang="sv-S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is transmitted in the form </a:t>
            </a:r>
            <a:r>
              <a:rPr lang="sv-SE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of</a:t>
            </a:r>
            <a:r>
              <a:rPr lang="sv-S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heat (vibrations) </a:t>
            </a:r>
            <a:r>
              <a:rPr lang="sv-SE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to</a:t>
            </a:r>
            <a:r>
              <a:rPr lang="sv-S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the </a:t>
            </a:r>
            <a:r>
              <a:rPr lang="sv-SE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cryatal</a:t>
            </a:r>
            <a:r>
              <a:rPr lang="sv-S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sv-SE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after</a:t>
            </a:r>
            <a:r>
              <a:rPr lang="sv-S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sv-SE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time</a:t>
            </a:r>
            <a:r>
              <a:rPr lang="sv-S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sv-SE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sv-SE" baseline="-25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nr</a:t>
            </a:r>
            <a:endParaRPr lang="sv-SE" baseline="-25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sv-S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t</a:t>
            </a:r>
            <a:r>
              <a:rPr lang="sv-SE" baseline="-25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nr </a:t>
            </a:r>
            <a:r>
              <a:rPr lang="sv-S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is the </a:t>
            </a:r>
            <a:r>
              <a:rPr lang="en-IN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non-</a:t>
            </a:r>
            <a:r>
              <a:rPr lang="en-IN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radiative</a:t>
            </a:r>
            <a:r>
              <a:rPr lang="en-IN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lifetime</a:t>
            </a:r>
            <a:r>
              <a:rPr lang="en-IN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endParaRPr lang="en-IN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IN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inverse values of </a:t>
            </a:r>
            <a:r>
              <a:rPr lang="sv-SE" dirty="0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sv-SE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nr  </a:t>
            </a:r>
            <a:r>
              <a:rPr lang="sv-S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and </a:t>
            </a:r>
            <a:r>
              <a:rPr lang="en-IN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IN" baseline="-25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IN" baseline="-25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IN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represent the probability of the corresponding transition per unit time ( recombination  rate)</a:t>
            </a:r>
          </a:p>
          <a:p>
            <a:endParaRPr lang="en-IN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IN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Probability of transition to the ground state is given by</a:t>
            </a:r>
          </a:p>
          <a:p>
            <a:endParaRPr lang="en-IN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IN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1/t = (1/</a:t>
            </a:r>
            <a:r>
              <a:rPr lang="en-IN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IN" baseline="-25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IN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 + (1/</a:t>
            </a:r>
            <a:r>
              <a:rPr lang="en-IN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IN" baseline="-25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nr</a:t>
            </a:r>
            <a:r>
              <a:rPr lang="en-IN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en-IN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sv-SE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061901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/>
              <p:cNvSpPr txBox="1"/>
              <p:nvPr/>
            </p:nvSpPr>
            <p:spPr>
              <a:xfrm>
                <a:off x="611560" y="476672"/>
                <a:ext cx="8172400" cy="531209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sv-SE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Quantum </a:t>
                </a:r>
                <a:r>
                  <a:rPr lang="sv-SE" dirty="0" err="1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efficiency</a:t>
                </a:r>
                <a:r>
                  <a:rPr lang="sv-SE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or Quantum </a:t>
                </a:r>
                <a:r>
                  <a:rPr lang="sv-SE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yeild</a:t>
                </a:r>
                <a:endParaRPr lang="sv-SE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endParaRPr lang="sv-SE" dirty="0" smtClean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r>
                  <a:rPr lang="en-US" i="1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η</a:t>
                </a:r>
                <a:r>
                  <a:rPr lang="en-US" i="1" dirty="0" smtClean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=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sv-SE" b="0" i="1" smtClean="0">
                            <a:solidFill>
                              <a:schemeClr val="tx1"/>
                            </a:solidFill>
                            <a:latin typeface="Cambria Math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sv-SE" i="1">
                            <a:solidFill>
                              <a:schemeClr val="tx1"/>
                            </a:solidFill>
                            <a:latin typeface="Cambria Math"/>
                            <a:cs typeface="Times New Roman" panose="02020603050405020304" pitchFamily="18" charset="0"/>
                          </a:rPr>
                          <m:t>1/</m:t>
                        </m:r>
                        <m:r>
                          <a:rPr lang="sv-SE" i="1">
                            <a:solidFill>
                              <a:schemeClr val="tx1"/>
                            </a:solidFill>
                            <a:latin typeface="Cambria Math"/>
                            <a:cs typeface="Times New Roman" panose="02020603050405020304" pitchFamily="18" charset="0"/>
                          </a:rPr>
                          <m:t>𝑡𝑟</m:t>
                        </m:r>
                      </m:num>
                      <m:den>
                        <m:f>
                          <m:fPr>
                            <m:ctrlPr>
                              <a:rPr lang="sv-SE" i="1">
                                <a:solidFill>
                                  <a:schemeClr val="tx1"/>
                                </a:solidFill>
                                <a:latin typeface="Cambria Math"/>
                                <a:cs typeface="Times New Roman" panose="02020603050405020304" pitchFamily="18" charset="0"/>
                              </a:rPr>
                            </m:ctrlPr>
                          </m:fPr>
                          <m:num>
                            <m:r>
                              <a:rPr lang="sv-SE" i="1">
                                <a:solidFill>
                                  <a:schemeClr val="tx1"/>
                                </a:solidFill>
                                <a:latin typeface="Cambria Math"/>
                                <a:cs typeface="Times New Roman" panose="02020603050405020304" pitchFamily="18" charset="0"/>
                              </a:rPr>
                              <m:t>1</m:t>
                            </m:r>
                          </m:num>
                          <m:den>
                            <m:r>
                              <a:rPr lang="sv-SE" i="1">
                                <a:solidFill>
                                  <a:schemeClr val="tx1"/>
                                </a:solidFill>
                                <a:latin typeface="Cambria Math"/>
                                <a:cs typeface="Times New Roman" panose="02020603050405020304" pitchFamily="18" charset="0"/>
                              </a:rPr>
                              <m:t>𝑡𝑟</m:t>
                            </m:r>
                          </m:den>
                        </m:f>
                        <m:r>
                          <a:rPr lang="sv-SE" b="0" i="1" smtClean="0">
                            <a:solidFill>
                              <a:schemeClr val="tx1"/>
                            </a:solidFill>
                            <a:latin typeface="Cambria Math"/>
                            <a:cs typeface="Times New Roman" panose="02020603050405020304" pitchFamily="18" charset="0"/>
                          </a:rPr>
                          <m:t>+</m:t>
                        </m:r>
                        <m:f>
                          <m:fPr>
                            <m:ctrlPr>
                              <a:rPr lang="sv-SE" i="1">
                                <a:solidFill>
                                  <a:schemeClr val="tx1"/>
                                </a:solidFill>
                                <a:latin typeface="Cambria Math"/>
                                <a:cs typeface="Times New Roman" panose="02020603050405020304" pitchFamily="18" charset="0"/>
                              </a:rPr>
                            </m:ctrlPr>
                          </m:fPr>
                          <m:num>
                            <m:r>
                              <a:rPr lang="sv-SE" i="1">
                                <a:solidFill>
                                  <a:schemeClr val="tx1"/>
                                </a:solidFill>
                                <a:latin typeface="Cambria Math"/>
                                <a:cs typeface="Times New Roman" panose="02020603050405020304" pitchFamily="18" charset="0"/>
                              </a:rPr>
                              <m:t>1</m:t>
                            </m:r>
                          </m:num>
                          <m:den>
                            <m:r>
                              <a:rPr lang="sv-SE" i="1">
                                <a:solidFill>
                                  <a:schemeClr val="tx1"/>
                                </a:solidFill>
                                <a:latin typeface="Cambria Math"/>
                                <a:cs typeface="Times New Roman" panose="02020603050405020304" pitchFamily="18" charset="0"/>
                              </a:rPr>
                              <m:t>𝑡𝑛𝑟</m:t>
                            </m:r>
                          </m:den>
                        </m:f>
                      </m:den>
                    </m:f>
                  </m:oMath>
                </a14:m>
                <a:r>
                  <a:rPr lang="sv-SE" dirty="0" smtClean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≤ 1</a:t>
                </a:r>
              </a:p>
              <a:p>
                <a:endParaRPr lang="sv-SE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r>
                  <a:rPr lang="sv-SE" dirty="0" err="1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Ratioofradiativerecombination</a:t>
                </a:r>
                <a:r>
                  <a:rPr lang="sv-SE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rate </a:t>
                </a:r>
                <a:r>
                  <a:rPr lang="sv-SE" dirty="0" err="1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to</a:t>
                </a:r>
                <a:r>
                  <a:rPr lang="sv-SE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the total </a:t>
                </a:r>
                <a:r>
                  <a:rPr lang="sv-SE" dirty="0" err="1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recombination</a:t>
                </a:r>
                <a:r>
                  <a:rPr lang="sv-SE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rate</a:t>
                </a:r>
              </a:p>
              <a:p>
                <a:endParaRPr lang="sv-SE" dirty="0" smtClean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r>
                  <a:rPr lang="sv-SE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Bright </a:t>
                </a:r>
                <a:r>
                  <a:rPr lang="sv-SE" dirty="0" err="1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lights</a:t>
                </a:r>
                <a:r>
                  <a:rPr lang="sv-SE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: </a:t>
                </a:r>
                <a:r>
                  <a:rPr lang="sv-SE" dirty="0" err="1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</a:t>
                </a:r>
                <a:r>
                  <a:rPr lang="sv-SE" baseline="-25000" dirty="0" err="1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r</a:t>
                </a:r>
                <a:r>
                  <a:rPr lang="sv-SE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&lt;&lt;</a:t>
                </a:r>
                <a:r>
                  <a:rPr lang="sv-SE" dirty="0" err="1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</a:t>
                </a:r>
                <a:r>
                  <a:rPr lang="sv-SE" baseline="-25000" dirty="0" err="1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nr</a:t>
                </a:r>
                <a:r>
                  <a:rPr lang="sv-SE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= </a:t>
                </a:r>
                <a:r>
                  <a:rPr lang="sv-SE" dirty="0" err="1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high</a:t>
                </a:r>
                <a:r>
                  <a:rPr lang="sv-SE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QE = </a:t>
                </a:r>
                <a:r>
                  <a:rPr lang="sv-SE" dirty="0" err="1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moreradiativetransitionsthan</a:t>
                </a:r>
                <a:r>
                  <a:rPr lang="sv-SE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non-</a:t>
                </a:r>
                <a:r>
                  <a:rPr lang="sv-SE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radiative</a:t>
                </a:r>
                <a:r>
                  <a:rPr lang="sv-SE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.</a:t>
                </a:r>
              </a:p>
              <a:p>
                <a:endParaRPr lang="sv-SE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r>
                  <a:rPr lang="en-US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η </a:t>
                </a:r>
                <a:r>
                  <a:rPr lang="sv-SE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= 1, never </a:t>
                </a:r>
                <a:r>
                  <a:rPr lang="sv-SE" dirty="0" err="1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occur</a:t>
                </a:r>
                <a:r>
                  <a:rPr lang="sv-SE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in </a:t>
                </a:r>
                <a:r>
                  <a:rPr lang="sv-SE" dirty="0" err="1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nature</a:t>
                </a:r>
                <a:endParaRPr lang="sv-SE" dirty="0" smtClean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endParaRPr lang="sv-SE" dirty="0" smtClean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r>
                  <a:rPr lang="sv-SE" dirty="0" err="1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wesaystrongly</a:t>
                </a:r>
                <a:r>
                  <a:rPr lang="en-US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luminescent materials, if </a:t>
                </a:r>
                <a:r>
                  <a:rPr lang="en-US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η </a:t>
                </a:r>
                <a:r>
                  <a:rPr lang="en-US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is of the order of 0.1</a:t>
                </a:r>
                <a:r>
                  <a:rPr lang="en-US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.</a:t>
                </a:r>
              </a:p>
              <a:p>
                <a:endParaRPr lang="en-US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r>
                  <a:rPr lang="en-US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η </a:t>
                </a:r>
                <a:r>
                  <a:rPr lang="en-US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= 0.5 means there is one </a:t>
                </a:r>
                <a:r>
                  <a:rPr lang="en-US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emitted photon </a:t>
                </a:r>
                <a:r>
                  <a:rPr lang="en-US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to every two absorbed photons. Thus, multiple-photon </a:t>
                </a:r>
                <a:r>
                  <a:rPr lang="en-US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phenomena are </a:t>
                </a:r>
                <a:r>
                  <a:rPr lang="en-US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not considered </a:t>
                </a:r>
                <a:r>
                  <a:rPr lang="en-US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here, and</a:t>
                </a:r>
              </a:p>
              <a:p>
                <a:r>
                  <a:rPr lang="en-US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energy difference between the exciting </a:t>
                </a:r>
                <a:r>
                  <a:rPr lang="en-US" i="1" dirty="0" err="1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h</a:t>
                </a:r>
                <a:r>
                  <a:rPr lang="en-US" dirty="0" err="1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ν</a:t>
                </a:r>
                <a:r>
                  <a:rPr lang="en-US" baseline="-25000" dirty="0" err="1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ex</a:t>
                </a:r>
                <a:r>
                  <a:rPr lang="sv-SE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and </a:t>
                </a:r>
                <a:r>
                  <a:rPr lang="sv-SE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emitted</a:t>
                </a:r>
                <a:r>
                  <a:rPr lang="sv-SE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h</a:t>
                </a:r>
                <a:r>
                  <a:rPr lang="el-GR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ν</a:t>
                </a:r>
                <a:r>
                  <a:rPr lang="sv-SE" baseline="-25000" dirty="0" err="1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lum</a:t>
                </a:r>
                <a:r>
                  <a:rPr lang="sv-SE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photons</a:t>
                </a:r>
                <a:endParaRPr lang="sv-SE" dirty="0" smtClean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endParaRPr lang="sv-SE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r>
                  <a:rPr lang="sv-SE" dirty="0" err="1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Weintroduce</a:t>
                </a:r>
                <a:endParaRPr lang="sv-SE" dirty="0" smtClean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r>
                  <a:rPr lang="en-US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power efficiency </a:t>
                </a:r>
                <a:r>
                  <a:rPr lang="en-US" i="1" dirty="0" err="1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η</a:t>
                </a:r>
                <a:r>
                  <a:rPr lang="en-US" baseline="-25000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p</a:t>
                </a:r>
                <a:r>
                  <a:rPr lang="en-US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= (</a:t>
                </a:r>
                <a:r>
                  <a:rPr lang="en-US" i="1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h</a:t>
                </a:r>
                <a:r>
                  <a:rPr lang="en-US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ν</a:t>
                </a:r>
                <a:r>
                  <a:rPr lang="en-US" baseline="-25000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lum</a:t>
                </a:r>
                <a:r>
                  <a:rPr lang="en-US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/</a:t>
                </a:r>
                <a:r>
                  <a:rPr lang="en-US" i="1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h</a:t>
                </a:r>
                <a:r>
                  <a:rPr lang="en-US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ν</a:t>
                </a:r>
                <a:r>
                  <a:rPr lang="en-US" baseline="-25000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ex</a:t>
                </a:r>
                <a:r>
                  <a:rPr lang="en-US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)</a:t>
                </a:r>
                <a:r>
                  <a:rPr lang="en-US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η</a:t>
                </a:r>
                <a:r>
                  <a:rPr lang="en-US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.</a:t>
                </a:r>
                <a:endParaRPr lang="sv-SE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1560" y="476672"/>
                <a:ext cx="8172400" cy="5312095"/>
              </a:xfrm>
              <a:prstGeom prst="rect">
                <a:avLst/>
              </a:prstGeom>
              <a:blipFill rotWithShape="1">
                <a:blip r:embed="rId2"/>
                <a:stretch>
                  <a:fillRect l="-597" t="-573" b="-803"/>
                </a:stretch>
              </a:blipFill>
            </p:spPr>
            <p:txBody>
              <a:bodyPr/>
              <a:lstStyle/>
              <a:p>
                <a:r>
                  <a:rPr lang="sv-SE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2794296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02758" y="1124744"/>
            <a:ext cx="7992888" cy="53553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In experiment,</a:t>
            </a:r>
          </a:p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weak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luminescence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decay very quickly : due to strong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influence of non-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radiative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transitions</a:t>
            </a:r>
          </a:p>
          <a:p>
            <a:endParaRPr lang="en-US" dirty="0">
              <a:latin typeface="Times New Roman" pitchFamily="18" charset="0"/>
              <a:cs typeface="Times New Roman" pitchFamily="18" charset="0"/>
            </a:endParaRPr>
          </a:p>
          <a:p>
            <a:r>
              <a:rPr lang="en-US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ntense </a:t>
            </a:r>
            <a:r>
              <a:rPr lang="en-US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luminescence of </a:t>
            </a:r>
            <a:r>
              <a:rPr lang="en-US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porous </a:t>
            </a:r>
            <a:r>
              <a:rPr lang="en-US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silicon and of </a:t>
            </a:r>
            <a:r>
              <a:rPr lang="en-US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silicon </a:t>
            </a:r>
            <a:r>
              <a:rPr lang="sv-SE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Nanocrystals</a:t>
            </a:r>
            <a:endParaRPr lang="sv-SE" dirty="0" smtClean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sv-SE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Si is a poor phosphor :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as a result of its indirect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bandgap</a:t>
            </a:r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If we ‘forbid’ all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non-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radiative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transitions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:      (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eg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:)</a:t>
            </a:r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               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τ </a:t>
            </a:r>
            <a:r>
              <a:rPr lang="en-US" baseline="-25000" dirty="0">
                <a:latin typeface="Times New Roman" pitchFamily="18" charset="0"/>
                <a:cs typeface="Times New Roman" pitchFamily="18" charset="0"/>
              </a:rPr>
              <a:t>nr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→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∞, 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τ</a:t>
            </a:r>
            <a:r>
              <a:rPr lang="en-US" baseline="-25000" dirty="0" err="1" smtClean="0">
                <a:latin typeface="Times New Roman" pitchFamily="18" charset="0"/>
                <a:cs typeface="Times New Roman" pitchFamily="18" charset="0"/>
              </a:rPr>
              <a:t>r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≪ 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τ</a:t>
            </a:r>
            <a:r>
              <a:rPr lang="en-US" baseline="-25000" dirty="0" err="1" smtClean="0">
                <a:latin typeface="Times New Roman" pitchFamily="18" charset="0"/>
                <a:cs typeface="Times New Roman" pitchFamily="18" charset="0"/>
              </a:rPr>
              <a:t>nr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The electronically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excited system has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to go to the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ground state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via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radiative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transitions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. Makes </a:t>
            </a:r>
            <a:r>
              <a:rPr lang="en-US" b="1" i="1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η </a:t>
            </a:r>
            <a:r>
              <a:rPr lang="en-US" b="1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≅ 1</a:t>
            </a:r>
          </a:p>
          <a:p>
            <a:endParaRPr lang="sv-SE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Reason for intense luminescence of porous silicon and of silicon </a:t>
            </a:r>
            <a:r>
              <a:rPr lang="sv-SE" dirty="0" smtClean="0">
                <a:latin typeface="Times New Roman" pitchFamily="18" charset="0"/>
                <a:cs typeface="Times New Roman" pitchFamily="18" charset="0"/>
              </a:rPr>
              <a:t>nanocrystals</a:t>
            </a:r>
          </a:p>
          <a:p>
            <a:endParaRPr lang="sv-SE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We can obtain material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featuring efficient luminescence (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η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≅ 1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).</a:t>
            </a:r>
          </a:p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(total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number of photons emitted per unit of time will be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low)</a:t>
            </a:r>
          </a:p>
          <a:p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sv-SE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sv-SE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215187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H:\PPT for course\Fig\Fig03_0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2120" y="836712"/>
            <a:ext cx="3491880" cy="52565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2" name="Rectangle 1"/>
              <p:cNvSpPr/>
              <p:nvPr/>
            </p:nvSpPr>
            <p:spPr>
              <a:xfrm>
                <a:off x="107504" y="373542"/>
                <a:ext cx="5544616" cy="640303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buFont typeface="Wingdings" pitchFamily="2" charset="2"/>
                  <a:buChar char="§"/>
                </a:pPr>
                <a:r>
                  <a:rPr lang="en-IN" dirty="0" smtClean="0">
                    <a:solidFill>
                      <a:schemeClr val="accent1">
                        <a:lumMod val="75000"/>
                      </a:schemeClr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Monomolecular process</a:t>
                </a:r>
              </a:p>
              <a:p>
                <a:pPr>
                  <a:buFont typeface="Wingdings" pitchFamily="2" charset="2"/>
                  <a:buChar char="§"/>
                </a:pPr>
                <a:endParaRPr lang="en-IN" dirty="0">
                  <a:solidFill>
                    <a:schemeClr val="accent1">
                      <a:lumMod val="7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r>
                  <a:rPr lang="sv-SE" sz="1600" i="1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Localized luminescencecentre </a:t>
                </a:r>
                <a:r>
                  <a:rPr lang="sv-SE" sz="16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(in </a:t>
                </a:r>
                <a:r>
                  <a:rPr lang="sv-SE" sz="1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a </a:t>
                </a:r>
                <a:r>
                  <a:rPr lang="sv-SE" sz="16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crystal or </a:t>
                </a:r>
                <a:r>
                  <a:rPr lang="en-US" sz="16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in </a:t>
                </a:r>
                <a:r>
                  <a:rPr lang="en-US" sz="1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an amorphous matrix, </a:t>
                </a:r>
                <a:r>
                  <a:rPr lang="en-US" sz="16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represented </a:t>
                </a:r>
                <a:r>
                  <a:rPr lang="en-US" sz="1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by an impurity </a:t>
                </a:r>
                <a:r>
                  <a:rPr lang="en-US" sz="16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atom)</a:t>
                </a:r>
              </a:p>
              <a:p>
                <a:endParaRPr lang="en-US" sz="1600" dirty="0" smtClean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r>
                  <a:rPr lang="en-US" sz="16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Excited by absorbing </a:t>
                </a:r>
                <a:r>
                  <a:rPr lang="en-US" sz="1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light directly or via energy transfer from the </a:t>
                </a:r>
                <a:r>
                  <a:rPr lang="en-US" sz="16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optically </a:t>
                </a:r>
                <a:r>
                  <a:rPr lang="sv-SE" sz="16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excited surrounding </a:t>
                </a:r>
                <a:r>
                  <a:rPr lang="sv-SE" sz="1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matrix</a:t>
                </a:r>
                <a:r>
                  <a:rPr lang="sv-SE" sz="16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. The </a:t>
                </a:r>
                <a:r>
                  <a:rPr lang="en-US" sz="16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excited </a:t>
                </a:r>
                <a:r>
                  <a:rPr lang="en-US" sz="1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state return to the ground state, </a:t>
                </a:r>
                <a:r>
                  <a:rPr lang="en-US" sz="16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partly </a:t>
                </a:r>
                <a:r>
                  <a:rPr lang="sv-SE" sz="16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radiatively and partly nonradiatively</a:t>
                </a:r>
              </a:p>
              <a:p>
                <a:endParaRPr lang="en-US" sz="1600" dirty="0" smtClean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r>
                  <a:rPr lang="en-US" sz="16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concentration </a:t>
                </a:r>
                <a:r>
                  <a:rPr lang="en-US" sz="1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of the </a:t>
                </a:r>
                <a:r>
                  <a:rPr lang="en-US" sz="16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excited </a:t>
                </a:r>
                <a:r>
                  <a:rPr lang="en-US" sz="1600" dirty="0" err="1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centres</a:t>
                </a:r>
                <a:r>
                  <a:rPr lang="en-US" sz="16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is </a:t>
                </a:r>
                <a:r>
                  <a:rPr lang="en-US" sz="16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n</a:t>
                </a:r>
                <a:r>
                  <a:rPr lang="en-US" sz="1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(</a:t>
                </a:r>
                <a:r>
                  <a:rPr lang="en-US" sz="16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</a:t>
                </a:r>
                <a:r>
                  <a:rPr lang="en-US" sz="1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), the processes </a:t>
                </a:r>
                <a:r>
                  <a:rPr lang="en-US" sz="16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is described </a:t>
                </a:r>
                <a:r>
                  <a:rPr lang="en-US" sz="1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by </a:t>
                </a:r>
                <a:r>
                  <a:rPr lang="en-US" sz="16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the </a:t>
                </a:r>
                <a:r>
                  <a:rPr lang="sv-SE" sz="1600" dirty="0" err="1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equation</a:t>
                </a:r>
                <a:endParaRPr lang="sv-SE" sz="1600" dirty="0" smtClean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endParaRPr lang="sv-SE" sz="1600" dirty="0" smtClean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r>
                  <a:rPr lang="sv-SE" sz="1600" dirty="0" err="1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dn</a:t>
                </a:r>
                <a:r>
                  <a:rPr lang="sv-SE" sz="16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/dt = G – n/</a:t>
                </a:r>
                <a:r>
                  <a:rPr lang="sv-SE" sz="1600" dirty="0" err="1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</a:t>
                </a:r>
                <a:r>
                  <a:rPr lang="sv-SE" sz="1600" baseline="-25000" dirty="0" err="1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r</a:t>
                </a:r>
                <a:r>
                  <a:rPr lang="sv-SE" sz="16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–n/</a:t>
                </a:r>
                <a:r>
                  <a:rPr lang="sv-SE" sz="1600" dirty="0" err="1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</a:t>
                </a:r>
                <a:r>
                  <a:rPr lang="sv-SE" sz="1600" baseline="-25000" dirty="0" err="1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nr</a:t>
                </a:r>
                <a:r>
                  <a:rPr lang="sv-SE" sz="16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= G – n/t</a:t>
                </a:r>
              </a:p>
              <a:p>
                <a:endParaRPr lang="en-US" sz="1600" i="1" dirty="0" smtClean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r>
                  <a:rPr lang="en-US" sz="1600" i="1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G </a:t>
                </a:r>
                <a:r>
                  <a:rPr lang="en-US" sz="1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(</a:t>
                </a:r>
                <a:r>
                  <a:rPr lang="sv-SE" sz="1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generation term)</a:t>
                </a:r>
                <a:r>
                  <a:rPr lang="en-US" sz="1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is the number of photons absorbed in unit volume per unit time. </a:t>
                </a:r>
              </a:p>
              <a:p>
                <a:endParaRPr lang="sv-SE" sz="1600" dirty="0" smtClean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r>
                  <a:rPr lang="en-US" sz="1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two cases: (a) luminescence decay and (b) steady </a:t>
                </a:r>
                <a:r>
                  <a:rPr lang="en-US" sz="16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state</a:t>
                </a:r>
              </a:p>
              <a:p>
                <a:endParaRPr lang="en-US" sz="16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342900" indent="-342900">
                  <a:buAutoNum type="alphaLcParenBoth"/>
                </a:pPr>
                <a:r>
                  <a:rPr lang="en-US" sz="1600" dirty="0" smtClean="0">
                    <a:solidFill>
                      <a:schemeClr val="accent1">
                        <a:lumMod val="75000"/>
                      </a:schemeClr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Luminescence </a:t>
                </a:r>
                <a:r>
                  <a:rPr lang="en-US" sz="1600" dirty="0">
                    <a:solidFill>
                      <a:schemeClr val="accent1">
                        <a:lumMod val="75000"/>
                      </a:schemeClr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decay </a:t>
                </a:r>
                <a:endParaRPr lang="en-US" sz="1600" dirty="0" smtClean="0">
                  <a:solidFill>
                    <a:schemeClr val="accent1">
                      <a:lumMod val="7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r>
                  <a:rPr lang="en-US" sz="16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excitation switched </a:t>
                </a:r>
                <a:r>
                  <a:rPr lang="en-US" sz="1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off (</a:t>
                </a:r>
                <a:r>
                  <a:rPr lang="en-US" sz="16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G </a:t>
                </a:r>
                <a:r>
                  <a:rPr lang="en-US" sz="1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= 0) </a:t>
                </a:r>
                <a:r>
                  <a:rPr lang="en-US" sz="16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at </a:t>
                </a:r>
                <a:r>
                  <a:rPr lang="en-US" sz="1600" i="1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 </a:t>
                </a:r>
                <a:r>
                  <a:rPr lang="en-US" sz="1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= 0. We are interested in the </a:t>
                </a:r>
                <a:r>
                  <a:rPr lang="en-US" sz="16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fall-off of </a:t>
                </a:r>
                <a:r>
                  <a:rPr lang="en-US" sz="1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the luminescence intensity </a:t>
                </a:r>
                <a:r>
                  <a:rPr lang="en-US" sz="1600" i="1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i</a:t>
                </a:r>
                <a:r>
                  <a:rPr lang="en-US" sz="1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(</a:t>
                </a:r>
                <a:r>
                  <a:rPr lang="en-US" sz="16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</a:t>
                </a:r>
                <a:r>
                  <a:rPr lang="en-US" sz="1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) at times </a:t>
                </a:r>
                <a:r>
                  <a:rPr lang="en-US" sz="16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 </a:t>
                </a:r>
                <a:r>
                  <a:rPr lang="en-US" sz="1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≥ 0</a:t>
                </a:r>
                <a:r>
                  <a:rPr lang="en-US" sz="16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.</a:t>
                </a:r>
              </a:p>
              <a:p>
                <a:endParaRPr lang="en-US" sz="16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r>
                  <a:rPr lang="en-US" sz="1600" dirty="0" err="1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i</a:t>
                </a:r>
                <a:r>
                  <a:rPr lang="en-US" sz="16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(t) =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sv-SE" sz="1600" b="0" i="0" smtClean="0">
                        <a:latin typeface="Cambria Math"/>
                        <a:cs typeface="Times New Roman" panose="02020603050405020304" pitchFamily="18" charset="0"/>
                      </a:rPr>
                      <m:t>i</m:t>
                    </m:r>
                    <m:r>
                      <a:rPr lang="sv-SE" sz="1600" b="0" i="0" smtClean="0">
                        <a:latin typeface="Cambria Math"/>
                        <a:cs typeface="Times New Roman" panose="02020603050405020304" pitchFamily="18" charset="0"/>
                      </a:rPr>
                      <m:t>(0)</m:t>
                    </m:r>
                    <m:sSup>
                      <m:sSupPr>
                        <m:ctrlPr>
                          <a:rPr lang="en-US" sz="1600" i="1" smtClean="0">
                            <a:latin typeface="Cambria Math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r>
                          <a:rPr lang="sv-SE" sz="1600" b="0" i="1" smtClean="0">
                            <a:latin typeface="Cambria Math"/>
                            <a:cs typeface="Times New Roman" panose="02020603050405020304" pitchFamily="18" charset="0"/>
                          </a:rPr>
                          <m:t>𝑒</m:t>
                        </m:r>
                      </m:e>
                      <m:sup>
                        <m:r>
                          <a:rPr lang="sv-SE" sz="1600" b="0" i="1" smtClean="0">
                            <a:latin typeface="Cambria Math"/>
                            <a:cs typeface="Times New Roman" panose="02020603050405020304" pitchFamily="18" charset="0"/>
                          </a:rPr>
                          <m:t>−</m:t>
                        </m:r>
                        <m:f>
                          <m:fPr>
                            <m:ctrlPr>
                              <a:rPr lang="sv-SE" sz="1600" b="0" i="1" smtClean="0">
                                <a:latin typeface="Cambria Math"/>
                                <a:cs typeface="Times New Roman" panose="02020603050405020304" pitchFamily="18" charset="0"/>
                              </a:rPr>
                            </m:ctrlPr>
                          </m:fPr>
                          <m:num>
                            <m:r>
                              <a:rPr lang="sv-SE" sz="1600" b="0" i="1" smtClean="0">
                                <a:latin typeface="Cambria Math"/>
                                <a:cs typeface="Times New Roman" panose="02020603050405020304" pitchFamily="18" charset="0"/>
                              </a:rPr>
                              <m:t>𝑡</m:t>
                            </m:r>
                          </m:num>
                          <m:den>
                            <m:r>
                              <a:rPr lang="sv-SE" sz="1600" b="0" i="1" smtClean="0">
                                <a:latin typeface="Cambria Math"/>
                                <a:cs typeface="Times New Roman" panose="02020603050405020304" pitchFamily="18" charset="0"/>
                              </a:rPr>
                              <m:t>𝑇</m:t>
                            </m:r>
                          </m:den>
                        </m:f>
                      </m:sup>
                    </m:sSup>
                  </m:oMath>
                </a14:m>
                <a:endParaRPr lang="sv-SE" sz="1600" dirty="0" smtClean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r>
                  <a:rPr lang="sv-SE" sz="16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Follows single exponentialdecay as we discussed earlier</a:t>
                </a:r>
              </a:p>
            </p:txBody>
          </p:sp>
        </mc:Choice>
        <mc:Fallback>
          <p:sp>
            <p:nvSpPr>
              <p:cNvPr id="2" name="Rectangle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7504" y="373542"/>
                <a:ext cx="5544616" cy="6403035"/>
              </a:xfrm>
              <a:prstGeom prst="rect">
                <a:avLst/>
              </a:prstGeom>
              <a:blipFill rotWithShape="1">
                <a:blip r:embed="rId3"/>
                <a:stretch>
                  <a:fillRect l="-770" t="-476" r="-220" b="-190"/>
                </a:stretch>
              </a:blipFill>
            </p:spPr>
            <p:txBody>
              <a:bodyPr/>
              <a:lstStyle/>
              <a:p>
                <a:r>
                  <a:rPr lang="sv-SE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7717542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95536" y="836712"/>
            <a:ext cx="8248430" cy="54476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(b) </a:t>
            </a:r>
            <a:r>
              <a:rPr lang="en-US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 steady </a:t>
            </a:r>
            <a:r>
              <a:rPr lang="en-US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state</a:t>
            </a:r>
          </a:p>
          <a:p>
            <a:endParaRPr lang="en-US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Excitation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G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is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on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and after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initial increase in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(t), the intensity of luminescence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settles at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constant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value determined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by the condition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/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0… (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maths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..)</a:t>
            </a:r>
          </a:p>
          <a:p>
            <a:endParaRPr lang="en-US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(0) =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η </a:t>
            </a:r>
            <a:r>
              <a:rPr lang="el-G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α</a:t>
            </a:r>
            <a:r>
              <a:rPr lang="sv-S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sv-SE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sv-SE" baseline="-25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ex</a:t>
            </a:r>
            <a:r>
              <a:rPr lang="sv-SE" baseline="-25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</a:t>
            </a:r>
            <a:r>
              <a:rPr lang="sv-S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sv-SE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where</a:t>
            </a:r>
            <a:r>
              <a:rPr lang="sv-S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l-GR" dirty="0">
                <a:latin typeface="Times New Roman" panose="02020603050405020304" pitchFamily="18" charset="0"/>
                <a:cs typeface="Times New Roman" panose="02020603050405020304" pitchFamily="18" charset="0"/>
              </a:rPr>
              <a:t>α </a:t>
            </a:r>
            <a:r>
              <a:rPr lang="sv-SE" dirty="0">
                <a:latin typeface="Times New Roman" panose="02020603050405020304" pitchFamily="18" charset="0"/>
                <a:cs typeface="Times New Roman" panose="02020603050405020304" pitchFamily="18" charset="0"/>
              </a:rPr>
              <a:t>is the absorption </a:t>
            </a:r>
            <a:r>
              <a:rPr lang="sv-SE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coefficient</a:t>
            </a:r>
            <a:r>
              <a:rPr lang="sv-S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sv-SE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sv-SE" baseline="-25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stationary value of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luminescence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intensity,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(0), is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directly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proportional to the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excitation </a:t>
            </a:r>
            <a:r>
              <a:rPr lang="sv-SE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intensity</a:t>
            </a:r>
            <a:r>
              <a:rPr lang="sv-S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sv-SE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sv-SE" baseline="-25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ex</a:t>
            </a:r>
            <a:r>
              <a:rPr lang="sv-S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endParaRPr lang="sv-SE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sv-SE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Observing</a:t>
            </a:r>
            <a:r>
              <a:rPr lang="sv-S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 </a:t>
            </a:r>
            <a:r>
              <a:rPr lang="sv-SE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single-exponential</a:t>
            </a:r>
            <a:r>
              <a:rPr lang="sv-S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decay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together with a linear increase in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luminescence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intensity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indicates microscopic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origin of the examined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luminescence lie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within a localized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centre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endParaRPr lang="sv-SE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sv-SE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Similar</a:t>
            </a:r>
            <a:r>
              <a:rPr lang="sv-S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features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can be seen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 the luminescence of a free quasi-particle, free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exciton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etc. such an observation helps us to exclude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number of other types of recombination processes.</a:t>
            </a:r>
            <a:endParaRPr lang="en-US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663544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 descr="H:\PPT for course\Fig\Fig03_03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0192" y="44624"/>
            <a:ext cx="2814265" cy="22671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561706" y="85361"/>
            <a:ext cx="240963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sz="2000" dirty="0" err="1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Biomolecular</a:t>
            </a:r>
            <a:r>
              <a:rPr lang="sv-SE" sz="2000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process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79513" y="612419"/>
            <a:ext cx="6107000" cy="58169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dirty="0">
                <a:latin typeface="Times New Roman" panose="02020603050405020304" pitchFamily="18" charset="0"/>
                <a:cs typeface="Times New Roman" panose="02020603050405020304" pitchFamily="18" charset="0"/>
              </a:rPr>
              <a:t>If a </a:t>
            </a:r>
            <a:r>
              <a:rPr lang="sv-SE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semiconductor</a:t>
            </a:r>
            <a:r>
              <a:rPr lang="sv-S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sv-SE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absorbs</a:t>
            </a:r>
            <a:r>
              <a:rPr lang="sv-S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photon of energy above the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bandgap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g, then free electron-hole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pairs </a:t>
            </a:r>
            <a:r>
              <a:rPr lang="sv-S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are produced.</a:t>
            </a:r>
          </a:p>
          <a:p>
            <a:endParaRPr lang="sv-SE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electrons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and holes will diffuse along the edges of the respective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bands  and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eventually, electrons will recombine with the nearest holes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whether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radiatively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or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non-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radiatively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Luminescent decay,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G=0, the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form of the bimolecular luminescence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decay differs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substantially from the exponential function.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</a:t>
            </a:r>
            <a:r>
              <a:rPr lang="en-US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≈ 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 </a:t>
            </a:r>
            <a:r>
              <a:rPr lang="en-US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−</a:t>
            </a:r>
            <a:r>
              <a:rPr lang="en-US" baseline="30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</a:p>
          <a:p>
            <a:endParaRPr lang="en-US" baseline="30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</a:t>
            </a:r>
            <a:r>
              <a:rPr lang="en-US" dirty="0" err="1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steadystate</a:t>
            </a:r>
            <a:r>
              <a:rPr lang="en-US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luminescence </a:t>
            </a:r>
            <a:r>
              <a:rPr lang="en-US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intensity </a:t>
            </a:r>
            <a:r>
              <a:rPr lang="en-US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(G is on and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dn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/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dt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= 0)</a:t>
            </a:r>
          </a:p>
          <a:p>
            <a:endParaRPr lang="en-US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remains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linear function of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</a:t>
            </a:r>
            <a:r>
              <a:rPr lang="sv-S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excitation </a:t>
            </a:r>
            <a:r>
              <a:rPr lang="sv-SE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intensity </a:t>
            </a:r>
            <a:r>
              <a:rPr lang="sv-SE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sv-SE" baseline="-25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ex </a:t>
            </a:r>
            <a:r>
              <a:rPr lang="sv-S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endParaRPr lang="sv-SE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sv-SE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Under pulsed excitation</a:t>
            </a:r>
          </a:p>
          <a:p>
            <a:r>
              <a:rPr lang="sv-SE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luminescence intensity </a:t>
            </a:r>
            <a:r>
              <a:rPr lang="sv-SE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sv-S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sv-SE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sv-S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 = </a:t>
            </a:r>
            <a:r>
              <a:rPr lang="el-GR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β </a:t>
            </a:r>
            <a:r>
              <a:rPr lang="sv-SE" i="1" baseline="-25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baseline="30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l-G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α</a:t>
            </a:r>
            <a:r>
              <a:rPr lang="sv-SE" baseline="30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sv-S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I</a:t>
            </a:r>
            <a:r>
              <a:rPr lang="sv-SE" baseline="30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sv-SE" baseline="-25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ex</a:t>
            </a:r>
            <a:endParaRPr lang="sv-SE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sv-SE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</a:t>
            </a:r>
            <a:endParaRPr lang="sv-SE" baseline="-25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amplitude of the luminescence response pulse is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proportional to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square of the excitation intensity 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ex</a:t>
            </a:r>
            <a:endParaRPr lang="sv-SE" baseline="-25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Picture 2" descr="H:\PPT for course\Fig\Fig03_04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98553" y="2894861"/>
            <a:ext cx="2909951" cy="31984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17" name="Picture 1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142976" y="3848107"/>
            <a:ext cx="2686050" cy="581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180887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95536" y="347326"/>
            <a:ext cx="2409634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sv-SE" sz="2000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Stretched </a:t>
            </a:r>
            <a:r>
              <a:rPr lang="sv-SE" sz="2000" dirty="0" err="1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exponential</a:t>
            </a:r>
            <a:endParaRPr lang="sv-SE" sz="2000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2075518"/>
            <a:ext cx="2914650" cy="53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250635" y="1214422"/>
            <a:ext cx="440709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luminescence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decay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curve </a:t>
            </a:r>
            <a:r>
              <a:rPr lang="sv-S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is </a:t>
            </a:r>
            <a:r>
              <a:rPr lang="sv-SE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governed</a:t>
            </a:r>
            <a:r>
              <a:rPr lang="sv-S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by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so-called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stretched </a:t>
            </a:r>
            <a:r>
              <a:rPr lang="sv-SE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exponential</a:t>
            </a:r>
            <a:endParaRPr lang="sv-SE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sv-SE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79512" y="2852694"/>
            <a:ext cx="4464496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where τ is called the decay time and δ is the dispersion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factor </a:t>
            </a:r>
          </a:p>
          <a:p>
            <a:endParaRPr lang="en-US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for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limiting value δ = 0,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eqn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represents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constant function, and for δ = 1 relationship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reduces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to the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standard </a:t>
            </a:r>
            <a:r>
              <a:rPr lang="sv-SE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exponential</a:t>
            </a:r>
            <a:r>
              <a:rPr lang="sv-S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sv-SE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decay</a:t>
            </a:r>
            <a:endParaRPr lang="sv-SE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Between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limiting values of the parameter δ,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function interpolates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these two extremes </a:t>
            </a:r>
            <a:endParaRPr lang="en-US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sv-SE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" name="Picture 2" descr="H:\PPT for course\Fig\Fig03_05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7074" y="260648"/>
            <a:ext cx="4175406" cy="6135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950811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 descr="H:\PPT for course\Fig\Fig03_05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0072" y="1340768"/>
            <a:ext cx="3557536" cy="52274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285720" y="285728"/>
            <a:ext cx="4819976" cy="61863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Often observed in disordered systems</a:t>
            </a:r>
          </a:p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due to : dispersion diffusion of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photoexcited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carriers. (diffusion can occur due to carriers being excited from localized to free states  or hopping directly between the localized states.)</a:t>
            </a:r>
          </a:p>
          <a:p>
            <a:endParaRPr lang="en-US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presence of the stretched exponential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function makes it difficult to identify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luminescence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centre </a:t>
            </a:r>
            <a:r>
              <a:rPr lang="sv-S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 </a:t>
            </a:r>
            <a:r>
              <a:rPr lang="sv-SE" dirty="0">
                <a:latin typeface="Times New Roman" panose="02020603050405020304" pitchFamily="18" charset="0"/>
                <a:cs typeface="Times New Roman" panose="02020603050405020304" pitchFamily="18" charset="0"/>
              </a:rPr>
              <a:t>microscopic detail</a:t>
            </a:r>
            <a:r>
              <a:rPr lang="sv-S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endParaRPr lang="sv-SE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lausible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explanations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—</a:t>
            </a:r>
          </a:p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 a silicon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nanocrystal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system,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due to :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photocarrier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migration </a:t>
            </a:r>
          </a:p>
          <a:p>
            <a:endParaRPr lang="en-US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degree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of the dispersion of motion is measured by δ, which depends on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trap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density, the distribution of their depths, etc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sv-S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Note : </a:t>
            </a:r>
          </a:p>
          <a:p>
            <a:r>
              <a:rPr lang="el-G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δ </a:t>
            </a:r>
            <a:r>
              <a:rPr lang="sv-SE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and </a:t>
            </a:r>
            <a:r>
              <a:rPr lang="el-GR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τ</a:t>
            </a:r>
            <a:r>
              <a:rPr lang="sv-SE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depends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on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temperature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and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wavelength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at which the decay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is </a:t>
            </a:r>
            <a:r>
              <a:rPr lang="sv-SE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measured</a:t>
            </a:r>
            <a:r>
              <a:rPr lang="sv-SE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24128" y="591344"/>
            <a:ext cx="2914650" cy="53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088500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 descr="H:\PPT for course\Fig\Fig03_06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8024" y="1700808"/>
            <a:ext cx="4199321" cy="41044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/>
          <p:cNvSpPr/>
          <p:nvPr/>
        </p:nvSpPr>
        <p:spPr>
          <a:xfrm>
            <a:off x="1043608" y="332656"/>
            <a:ext cx="452559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sv-SE" sz="2000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Multiple</a:t>
            </a:r>
            <a:r>
              <a:rPr lang="sv-SE" sz="2000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processes present </a:t>
            </a:r>
            <a:r>
              <a:rPr lang="sv-SE" sz="2000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simultaneously</a:t>
            </a:r>
            <a:endParaRPr lang="sv-SE" sz="2000" dirty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51521" y="1196752"/>
            <a:ext cx="4392488" cy="4801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dirty="0" smtClean="0">
                <a:latin typeface="Times New Roman" pitchFamily="18" charset="0"/>
                <a:cs typeface="Times New Roman" pitchFamily="18" charset="0"/>
              </a:rPr>
              <a:t>We shall deal with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two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parallel recombination channels: bimolecular</a:t>
            </a:r>
          </a:p>
          <a:p>
            <a:r>
              <a:rPr lang="en-US" dirty="0">
                <a:latin typeface="Times New Roman" pitchFamily="18" charset="0"/>
                <a:cs typeface="Times New Roman" pitchFamily="18" charset="0"/>
              </a:rPr>
              <a:t>(intrinsic) recombination of free electron-hole pairs produced by optical</a:t>
            </a:r>
          </a:p>
          <a:p>
            <a:r>
              <a:rPr lang="en-US" dirty="0">
                <a:latin typeface="Times New Roman" pitchFamily="18" charset="0"/>
                <a:cs typeface="Times New Roman" pitchFamily="18" charset="0"/>
              </a:rPr>
              <a:t>excitation 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G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=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α</a:t>
            </a:r>
            <a:r>
              <a:rPr lang="en-US" i="1" dirty="0" err="1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aseline="-25000" dirty="0" smtClean="0">
                <a:latin typeface="Times New Roman" pitchFamily="18" charset="0"/>
                <a:cs typeface="Times New Roman" pitchFamily="18" charset="0"/>
              </a:rPr>
              <a:t>ex</a:t>
            </a:r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monomolecular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(extrinsic) recombination of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impurity </a:t>
            </a:r>
            <a:r>
              <a:rPr lang="sv-SE" dirty="0">
                <a:latin typeface="Times New Roman" pitchFamily="18" charset="0"/>
                <a:cs typeface="Times New Roman" pitchFamily="18" charset="0"/>
              </a:rPr>
              <a:t>atoms present in a total </a:t>
            </a:r>
            <a:r>
              <a:rPr lang="sv-SE" dirty="0" smtClean="0">
                <a:latin typeface="Times New Roman" pitchFamily="18" charset="0"/>
                <a:cs typeface="Times New Roman" pitchFamily="18" charset="0"/>
              </a:rPr>
              <a:t>concentration </a:t>
            </a:r>
            <a:r>
              <a:rPr lang="sv-SE" i="1" dirty="0">
                <a:latin typeface="Times New Roman" pitchFamily="18" charset="0"/>
                <a:cs typeface="Times New Roman" pitchFamily="18" charset="0"/>
              </a:rPr>
              <a:t>N </a:t>
            </a:r>
            <a:r>
              <a:rPr lang="sv-SE" baseline="-25000" dirty="0">
                <a:latin typeface="Times New Roman" pitchFamily="18" charset="0"/>
                <a:cs typeface="Times New Roman" pitchFamily="18" charset="0"/>
              </a:rPr>
              <a:t>0</a:t>
            </a:r>
            <a:r>
              <a:rPr lang="sv-SE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endParaRPr lang="sv-SE" dirty="0" smtClean="0">
              <a:latin typeface="Times New Roman" pitchFamily="18" charset="0"/>
              <a:cs typeface="Times New Roman" pitchFamily="18" charset="0"/>
            </a:endParaRPr>
          </a:p>
          <a:p>
            <a:endParaRPr lang="sv-SE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IN" dirty="0" smtClean="0">
                <a:latin typeface="Times New Roman" pitchFamily="18" charset="0"/>
                <a:cs typeface="Times New Roman" pitchFamily="18" charset="0"/>
              </a:rPr>
              <a:t>both monomolecular and bimolecular luminescence processes present</a:t>
            </a:r>
          </a:p>
          <a:p>
            <a:r>
              <a:rPr lang="en-IN" dirty="0" smtClean="0">
                <a:latin typeface="Times New Roman" pitchFamily="18" charset="0"/>
                <a:cs typeface="Times New Roman" pitchFamily="18" charset="0"/>
              </a:rPr>
              <a:t>in the material simultaneously, they can be distinguished by their typical</a:t>
            </a:r>
          </a:p>
          <a:p>
            <a:r>
              <a:rPr lang="en-IN" dirty="0" smtClean="0">
                <a:latin typeface="Times New Roman" pitchFamily="18" charset="0"/>
                <a:cs typeface="Times New Roman" pitchFamily="18" charset="0"/>
              </a:rPr>
              <a:t>intensity dependences</a:t>
            </a:r>
            <a:endParaRPr lang="sv-SE" dirty="0" smtClean="0">
              <a:latin typeface="Times New Roman" pitchFamily="18" charset="0"/>
              <a:cs typeface="Times New Roman" pitchFamily="18" charset="0"/>
            </a:endParaRPr>
          </a:p>
          <a:p>
            <a:endParaRPr lang="sv-SE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268221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 descr="H:\PPT for course\Fig\Fig03_07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43702" y="428603"/>
            <a:ext cx="2357454" cy="49971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357158" y="357166"/>
            <a:ext cx="6286544" cy="59708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2000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weak excitation and strong excitation,</a:t>
            </a:r>
          </a:p>
          <a:p>
            <a:endParaRPr lang="en-IN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IN" dirty="0" smtClean="0">
                <a:latin typeface="Times New Roman" pitchFamily="18" charset="0"/>
                <a:cs typeface="Times New Roman" pitchFamily="18" charset="0"/>
              </a:rPr>
              <a:t>(assuming 100% quantum efficiency)</a:t>
            </a:r>
          </a:p>
          <a:p>
            <a:endParaRPr lang="en-IN" dirty="0" smtClean="0">
              <a:latin typeface="Times New Roman" pitchFamily="18" charset="0"/>
              <a:cs typeface="Times New Roman" pitchFamily="18" charset="0"/>
            </a:endParaRPr>
          </a:p>
          <a:p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IN" sz="2000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weak excitation (</a:t>
            </a:r>
            <a:r>
              <a:rPr lang="en-IN" sz="2000" i="1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I </a:t>
            </a:r>
            <a:r>
              <a:rPr lang="en-IN" sz="2000" i="1" baseline="-25000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ex</a:t>
            </a:r>
            <a:r>
              <a:rPr lang="en-IN" sz="2000" i="1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≪ I </a:t>
            </a:r>
            <a:r>
              <a:rPr lang="en-IN" sz="2000" i="1" baseline="-25000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0</a:t>
            </a:r>
            <a:r>
              <a:rPr lang="en-IN" sz="2000" i="1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).</a:t>
            </a:r>
          </a:p>
          <a:p>
            <a:endParaRPr lang="en-IN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IN" dirty="0" smtClean="0">
                <a:latin typeface="Times New Roman" pitchFamily="18" charset="0"/>
                <a:cs typeface="Times New Roman" pitchFamily="18" charset="0"/>
              </a:rPr>
              <a:t>                                                      </a:t>
            </a:r>
            <a:r>
              <a:rPr lang="en-IN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bimolecular luminescence </a:t>
            </a:r>
          </a:p>
          <a:p>
            <a:r>
              <a:rPr lang="en-IN" dirty="0" smtClean="0">
                <a:latin typeface="Times New Roman" pitchFamily="18" charset="0"/>
                <a:cs typeface="Times New Roman" pitchFamily="18" charset="0"/>
              </a:rPr>
              <a:t>                                                      varies </a:t>
            </a:r>
            <a:r>
              <a:rPr lang="en-IN" dirty="0" err="1" smtClean="0">
                <a:latin typeface="Times New Roman" pitchFamily="18" charset="0"/>
                <a:cs typeface="Times New Roman" pitchFamily="18" charset="0"/>
              </a:rPr>
              <a:t>quadratically</a:t>
            </a:r>
            <a:r>
              <a:rPr lang="en-IN" dirty="0" smtClean="0">
                <a:latin typeface="Times New Roman" pitchFamily="18" charset="0"/>
                <a:cs typeface="Times New Roman" pitchFamily="18" charset="0"/>
              </a:rPr>
              <a:t> with</a:t>
            </a:r>
          </a:p>
          <a:p>
            <a:r>
              <a:rPr lang="en-IN" dirty="0" smtClean="0">
                <a:latin typeface="Times New Roman" pitchFamily="18" charset="0"/>
                <a:cs typeface="Times New Roman" pitchFamily="18" charset="0"/>
              </a:rPr>
              <a:t>                                                      excitation intensity.</a:t>
            </a:r>
          </a:p>
          <a:p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IN" dirty="0" smtClean="0">
                <a:latin typeface="Times New Roman" pitchFamily="18" charset="0"/>
                <a:cs typeface="Times New Roman" pitchFamily="18" charset="0"/>
              </a:rPr>
              <a:t>And </a:t>
            </a:r>
            <a:r>
              <a:rPr lang="en-IN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monomolecular luminescence</a:t>
            </a:r>
          </a:p>
          <a:p>
            <a:r>
              <a:rPr lang="en-IN" dirty="0" smtClean="0">
                <a:latin typeface="Times New Roman" pitchFamily="18" charset="0"/>
                <a:cs typeface="Times New Roman" pitchFamily="18" charset="0"/>
              </a:rPr>
              <a:t>increases linearly with the excitation.</a:t>
            </a:r>
          </a:p>
          <a:p>
            <a:endParaRPr lang="en-IN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IN" dirty="0" smtClean="0">
                <a:latin typeface="Times New Roman" pitchFamily="18" charset="0"/>
                <a:cs typeface="Times New Roman" pitchFamily="18" charset="0"/>
              </a:rPr>
              <a:t>bimolecular emission is substantially weaker than monomolecular emission (I </a:t>
            </a:r>
            <a:r>
              <a:rPr lang="en-IN" baseline="-25000" dirty="0" smtClean="0">
                <a:latin typeface="Times New Roman" pitchFamily="18" charset="0"/>
                <a:cs typeface="Times New Roman" pitchFamily="18" charset="0"/>
              </a:rPr>
              <a:t>B</a:t>
            </a:r>
            <a:r>
              <a:rPr lang="en-IN" dirty="0" smtClean="0">
                <a:latin typeface="Times New Roman" pitchFamily="18" charset="0"/>
                <a:cs typeface="Times New Roman" pitchFamily="18" charset="0"/>
              </a:rPr>
              <a:t> ≪ I </a:t>
            </a:r>
            <a:r>
              <a:rPr lang="en-IN" baseline="-25000" dirty="0" smtClean="0">
                <a:latin typeface="Times New Roman" pitchFamily="18" charset="0"/>
                <a:cs typeface="Times New Roman" pitchFamily="18" charset="0"/>
              </a:rPr>
              <a:t>M</a:t>
            </a:r>
            <a:r>
              <a:rPr lang="en-IN" dirty="0" smtClean="0">
                <a:latin typeface="Times New Roman" pitchFamily="18" charset="0"/>
                <a:cs typeface="Times New Roman" pitchFamily="18" charset="0"/>
              </a:rPr>
              <a:t>), since the density of the ‘optical’ electron-hole pairs is low and it is difficult for the electrons and holes to find one another to recombine</a:t>
            </a:r>
          </a:p>
          <a:p>
            <a:endParaRPr lang="en-IN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IN" dirty="0" smtClean="0">
                <a:latin typeface="Times New Roman" pitchFamily="18" charset="0"/>
                <a:cs typeface="Times New Roman" pitchFamily="18" charset="0"/>
              </a:rPr>
              <a:t>Low intensity : since not all impurity atoms are brought into the excited state</a:t>
            </a:r>
            <a:endParaRPr lang="en-IN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121" name="Picture 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71538" y="2428868"/>
            <a:ext cx="1916462" cy="6429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286248" y="3571876"/>
            <a:ext cx="1295400" cy="409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461053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571472" y="571480"/>
            <a:ext cx="200401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N" sz="2000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Strong excitation.</a:t>
            </a:r>
            <a:endParaRPr lang="en-IN" sz="2000" dirty="0">
              <a:solidFill>
                <a:schemeClr val="accent1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85720" y="1357298"/>
            <a:ext cx="5214974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IN" dirty="0" smtClean="0">
              <a:solidFill>
                <a:schemeClr val="accent1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en-IN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Monomolecular luminescence, </a:t>
            </a:r>
          </a:p>
          <a:p>
            <a:endParaRPr lang="en-IN" dirty="0" smtClean="0">
              <a:solidFill>
                <a:schemeClr val="accent1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en-IN" dirty="0" err="1" smtClean="0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IN" baseline="-25000" dirty="0" err="1" smtClean="0">
                <a:latin typeface="Times New Roman" pitchFamily="18" charset="0"/>
                <a:cs typeface="Times New Roman" pitchFamily="18" charset="0"/>
              </a:rPr>
              <a:t>m</a:t>
            </a:r>
            <a:r>
              <a:rPr lang="en-IN" dirty="0" smtClean="0">
                <a:latin typeface="Times New Roman" pitchFamily="18" charset="0"/>
                <a:cs typeface="Times New Roman" pitchFamily="18" charset="0"/>
              </a:rPr>
              <a:t>= N</a:t>
            </a:r>
            <a:r>
              <a:rPr lang="en-IN" baseline="-25000" dirty="0" smtClean="0">
                <a:latin typeface="Times New Roman" pitchFamily="18" charset="0"/>
                <a:cs typeface="Times New Roman" pitchFamily="18" charset="0"/>
              </a:rPr>
              <a:t>0</a:t>
            </a:r>
            <a:r>
              <a:rPr lang="en-IN" dirty="0" smtClean="0">
                <a:latin typeface="Times New Roman" pitchFamily="18" charset="0"/>
                <a:cs typeface="Times New Roman" pitchFamily="18" charset="0"/>
              </a:rPr>
              <a:t>/t</a:t>
            </a:r>
          </a:p>
          <a:p>
            <a:endParaRPr lang="en-US" dirty="0" smtClean="0">
              <a:solidFill>
                <a:schemeClr val="accent1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en-IN" dirty="0" smtClean="0">
                <a:latin typeface="Times New Roman" pitchFamily="18" charset="0"/>
                <a:cs typeface="Times New Roman" pitchFamily="18" charset="0"/>
              </a:rPr>
              <a:t>Not dependence on the excitation intensity. Therefore, the extrinsic </a:t>
            </a:r>
            <a:r>
              <a:rPr lang="en-IN" dirty="0" err="1" smtClean="0">
                <a:latin typeface="Times New Roman" pitchFamily="18" charset="0"/>
                <a:cs typeface="Times New Roman" pitchFamily="18" charset="0"/>
              </a:rPr>
              <a:t>radiative</a:t>
            </a:r>
            <a:r>
              <a:rPr lang="en-IN" dirty="0" smtClean="0">
                <a:latin typeface="Times New Roman" pitchFamily="18" charset="0"/>
                <a:cs typeface="Times New Roman" pitchFamily="18" charset="0"/>
              </a:rPr>
              <a:t> recombination channel becomes saturated.</a:t>
            </a:r>
            <a:endParaRPr lang="en-IN" dirty="0" smtClean="0">
              <a:solidFill>
                <a:schemeClr val="accent1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en-IN" dirty="0" smtClean="0">
              <a:solidFill>
                <a:schemeClr val="accent1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en-IN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Bimolecular luminescence</a:t>
            </a:r>
          </a:p>
          <a:p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baseline="-25000" dirty="0" smtClean="0">
                <a:latin typeface="Times New Roman" pitchFamily="18" charset="0"/>
                <a:cs typeface="Times New Roman" pitchFamily="18" charset="0"/>
              </a:rPr>
              <a:t>B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=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αI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aseline="-25000" dirty="0" smtClean="0">
                <a:latin typeface="Times New Roman" pitchFamily="18" charset="0"/>
                <a:cs typeface="Times New Roman" pitchFamily="18" charset="0"/>
              </a:rPr>
              <a:t>ex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endParaRPr lang="en-IN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IN" dirty="0" smtClean="0">
                <a:latin typeface="Times New Roman" pitchFamily="18" charset="0"/>
                <a:cs typeface="Times New Roman" pitchFamily="18" charset="0"/>
              </a:rPr>
              <a:t>increases linearly in the strong excitation limit</a:t>
            </a:r>
            <a:endParaRPr lang="en-US" dirty="0" smtClean="0">
              <a:solidFill>
                <a:schemeClr val="accent1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en-IN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Picture 2" descr="H:\PPT for course\Fig\Fig03_07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43636" y="571480"/>
            <a:ext cx="2571768" cy="54514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142976" y="171370"/>
            <a:ext cx="100860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000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Outline</a:t>
            </a:r>
            <a:endParaRPr lang="sv-SE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71472" y="671715"/>
            <a:ext cx="7704856" cy="59093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Time-resolved luminescence: equipment</a:t>
            </a:r>
          </a:p>
          <a:p>
            <a:pPr>
              <a:buFont typeface="Wingdings" pitchFamily="2" charset="2"/>
              <a:buChar char="§"/>
            </a:pPr>
            <a:r>
              <a:rPr lang="en-US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Direct Imaging of the luminescence response</a:t>
            </a:r>
          </a:p>
          <a:p>
            <a:pPr>
              <a:buFont typeface="Wingdings" pitchFamily="2" charset="2"/>
              <a:buChar char="§"/>
            </a:pPr>
            <a:r>
              <a:rPr lang="en-US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Phase Shift method </a:t>
            </a:r>
          </a:p>
          <a:p>
            <a:pPr>
              <a:buFont typeface="Wingdings" pitchFamily="2" charset="2"/>
              <a:buChar char="§"/>
            </a:pPr>
            <a:r>
              <a:rPr lang="en-IN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Time‐correlated photon counting</a:t>
            </a:r>
          </a:p>
          <a:p>
            <a:pPr>
              <a:buFont typeface="Wingdings" pitchFamily="2" charset="2"/>
              <a:buChar char="§"/>
            </a:pPr>
            <a:r>
              <a:rPr lang="en-IN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Boxcar integrator</a:t>
            </a:r>
          </a:p>
          <a:p>
            <a:pPr>
              <a:buFont typeface="Wingdings" pitchFamily="2" charset="2"/>
              <a:buChar char="§"/>
            </a:pPr>
            <a:r>
              <a:rPr lang="en-US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Streak camera</a:t>
            </a:r>
          </a:p>
          <a:p>
            <a:endParaRPr lang="en-US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Kinetic description of processes.</a:t>
            </a:r>
          </a:p>
          <a:p>
            <a:pPr>
              <a:buFont typeface="Wingdings" pitchFamily="2" charset="2"/>
              <a:buChar char="§"/>
            </a:pPr>
            <a:r>
              <a:rPr lang="en-IN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N" dirty="0" err="1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Radiative</a:t>
            </a:r>
            <a:r>
              <a:rPr lang="en-IN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and non-</a:t>
            </a:r>
            <a:r>
              <a:rPr lang="en-IN" dirty="0" err="1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radiative</a:t>
            </a:r>
            <a:r>
              <a:rPr lang="en-IN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recombination.</a:t>
            </a:r>
          </a:p>
          <a:p>
            <a:pPr>
              <a:buFont typeface="Wingdings" pitchFamily="2" charset="2"/>
              <a:buChar char="§"/>
            </a:pPr>
            <a:r>
              <a:rPr lang="en-IN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Luminescence efficiencies</a:t>
            </a:r>
          </a:p>
          <a:p>
            <a:pPr>
              <a:buFont typeface="Wingdings" pitchFamily="2" charset="2"/>
              <a:buChar char="§"/>
            </a:pPr>
            <a:r>
              <a:rPr lang="en-IN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Monomolecular process </a:t>
            </a:r>
          </a:p>
          <a:p>
            <a:pPr>
              <a:buFont typeface="Wingdings" pitchFamily="2" charset="2"/>
              <a:buChar char="§"/>
            </a:pPr>
            <a:r>
              <a:rPr lang="en-IN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Bimolecular process </a:t>
            </a:r>
          </a:p>
          <a:p>
            <a:pPr>
              <a:buFont typeface="Wingdings" pitchFamily="2" charset="2"/>
              <a:buChar char="§"/>
            </a:pPr>
            <a:r>
              <a:rPr lang="en-IN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Stretched exponential</a:t>
            </a:r>
          </a:p>
          <a:p>
            <a:pPr>
              <a:buFont typeface="Wingdings" pitchFamily="2" charset="2"/>
              <a:buChar char="§"/>
            </a:pPr>
            <a:r>
              <a:rPr lang="en-IN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Simultaneous occurrence</a:t>
            </a:r>
          </a:p>
          <a:p>
            <a:endParaRPr lang="en-US" dirty="0" smtClean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Phonons</a:t>
            </a:r>
          </a:p>
          <a:p>
            <a:pPr>
              <a:buFont typeface="Wingdings" pitchFamily="2" charset="2"/>
              <a:buChar char="§"/>
            </a:pPr>
            <a:r>
              <a:rPr lang="en-IN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Lattice  vibrations –phonons</a:t>
            </a:r>
          </a:p>
          <a:p>
            <a:pPr>
              <a:buFont typeface="Wingdings" pitchFamily="2" charset="2"/>
              <a:buChar char="§"/>
            </a:pPr>
            <a:r>
              <a:rPr lang="en-IN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Electron–phonon and exciton–phonon interactions</a:t>
            </a:r>
          </a:p>
          <a:p>
            <a:pPr>
              <a:buFont typeface="Wingdings" pitchFamily="2" charset="2"/>
              <a:buChar char="§"/>
            </a:pPr>
            <a:r>
              <a:rPr lang="en-IN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Lattice  vibrations associated with point defects</a:t>
            </a:r>
          </a:p>
          <a:p>
            <a:pPr>
              <a:buFont typeface="Wingdings" pitchFamily="2" charset="2"/>
              <a:buChar char="§"/>
            </a:pPr>
            <a:r>
              <a:rPr lang="en-IN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Localized optical centre in solid matrix- the </a:t>
            </a:r>
            <a:r>
              <a:rPr lang="en-US" dirty="0" err="1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configurational</a:t>
            </a:r>
            <a:r>
              <a:rPr lang="en-US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coordinate model</a:t>
            </a:r>
          </a:p>
          <a:p>
            <a:pPr>
              <a:buFont typeface="Wingdings" pitchFamily="2" charset="2"/>
              <a:buChar char="§"/>
            </a:pPr>
            <a:r>
              <a:rPr lang="en-US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The shape of absorption and emission spectra of a localized centre</a:t>
            </a:r>
          </a:p>
        </p:txBody>
      </p:sp>
    </p:spTree>
    <p:extLst>
      <p:ext uri="{BB962C8B-B14F-4D97-AF65-F5344CB8AC3E}">
        <p14:creationId xmlns:p14="http://schemas.microsoft.com/office/powerpoint/2010/main" val="18120662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:\PPT for course\Fig\Fig04_01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8838" y="2550124"/>
            <a:ext cx="2736750" cy="26254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357158" y="734400"/>
            <a:ext cx="5472608" cy="59093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Atomic nuclei in a crystal keep oscillating around their   </a:t>
            </a:r>
            <a:br>
              <a:rPr lang="en-US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equilibrium positions.</a:t>
            </a:r>
          </a:p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The amplitudes of these oscillations rise with increasing temperature; however, they remain small compared to</a:t>
            </a:r>
          </a:p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the lattice constant </a:t>
            </a:r>
            <a:r>
              <a:rPr lang="en-US" b="1" i="1" dirty="0" smtClean="0">
                <a:latin typeface="Times New Roman" pitchFamily="18" charset="0"/>
                <a:cs typeface="Times New Roman" pitchFamily="18" charset="0"/>
              </a:rPr>
              <a:t>a </a:t>
            </a:r>
          </a:p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For a one-dimensional crystal made of an infinite chain of identical atoms of mass </a:t>
            </a:r>
            <a:r>
              <a:rPr lang="en-US" b="1" i="1" dirty="0" smtClean="0">
                <a:latin typeface="Times New Roman" pitchFamily="18" charset="0"/>
                <a:cs typeface="Times New Roman" pitchFamily="18" charset="0"/>
              </a:rPr>
              <a:t>m,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we can write</a:t>
            </a:r>
            <a:r>
              <a:rPr lang="en-US" b="1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the equation of motion in the form</a:t>
            </a:r>
          </a:p>
          <a:p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The solution to above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eqn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in the form of a wave of</a:t>
            </a:r>
          </a:p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frequency </a:t>
            </a:r>
            <a:r>
              <a:rPr lang="en-US" b="1" i="1" dirty="0" smtClean="0">
                <a:latin typeface="Times New Roman" pitchFamily="18" charset="0"/>
                <a:cs typeface="Times New Roman" pitchFamily="18" charset="0"/>
              </a:rPr>
              <a:t>ω,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running along the chain </a:t>
            </a:r>
          </a:p>
          <a:p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where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c</a:t>
            </a:r>
            <a:r>
              <a:rPr lang="en-US" baseline="-25000" dirty="0" err="1" smtClean="0">
                <a:latin typeface="Times New Roman" pitchFamily="18" charset="0"/>
                <a:cs typeface="Times New Roman" pitchFamily="18" charset="0"/>
              </a:rPr>
              <a:t>s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=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c</a:t>
            </a:r>
            <a:r>
              <a:rPr lang="en-US" baseline="-25000" dirty="0" err="1" smtClean="0">
                <a:latin typeface="Times New Roman" pitchFamily="18" charset="0"/>
                <a:cs typeface="Times New Roman" pitchFamily="18" charset="0"/>
              </a:rPr>
              <a:t>s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(ω) is the velocity of the wave motion</a:t>
            </a:r>
          </a:p>
          <a:p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k = |k|= </a:t>
            </a:r>
            <a:r>
              <a:rPr lang="el-GR" i="1" dirty="0" smtClean="0">
                <a:latin typeface="Times New Roman" pitchFamily="18" charset="0"/>
                <a:cs typeface="Times New Roman" pitchFamily="18" charset="0"/>
              </a:rPr>
              <a:t>ω/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c</a:t>
            </a:r>
            <a:r>
              <a:rPr lang="en-US" baseline="-25000" dirty="0" err="1" smtClean="0">
                <a:latin typeface="Times New Roman" pitchFamily="18" charset="0"/>
                <a:cs typeface="Times New Roman" pitchFamily="18" charset="0"/>
              </a:rPr>
              <a:t>s</a:t>
            </a:r>
            <a:r>
              <a:rPr lang="en-US" baseline="-25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= magnitude of corresponding wave vector.</a:t>
            </a:r>
          </a:p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The dispersion relation for the given system, i.e. the dependence ω = ω(k) is obtained by using the above two equations.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" name="Object 4"/>
          <p:cNvGraphicFramePr>
            <a:graphicFrameLocks noChangeAspect="1"/>
          </p:cNvGraphicFramePr>
          <p:nvPr/>
        </p:nvGraphicFramePr>
        <p:xfrm>
          <a:off x="707001" y="3211266"/>
          <a:ext cx="3936437" cy="43204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72" name="Equation" r:id="rId4" imgW="2082800" imgH="228600" progId="Equation.3">
                  <p:embed/>
                </p:oleObj>
              </mc:Choice>
              <mc:Fallback>
                <p:oleObj name="Equation" r:id="rId4" imgW="2082800" imgH="228600" progId="Equation.3">
                  <p:embed/>
                  <p:pic>
                    <p:nvPicPr>
                      <p:cNvPr id="0" name="Picture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07001" y="3211266"/>
                        <a:ext cx="3936437" cy="43204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Object 5"/>
          <p:cNvGraphicFramePr>
            <a:graphicFrameLocks noChangeAspect="1"/>
          </p:cNvGraphicFramePr>
          <p:nvPr/>
        </p:nvGraphicFramePr>
        <p:xfrm>
          <a:off x="681658" y="4424002"/>
          <a:ext cx="4604722" cy="64807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73" name="Equation" r:id="rId6" imgW="1714500" imgH="241300" progId="Equation.3">
                  <p:embed/>
                </p:oleObj>
              </mc:Choice>
              <mc:Fallback>
                <p:oleObj name="Equation" r:id="rId6" imgW="1714500" imgH="241300" progId="Equation.3">
                  <p:embed/>
                  <p:pic>
                    <p:nvPicPr>
                      <p:cNvPr id="0" name="Picture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1658" y="4424002"/>
                        <a:ext cx="4604722" cy="64807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857224" y="142852"/>
            <a:ext cx="310694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sz="2000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Lattice vibrations—phonons</a:t>
            </a:r>
            <a:endParaRPr lang="en-IN" sz="2000" dirty="0">
              <a:solidFill>
                <a:schemeClr val="accent1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568846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683568" y="764704"/>
            <a:ext cx="7746084" cy="59093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Analogous to the quantization of an oscillating electromagnetic field. </a:t>
            </a:r>
          </a:p>
          <a:p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Considering the number of atoms in the chain to a large but finite number, </a:t>
            </a:r>
            <a:r>
              <a:rPr lang="en-US" b="1" i="1" dirty="0" smtClean="0">
                <a:latin typeface="Times New Roman" pitchFamily="18" charset="0"/>
                <a:cs typeface="Times New Roman" pitchFamily="18" charset="0"/>
              </a:rPr>
              <a:t>N,</a:t>
            </a:r>
          </a:p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we can view the chain as an ensemble of </a:t>
            </a:r>
            <a:r>
              <a:rPr lang="en-US" b="1" i="1" dirty="0" smtClean="0">
                <a:latin typeface="Times New Roman" pitchFamily="18" charset="0"/>
                <a:cs typeface="Times New Roman" pitchFamily="18" charset="0"/>
              </a:rPr>
              <a:t>N harmonic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oscillators. </a:t>
            </a:r>
          </a:p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The mean energy of a quantized harmonic oscillator </a:t>
            </a:r>
          </a:p>
          <a:p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Thus, the energy of the entire one-dimensional crystal will be</a:t>
            </a:r>
          </a:p>
          <a:p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So the total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vibrational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energy of the one-dimensional crystal is given by the sum of the energies of </a:t>
            </a:r>
            <a:r>
              <a:rPr lang="en-US" b="1" i="1" dirty="0" err="1" smtClean="0">
                <a:latin typeface="Times New Roman" pitchFamily="18" charset="0"/>
                <a:cs typeface="Times New Roman" pitchFamily="18" charset="0"/>
              </a:rPr>
              <a:t>N</a:t>
            </a:r>
            <a:r>
              <a:rPr lang="en-US" b="1" baseline="-25000" dirty="0" err="1" smtClean="0">
                <a:latin typeface="Times New Roman" pitchFamily="18" charset="0"/>
                <a:cs typeface="Times New Roman" pitchFamily="18" charset="0"/>
              </a:rPr>
              <a:t>k</a:t>
            </a:r>
            <a:r>
              <a:rPr lang="en-US" b="1" baseline="-25000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quasiparticles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, which are the quanta of the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vibrational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energy of a solid—</a:t>
            </a:r>
            <a:r>
              <a:rPr lang="en-US" b="1" i="1" dirty="0" smtClean="0">
                <a:latin typeface="Times New Roman" pitchFamily="18" charset="0"/>
                <a:cs typeface="Times New Roman" pitchFamily="18" charset="0"/>
              </a:rPr>
              <a:t>phonons</a:t>
            </a:r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142976" y="214290"/>
            <a:ext cx="150714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Quantization</a:t>
            </a:r>
            <a:endParaRPr lang="en-IN" sz="2000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3082" name="Picture 10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928794" y="2285992"/>
            <a:ext cx="1981200" cy="695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083" name="Picture 1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785918" y="3714752"/>
            <a:ext cx="2686050" cy="704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5908727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642910" y="857232"/>
            <a:ext cx="7318026" cy="53553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In statistical physics, the statistical distribution of the phonons is defined as the mean number of phonons in one quantum state. </a:t>
            </a:r>
          </a:p>
          <a:p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For a linear chain of N oscillating atoms, the number of allowed quantum states is equal to N [1], we obtain for the phonon</a:t>
            </a:r>
          </a:p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distribution function</a:t>
            </a:r>
          </a:p>
          <a:p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This equation tells us that the phonons are subject to Bose–Einstein statistics</a:t>
            </a:r>
          </a:p>
          <a:p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Thus chemical potential of an ensemble of phonons is equal to zero.</a:t>
            </a:r>
          </a:p>
          <a:p>
            <a:endParaRPr lang="en-IN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IN" dirty="0" smtClean="0">
                <a:latin typeface="Times New Roman" pitchFamily="18" charset="0"/>
                <a:cs typeface="Times New Roman" pitchFamily="18" charset="0"/>
              </a:rPr>
              <a:t>And phonon population depends temperature T —as the temperature</a:t>
            </a:r>
          </a:p>
          <a:p>
            <a:r>
              <a:rPr lang="en-IN" dirty="0" smtClean="0">
                <a:latin typeface="Times New Roman" pitchFamily="18" charset="0"/>
                <a:cs typeface="Times New Roman" pitchFamily="18" charset="0"/>
              </a:rPr>
              <a:t>drops, the phonon population decays quickly</a:t>
            </a:r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102" name="Picture 6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00166" y="2996952"/>
            <a:ext cx="2676525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42445307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:\PPT for course\Fig\Fig04_0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07472" y="476672"/>
            <a:ext cx="2974503" cy="25648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2"/>
          <p:cNvSpPr/>
          <p:nvPr/>
        </p:nvSpPr>
        <p:spPr>
          <a:xfrm>
            <a:off x="571472" y="674542"/>
            <a:ext cx="5000660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Modifying the one-dimensional model to be able to represent all the features of vibrations in a three-dimensional crystal.</a:t>
            </a:r>
          </a:p>
          <a:p>
            <a:r>
              <a:rPr lang="en-IN" dirty="0" smtClean="0">
                <a:latin typeface="Times New Roman" pitchFamily="18" charset="0"/>
                <a:cs typeface="Times New Roman" pitchFamily="18" charset="0"/>
              </a:rPr>
              <a:t>Two kinds of atoms into the chain. Masses m and M (m &lt; M). </a:t>
            </a:r>
          </a:p>
          <a:p>
            <a:r>
              <a:rPr lang="en-IN" dirty="0" smtClean="0">
                <a:latin typeface="Times New Roman" pitchFamily="18" charset="0"/>
                <a:cs typeface="Times New Roman" pitchFamily="18" charset="0"/>
              </a:rPr>
              <a:t>lattice constant = 2a and are two atoms per unit cell</a:t>
            </a:r>
            <a:endParaRPr lang="en-US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00034" y="2786058"/>
            <a:ext cx="8215370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Two branches of phonons separated by a frequency gap. </a:t>
            </a:r>
          </a:p>
          <a:p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Acoustic branch: </a:t>
            </a:r>
          </a:p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Both kinds of atoms vibrate in phase, with the centre of mass in each cell moves forming compression and expansion travelling through the crystal, as for sound propagation.</a:t>
            </a:r>
          </a:p>
          <a:p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Optical branch: </a:t>
            </a:r>
          </a:p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Due to the atoms moving in counter-phase—leave the centre of mass</a:t>
            </a:r>
          </a:p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of the unit cell at rest. The name ‘optical vibrations’ from the fact that if there</a:t>
            </a:r>
          </a:p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are two kinds of atoms of opposite charge per unit cell (ionic bond), then the counter-phase motion means electric dipole oscillations.</a:t>
            </a:r>
          </a:p>
          <a:p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307198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85720" y="642918"/>
            <a:ext cx="5500726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Important facts</a:t>
            </a:r>
          </a:p>
          <a:p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pPr marL="342900" indent="-342900">
              <a:buAutoNum type="alphaLcParenBoth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Near the first Brillion zone boundary (k = ±p/2a), both phonon branches are basically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dispersionless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, i.e.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dω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/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dk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 0.</a:t>
            </a:r>
          </a:p>
          <a:p>
            <a:pPr marL="342900" indent="-342900"/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(b) Near the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Brillouin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zone centre (k = 0), the optical branch is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dispersionless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while the acoustic branch has its highest dispersion.</a:t>
            </a:r>
          </a:p>
          <a:p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(c) If atoms move perpendicularly to the chain it is called transverse vibrations. </a:t>
            </a:r>
          </a:p>
          <a:p>
            <a:r>
              <a:rPr lang="en-IN" dirty="0" smtClean="0">
                <a:latin typeface="Times New Roman" pitchFamily="18" charset="0"/>
                <a:cs typeface="Times New Roman" pitchFamily="18" charset="0"/>
              </a:rPr>
              <a:t>We have transverse acoustic (TA), longitudinal acoustic (LA), transverse optical (TO) and longitudinal optical (LO) phonons.</a:t>
            </a:r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" name="Picture 2" descr="H:\PPT for course\Fig\Fig04_0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29322" y="1071546"/>
            <a:ext cx="2974503" cy="25648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251221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:\PPT for course\Fig\Fig04_03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28728" y="428604"/>
            <a:ext cx="6048672" cy="35326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642910" y="4786322"/>
            <a:ext cx="784887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In silicon the gap between the optical and acoustic branches disappears in a certain direction in the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Brillouin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zone. This is due to the fact that there are two Si atoms per unit cell in the silicon (diamond) structure, and the atoms have the same mass.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357290" y="4071942"/>
            <a:ext cx="707236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sz="1600" i="1" dirty="0" smtClean="0">
                <a:latin typeface="Times New Roman" pitchFamily="18" charset="0"/>
                <a:cs typeface="Times New Roman" pitchFamily="18" charset="0"/>
              </a:rPr>
              <a:t>Phonon dispersion curves of crystalline silicon in the principal</a:t>
            </a:r>
          </a:p>
          <a:p>
            <a:pPr algn="ctr"/>
            <a:r>
              <a:rPr lang="en-IN" sz="1600" i="1" dirty="0" smtClean="0">
                <a:latin typeface="Times New Roman" pitchFamily="18" charset="0"/>
                <a:cs typeface="Times New Roman" pitchFamily="18" charset="0"/>
              </a:rPr>
              <a:t>directions of the </a:t>
            </a:r>
            <a:r>
              <a:rPr lang="en-IN" sz="1600" i="1" dirty="0" err="1" smtClean="0">
                <a:latin typeface="Times New Roman" pitchFamily="18" charset="0"/>
                <a:cs typeface="Times New Roman" pitchFamily="18" charset="0"/>
              </a:rPr>
              <a:t>Brillouin</a:t>
            </a:r>
            <a:r>
              <a:rPr lang="en-IN" sz="1600" i="1" dirty="0" smtClean="0">
                <a:latin typeface="Times New Roman" pitchFamily="18" charset="0"/>
                <a:cs typeface="Times New Roman" pitchFamily="18" charset="0"/>
              </a:rPr>
              <a:t> zone at room temperature</a:t>
            </a:r>
            <a:endParaRPr lang="en-IN" sz="1600" i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432496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071538" y="500042"/>
            <a:ext cx="6696744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Electron–phonon and exciton–phonon interactions</a:t>
            </a:r>
            <a:endParaRPr lang="en-US" sz="2000" dirty="0">
              <a:solidFill>
                <a:schemeClr val="accent1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539552" y="1052736"/>
            <a:ext cx="7776864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Phonon participation in optical processes naturally requires interaction with the system of electrons occupying energy levels in the valence or conduction band : we call </a:t>
            </a:r>
            <a:r>
              <a:rPr lang="en-US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electron–phonon interaction. </a:t>
            </a:r>
          </a:p>
          <a:p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Similar type of interaction in semiconductor </a:t>
            </a:r>
          </a:p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Electrons in an excited state and returns to the ground state, the phonon system participating in emission of luminescence radiation. </a:t>
            </a:r>
          </a:p>
          <a:p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We call the excited electronic system of the crystal an ‘exciton’ </a:t>
            </a:r>
          </a:p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And the corresponding interaction  we call </a:t>
            </a:r>
            <a:r>
              <a:rPr lang="en-US" dirty="0" err="1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exciton</a:t>
            </a:r>
            <a:r>
              <a:rPr lang="en-US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–phonon interaction.</a:t>
            </a:r>
            <a:endParaRPr lang="en-US" dirty="0">
              <a:solidFill>
                <a:schemeClr val="accent1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Picture 2" descr="H:\PPT for course\Fig\Fig04_04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13343" y="3929066"/>
            <a:ext cx="4044937" cy="26808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428596" y="4263948"/>
            <a:ext cx="4071966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dirty="0" smtClean="0">
                <a:latin typeface="Times New Roman" pitchFamily="18" charset="0"/>
                <a:cs typeface="Times New Roman" pitchFamily="18" charset="0"/>
              </a:rPr>
              <a:t>The parabolic potential energy of harmonic oscillations in an ionic</a:t>
            </a:r>
          </a:p>
          <a:p>
            <a:r>
              <a:rPr lang="en-IN" dirty="0" smtClean="0">
                <a:latin typeface="Times New Roman" pitchFamily="18" charset="0"/>
                <a:cs typeface="Times New Roman" pitchFamily="18" charset="0"/>
              </a:rPr>
              <a:t>Lattice ,</a:t>
            </a:r>
          </a:p>
          <a:p>
            <a:r>
              <a:rPr lang="en-IN" dirty="0" smtClean="0">
                <a:latin typeface="Times New Roman" pitchFamily="18" charset="0"/>
                <a:cs typeface="Times New Roman" pitchFamily="18" charset="0"/>
              </a:rPr>
              <a:t> together with the linear coupling to the inserted electric charge (–FQ) result in a shift of the curve to a new equilibrium</a:t>
            </a:r>
          </a:p>
          <a:p>
            <a:r>
              <a:rPr lang="en-IN" dirty="0" smtClean="0">
                <a:latin typeface="Times New Roman" pitchFamily="18" charset="0"/>
                <a:cs typeface="Times New Roman" pitchFamily="18" charset="0"/>
              </a:rPr>
              <a:t>position, and release of relaxation energy, W</a:t>
            </a:r>
            <a:endParaRPr lang="en-IN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993033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57158" y="1285860"/>
            <a:ext cx="5786478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q"/>
            </a:pPr>
            <a:r>
              <a:rPr lang="en-IN" dirty="0" smtClean="0">
                <a:latin typeface="Times New Roman" pitchFamily="18" charset="0"/>
                <a:cs typeface="Times New Roman" pitchFamily="18" charset="0"/>
              </a:rPr>
              <a:t>Deformation: caused by an external force</a:t>
            </a:r>
          </a:p>
          <a:p>
            <a:r>
              <a:rPr lang="en-IN" dirty="0" smtClean="0">
                <a:latin typeface="Times New Roman" pitchFamily="18" charset="0"/>
                <a:cs typeface="Times New Roman" pitchFamily="18" charset="0"/>
              </a:rPr>
              <a:t>changes the </a:t>
            </a:r>
            <a:r>
              <a:rPr lang="en-IN" dirty="0" err="1" smtClean="0">
                <a:latin typeface="Times New Roman" pitchFamily="18" charset="0"/>
                <a:cs typeface="Times New Roman" pitchFamily="18" charset="0"/>
              </a:rPr>
              <a:t>bandgap</a:t>
            </a:r>
            <a:r>
              <a:rPr lang="en-IN" dirty="0" smtClean="0">
                <a:latin typeface="Times New Roman" pitchFamily="18" charset="0"/>
                <a:cs typeface="Times New Roman" pitchFamily="18" charset="0"/>
              </a:rPr>
              <a:t> value of a semiconductor</a:t>
            </a:r>
          </a:p>
          <a:p>
            <a:endParaRPr lang="en-IN" dirty="0" smtClean="0">
              <a:latin typeface="Times New Roman" pitchFamily="18" charset="0"/>
              <a:cs typeface="Times New Roman" pitchFamily="18" charset="0"/>
            </a:endParaRPr>
          </a:p>
          <a:p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n-IN" dirty="0" smtClean="0">
                <a:latin typeface="Times New Roman" pitchFamily="18" charset="0"/>
                <a:cs typeface="Times New Roman" pitchFamily="18" charset="0"/>
              </a:rPr>
              <a:t>The piezoelectric mechanism :</a:t>
            </a:r>
          </a:p>
          <a:p>
            <a:r>
              <a:rPr lang="en-IN" dirty="0" smtClean="0">
                <a:latin typeface="Times New Roman" pitchFamily="18" charset="0"/>
                <a:cs typeface="Times New Roman" pitchFamily="18" charset="0"/>
              </a:rPr>
              <a:t>An electric voltage associated with a macroscopic electric field inside the material may develop, in particular between opposite sample surfaces under mechanical deformation</a:t>
            </a:r>
          </a:p>
          <a:p>
            <a:endParaRPr lang="en-US" dirty="0" smtClean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" name="Picture 2" descr="H:\PPT for course\Fig\Fig04_05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52399" y="1072707"/>
            <a:ext cx="2984097" cy="28563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/>
          <p:cNvSpPr/>
          <p:nvPr/>
        </p:nvSpPr>
        <p:spPr>
          <a:xfrm>
            <a:off x="357158" y="285728"/>
            <a:ext cx="8572528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N" sz="2000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microscopic mechanisms mediating the electron–phonon and </a:t>
            </a:r>
            <a:r>
              <a:rPr lang="en-IN" sz="2000" dirty="0" err="1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exciton</a:t>
            </a:r>
            <a:r>
              <a:rPr lang="en-IN" sz="2000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–phonon interactions</a:t>
            </a:r>
            <a:endParaRPr lang="en-IN" sz="2000" dirty="0">
              <a:solidFill>
                <a:schemeClr val="accent1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57158" y="3852826"/>
            <a:ext cx="8643998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q"/>
            </a:pPr>
            <a:r>
              <a:rPr lang="en-IN" dirty="0" smtClean="0">
                <a:latin typeface="Times New Roman" pitchFamily="18" charset="0"/>
                <a:cs typeface="Times New Roman" pitchFamily="18" charset="0"/>
              </a:rPr>
              <a:t>The </a:t>
            </a:r>
            <a:r>
              <a:rPr lang="en-IN" dirty="0" err="1" smtClean="0">
                <a:latin typeface="Times New Roman" pitchFamily="18" charset="0"/>
                <a:cs typeface="Times New Roman" pitchFamily="18" charset="0"/>
              </a:rPr>
              <a:t>Fröhlich</a:t>
            </a:r>
            <a:r>
              <a:rPr lang="en-IN" dirty="0" smtClean="0">
                <a:latin typeface="Times New Roman" pitchFamily="18" charset="0"/>
                <a:cs typeface="Times New Roman" pitchFamily="18" charset="0"/>
              </a:rPr>
              <a:t> mechanism:</a:t>
            </a:r>
          </a:p>
          <a:p>
            <a:r>
              <a:rPr lang="en-IN" dirty="0" smtClean="0">
                <a:latin typeface="Times New Roman" pitchFamily="18" charset="0"/>
                <a:cs typeface="Times New Roman" pitchFamily="18" charset="0"/>
              </a:rPr>
              <a:t>Occurs in ionic crystals and in semiconductors with an ionic contribution to the lattice energy.</a:t>
            </a:r>
          </a:p>
          <a:p>
            <a:r>
              <a:rPr lang="en-IN" dirty="0" smtClean="0">
                <a:latin typeface="Times New Roman" pitchFamily="18" charset="0"/>
                <a:cs typeface="Times New Roman" pitchFamily="18" charset="0"/>
              </a:rPr>
              <a:t>In </a:t>
            </a:r>
            <a:r>
              <a:rPr lang="en-IN" dirty="0" err="1" smtClean="0">
                <a:latin typeface="Times New Roman" pitchFamily="18" charset="0"/>
                <a:cs typeface="Times New Roman" pitchFamily="18" charset="0"/>
              </a:rPr>
              <a:t>AgBr</a:t>
            </a:r>
            <a:r>
              <a:rPr lang="en-IN" dirty="0" smtClean="0">
                <a:latin typeface="Times New Roman" pitchFamily="18" charset="0"/>
                <a:cs typeface="Times New Roman" pitchFamily="18" charset="0"/>
              </a:rPr>
              <a:t>, planes occupied by positive ions alternate with planes of negative ions perpendicular to the [111] direction. Longitudinal Optical-phonons vibrations then represent a vibrating capacitor with a constant charge but varying plate separation. This produces a varying macroscopic electric field ℰ along the wave propagation direction of </a:t>
            </a:r>
            <a:r>
              <a:rPr lang="en-IN" dirty="0" err="1" smtClean="0">
                <a:latin typeface="Times New Roman" pitchFamily="18" charset="0"/>
                <a:cs typeface="Times New Roman" pitchFamily="18" charset="0"/>
              </a:rPr>
              <a:t>wavevector</a:t>
            </a:r>
            <a:r>
              <a:rPr lang="en-IN" dirty="0" smtClean="0">
                <a:latin typeface="Times New Roman" pitchFamily="18" charset="0"/>
                <a:cs typeface="Times New Roman" pitchFamily="18" charset="0"/>
              </a:rPr>
              <a:t> k. This field enters the Coulomb interaction with charge carriers or </a:t>
            </a:r>
            <a:r>
              <a:rPr lang="en-IN" dirty="0" err="1" smtClean="0">
                <a:latin typeface="Times New Roman" pitchFamily="18" charset="0"/>
                <a:cs typeface="Times New Roman" pitchFamily="18" charset="0"/>
              </a:rPr>
              <a:t>Excitons</a:t>
            </a:r>
            <a:r>
              <a:rPr lang="en-IN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endParaRPr lang="en-IN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195736" y="179348"/>
            <a:ext cx="479490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Lattice vibrations associated with point defects</a:t>
            </a:r>
            <a:endParaRPr lang="en-US" b="1" dirty="0">
              <a:solidFill>
                <a:schemeClr val="accent1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142844" y="692696"/>
            <a:ext cx="5715040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Three different types of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vibrational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modes.</a:t>
            </a:r>
          </a:p>
          <a:p>
            <a:pPr marL="342900" indent="-342900">
              <a:buAutoNum type="arabicPeriod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Not affected:</a:t>
            </a:r>
          </a:p>
          <a:p>
            <a:pPr marL="342900" indent="-342900"/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     If the defect atom has a different mass M' but the </a:t>
            </a:r>
            <a:r>
              <a:rPr lang="en-US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harmonic force (‘spring’) constant, f, remains unchanged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in its neighborhood.</a:t>
            </a:r>
          </a:p>
          <a:p>
            <a:pPr marL="342900" indent="-342900"/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2. Resonance mode.   </a:t>
            </a:r>
            <a:br>
              <a:rPr lang="en-US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   If the mass M' is large (a heavy impurity atom) or the </a:t>
            </a:r>
            <a:br>
              <a:rPr lang="en-US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   force constant f‘ in the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neighbourhood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of the impurity </a:t>
            </a:r>
            <a:br>
              <a:rPr lang="en-US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en-US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decreases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due to a different type of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interatomic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bond</a:t>
            </a:r>
          </a:p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en-US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(f‘ &lt; f),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or possibly if both effects are present</a:t>
            </a:r>
          </a:p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   simultaneously, then there appears a mode of a rather low</a:t>
            </a:r>
          </a:p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   frequency </a:t>
            </a:r>
            <a:r>
              <a:rPr lang="el-GR" dirty="0" smtClean="0">
                <a:latin typeface="Times New Roman" pitchFamily="18" charset="0"/>
                <a:cs typeface="Times New Roman" pitchFamily="18" charset="0"/>
              </a:rPr>
              <a:t>ω</a:t>
            </a:r>
            <a:r>
              <a:rPr lang="en-US" baseline="-25000" dirty="0" smtClean="0">
                <a:latin typeface="Times New Roman" pitchFamily="18" charset="0"/>
                <a:cs typeface="Times New Roman" pitchFamily="18" charset="0"/>
              </a:rPr>
              <a:t>R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 = (f'/M') ½</a:t>
            </a:r>
          </a:p>
          <a:p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3. Neighborhood of an impurity atom, the mass M' of which is lower than the masses of  atoms in the unperturbed crystal and the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neighbouring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force constant f' is high, f‘ &gt; f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. The frequency of such a mode ω </a:t>
            </a:r>
            <a:r>
              <a:rPr lang="en-US" baseline="-25000" dirty="0" smtClean="0">
                <a:latin typeface="Times New Roman" pitchFamily="18" charset="0"/>
                <a:cs typeface="Times New Roman" pitchFamily="18" charset="0"/>
              </a:rPr>
              <a:t>L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 = (f'/M')</a:t>
            </a:r>
            <a:r>
              <a:rPr lang="en-US" baseline="30000" dirty="0" smtClean="0">
                <a:latin typeface="Times New Roman" pitchFamily="18" charset="0"/>
                <a:cs typeface="Times New Roman" pitchFamily="18" charset="0"/>
              </a:rPr>
              <a:t>1/2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 is then located above the highest allowed frequency of perfect lattice vibrations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ω</a:t>
            </a:r>
            <a:r>
              <a:rPr lang="en-US" baseline="-25000" dirty="0" err="1" smtClean="0">
                <a:latin typeface="Times New Roman" pitchFamily="18" charset="0"/>
                <a:cs typeface="Times New Roman" pitchFamily="18" charset="0"/>
              </a:rPr>
              <a:t>max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. 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Picture 2" descr="H:\PPT for course\Fig\Fig04_07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9739" y="1000108"/>
            <a:ext cx="3272855" cy="47863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133225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2" descr="H:\PPT for course\Fig\Fig04_08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94166" y="692696"/>
            <a:ext cx="3649800" cy="56113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571472" y="428604"/>
            <a:ext cx="428995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sz="2000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localized optical centre in a solid matrix</a:t>
            </a:r>
            <a:endParaRPr lang="en-IN" sz="2000" dirty="0">
              <a:solidFill>
                <a:schemeClr val="accent1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28597" y="857232"/>
            <a:ext cx="4500593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dirty="0" smtClean="0">
                <a:latin typeface="Times New Roman" pitchFamily="18" charset="0"/>
                <a:cs typeface="Times New Roman" pitchFamily="18" charset="0"/>
              </a:rPr>
              <a:t>Electronic properties of impurities</a:t>
            </a:r>
          </a:p>
          <a:p>
            <a:endParaRPr lang="en-IN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IN" dirty="0" smtClean="0">
                <a:latin typeface="Times New Roman" pitchFamily="18" charset="0"/>
                <a:cs typeface="Times New Roman" pitchFamily="18" charset="0"/>
              </a:rPr>
              <a:t>A one-dimensional chain of atoms (‘matrix’) containing an optically active impurity atom of mass </a:t>
            </a:r>
            <a:r>
              <a:rPr lang="en-IN" i="1" dirty="0" smtClean="0">
                <a:latin typeface="Times New Roman" pitchFamily="18" charset="0"/>
                <a:cs typeface="Times New Roman" pitchFamily="18" charset="0"/>
              </a:rPr>
              <a:t>M p. </a:t>
            </a:r>
          </a:p>
          <a:p>
            <a:endParaRPr lang="en-IN" i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IN" i="1" dirty="0" smtClean="0">
                <a:latin typeface="Times New Roman" pitchFamily="18" charset="0"/>
                <a:cs typeface="Times New Roman" pitchFamily="18" charset="0"/>
              </a:rPr>
              <a:t>Energy of the ground (g) </a:t>
            </a:r>
            <a:r>
              <a:rPr lang="en-IN" dirty="0" smtClean="0">
                <a:latin typeface="Times New Roman" pitchFamily="18" charset="0"/>
                <a:cs typeface="Times New Roman" pitchFamily="18" charset="0"/>
              </a:rPr>
              <a:t>and excited (e) electronic states of a localized centre as a function of the </a:t>
            </a:r>
            <a:r>
              <a:rPr lang="en-IN" dirty="0" err="1" smtClean="0">
                <a:latin typeface="Times New Roman" pitchFamily="18" charset="0"/>
                <a:cs typeface="Times New Roman" pitchFamily="18" charset="0"/>
              </a:rPr>
              <a:t>configurational</a:t>
            </a:r>
            <a:r>
              <a:rPr lang="en-IN" dirty="0" smtClean="0">
                <a:latin typeface="Times New Roman" pitchFamily="18" charset="0"/>
                <a:cs typeface="Times New Roman" pitchFamily="18" charset="0"/>
              </a:rPr>
              <a:t> coordinate </a:t>
            </a:r>
            <a:r>
              <a:rPr lang="en-IN" i="1" dirty="0" smtClean="0">
                <a:latin typeface="Times New Roman" pitchFamily="18" charset="0"/>
                <a:cs typeface="Times New Roman" pitchFamily="18" charset="0"/>
              </a:rPr>
              <a:t>Q</a:t>
            </a:r>
          </a:p>
          <a:p>
            <a:endParaRPr lang="en-IN" i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IN" dirty="0" smtClean="0">
                <a:latin typeface="Times New Roman" pitchFamily="18" charset="0"/>
                <a:cs typeface="Times New Roman" pitchFamily="18" charset="0"/>
              </a:rPr>
              <a:t>Origin of optical absorption and luminescence spectra within the framework of the Franck–Condon principle at </a:t>
            </a:r>
            <a:r>
              <a:rPr lang="en-IN" i="1" dirty="0" smtClean="0">
                <a:latin typeface="Times New Roman" pitchFamily="18" charset="0"/>
                <a:cs typeface="Times New Roman" pitchFamily="18" charset="0"/>
              </a:rPr>
              <a:t>T = 0K. </a:t>
            </a:r>
            <a:endParaRPr lang="en-IN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428596" y="4603632"/>
            <a:ext cx="4572000" cy="1754326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IN" dirty="0" smtClean="0">
                <a:latin typeface="Times New Roman" pitchFamily="18" charset="0"/>
                <a:cs typeface="Times New Roman" pitchFamily="18" charset="0"/>
              </a:rPr>
              <a:t>relaxation energy </a:t>
            </a:r>
          </a:p>
          <a:p>
            <a:endParaRPr lang="en-IN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IN" dirty="0" smtClean="0">
                <a:latin typeface="Times New Roman" pitchFamily="18" charset="0"/>
                <a:cs typeface="Times New Roman" pitchFamily="18" charset="0"/>
              </a:rPr>
              <a:t>S, Huang–Rhys factor, represents the mean number of phonons (</a:t>
            </a:r>
            <a:r>
              <a:rPr lang="en-IN" dirty="0" err="1" smtClean="0">
                <a:latin typeface="Times New Roman" pitchFamily="18" charset="0"/>
                <a:cs typeface="Times New Roman" pitchFamily="18" charset="0"/>
              </a:rPr>
              <a:t>hω</a:t>
            </a:r>
            <a:r>
              <a:rPr lang="en-IN" dirty="0" smtClean="0">
                <a:latin typeface="Times New Roman" pitchFamily="18" charset="0"/>
                <a:cs typeface="Times New Roman" pitchFamily="18" charset="0"/>
              </a:rPr>
              <a:t>) emitted as the centre relaxes along the path </a:t>
            </a:r>
          </a:p>
          <a:p>
            <a:r>
              <a:rPr lang="en-IN" dirty="0" smtClean="0">
                <a:latin typeface="Times New Roman" pitchFamily="18" charset="0"/>
                <a:cs typeface="Times New Roman" pitchFamily="18" charset="0"/>
              </a:rPr>
              <a:t>B → C or D → A.</a:t>
            </a:r>
            <a:endParaRPr lang="en-IN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285984" y="4643446"/>
            <a:ext cx="1314450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33338772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624665" y="357166"/>
            <a:ext cx="5304657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sz="2000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The shape of absorption and emission spectra of a</a:t>
            </a:r>
          </a:p>
          <a:p>
            <a:r>
              <a:rPr lang="en-IN" sz="2000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localized centre</a:t>
            </a:r>
            <a:endParaRPr lang="en-IN" sz="2000" dirty="0">
              <a:solidFill>
                <a:schemeClr val="accent1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42910" y="1362662"/>
            <a:ext cx="7715304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dirty="0" smtClean="0">
                <a:latin typeface="Times New Roman" pitchFamily="18" charset="0"/>
                <a:cs typeface="Times New Roman" pitchFamily="18" charset="0"/>
              </a:rPr>
              <a:t>Consist of a series of narrow lines spaced equidistantly by the phonon energy </a:t>
            </a:r>
            <a:r>
              <a:rPr lang="en-IN" dirty="0" err="1" smtClean="0">
                <a:latin typeface="Times New Roman" pitchFamily="18" charset="0"/>
                <a:cs typeface="Times New Roman" pitchFamily="18" charset="0"/>
              </a:rPr>
              <a:t>hω</a:t>
            </a:r>
            <a:r>
              <a:rPr lang="en-IN" dirty="0" smtClean="0">
                <a:latin typeface="Times New Roman" pitchFamily="18" charset="0"/>
                <a:cs typeface="Times New Roman" pitchFamily="18" charset="0"/>
              </a:rPr>
              <a:t>, </a:t>
            </a:r>
          </a:p>
          <a:p>
            <a:endParaRPr lang="en-IN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IN" dirty="0" smtClean="0">
                <a:latin typeface="Times New Roman" pitchFamily="18" charset="0"/>
                <a:cs typeface="Times New Roman" pitchFamily="18" charset="0"/>
              </a:rPr>
              <a:t>Their intensities modulated by a certain probability distribution. </a:t>
            </a:r>
          </a:p>
          <a:p>
            <a:r>
              <a:rPr lang="en-IN" dirty="0" smtClean="0">
                <a:latin typeface="Times New Roman" pitchFamily="18" charset="0"/>
                <a:cs typeface="Times New Roman" pitchFamily="18" charset="0"/>
              </a:rPr>
              <a:t>Analogous reasoning may be applied to the emission spectrum as well, only reversing the transition directions, the shape of the emission spectrum is expected to be mirror-like with respect to the absorption spectrum, both spectra sharing a common line at the </a:t>
            </a:r>
            <a:r>
              <a:rPr lang="en-IN" dirty="0" err="1" smtClean="0">
                <a:latin typeface="Times New Roman" pitchFamily="18" charset="0"/>
                <a:cs typeface="Times New Roman" pitchFamily="18" charset="0"/>
              </a:rPr>
              <a:t>zerophonon</a:t>
            </a:r>
            <a:r>
              <a:rPr lang="en-IN" dirty="0" smtClean="0">
                <a:latin typeface="Times New Roman" pitchFamily="18" charset="0"/>
                <a:cs typeface="Times New Roman" pitchFamily="18" charset="0"/>
              </a:rPr>
              <a:t> energy E </a:t>
            </a:r>
            <a:r>
              <a:rPr lang="en-IN" baseline="-25000" dirty="0" smtClean="0">
                <a:latin typeface="Times New Roman" pitchFamily="18" charset="0"/>
                <a:cs typeface="Times New Roman" pitchFamily="18" charset="0"/>
              </a:rPr>
              <a:t>0</a:t>
            </a:r>
            <a:r>
              <a:rPr lang="en-IN" dirty="0" smtClean="0"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IN" dirty="0" smtClean="0">
                <a:latin typeface="Times New Roman" pitchFamily="18" charset="0"/>
                <a:cs typeface="Times New Roman" pitchFamily="18" charset="0"/>
              </a:rPr>
              <a:t>At absolute zero temperature, the shape of the absorption spectrum is given by the Poisson distribution</a:t>
            </a:r>
          </a:p>
          <a:p>
            <a:endParaRPr lang="en-IN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3011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428728" y="4367222"/>
            <a:ext cx="3276600" cy="419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8" name="TextBox 7"/>
          <p:cNvSpPr txBox="1"/>
          <p:nvPr/>
        </p:nvSpPr>
        <p:spPr>
          <a:xfrm>
            <a:off x="714348" y="5077438"/>
            <a:ext cx="785818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dirty="0" smtClean="0">
                <a:latin typeface="Times New Roman" pitchFamily="18" charset="0"/>
                <a:cs typeface="Times New Roman" pitchFamily="18" charset="0"/>
              </a:rPr>
              <a:t>where n numbers the </a:t>
            </a:r>
            <a:r>
              <a:rPr lang="en-IN" dirty="0" err="1" smtClean="0">
                <a:latin typeface="Times New Roman" pitchFamily="18" charset="0"/>
                <a:cs typeface="Times New Roman" pitchFamily="18" charset="0"/>
              </a:rPr>
              <a:t>vibrational</a:t>
            </a:r>
            <a:r>
              <a:rPr lang="en-IN" dirty="0" smtClean="0">
                <a:latin typeface="Times New Roman" pitchFamily="18" charset="0"/>
                <a:cs typeface="Times New Roman" pitchFamily="18" charset="0"/>
              </a:rPr>
              <a:t> level of the excited electronic state, as T → 0 K, the transition begins from the ground </a:t>
            </a:r>
            <a:r>
              <a:rPr lang="en-IN" dirty="0" err="1" smtClean="0">
                <a:latin typeface="Times New Roman" pitchFamily="18" charset="0"/>
                <a:cs typeface="Times New Roman" pitchFamily="18" charset="0"/>
              </a:rPr>
              <a:t>vibrational</a:t>
            </a:r>
            <a:r>
              <a:rPr lang="en-IN" dirty="0" smtClean="0">
                <a:latin typeface="Times New Roman" pitchFamily="18" charset="0"/>
                <a:cs typeface="Times New Roman" pitchFamily="18" charset="0"/>
              </a:rPr>
              <a:t> level (point A) of the ground electronic state.</a:t>
            </a:r>
            <a:endParaRPr lang="en-IN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541459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:\PPT for course\Fig\Fig04_09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29322" y="785794"/>
            <a:ext cx="2816225" cy="5572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357158" y="315655"/>
            <a:ext cx="5715040" cy="59708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2000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spectra for various values of the parameter S. </a:t>
            </a:r>
          </a:p>
          <a:p>
            <a:endParaRPr lang="en-IN" sz="2000" dirty="0" smtClean="0">
              <a:solidFill>
                <a:schemeClr val="accent1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en-IN" dirty="0" smtClean="0">
                <a:latin typeface="Times New Roman" pitchFamily="18" charset="0"/>
                <a:cs typeface="Times New Roman" pitchFamily="18" charset="0"/>
              </a:rPr>
              <a:t>three cases:</a:t>
            </a:r>
          </a:p>
          <a:p>
            <a:r>
              <a:rPr lang="en-IN" dirty="0" err="1" smtClean="0">
                <a:latin typeface="Times New Roman" pitchFamily="18" charset="0"/>
                <a:cs typeface="Times New Roman" pitchFamily="18" charset="0"/>
              </a:rPr>
              <a:t>exciton</a:t>
            </a:r>
            <a:r>
              <a:rPr lang="en-IN" dirty="0" smtClean="0">
                <a:latin typeface="Times New Roman" pitchFamily="18" charset="0"/>
                <a:cs typeface="Times New Roman" pitchFamily="18" charset="0"/>
              </a:rPr>
              <a:t>–phonon coupling : </a:t>
            </a:r>
          </a:p>
          <a:p>
            <a:pPr>
              <a:buFont typeface="Wingdings" pitchFamily="2" charset="2"/>
              <a:buChar char="§"/>
            </a:pPr>
            <a:r>
              <a:rPr lang="en-IN" dirty="0" smtClean="0">
                <a:latin typeface="Times New Roman" pitchFamily="18" charset="0"/>
                <a:cs typeface="Times New Roman" pitchFamily="18" charset="0"/>
              </a:rPr>
              <a:t>weak (S ≤ 1), a distinct no-phonon line and a negligible phonon wing</a:t>
            </a:r>
          </a:p>
          <a:p>
            <a:endParaRPr lang="en-IN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§"/>
            </a:pPr>
            <a:r>
              <a:rPr lang="en-IN" dirty="0" smtClean="0">
                <a:latin typeface="Times New Roman" pitchFamily="18" charset="0"/>
                <a:cs typeface="Times New Roman" pitchFamily="18" charset="0"/>
              </a:rPr>
              <a:t>medium (S ≈ 5–10), a number of phonon satellites (up to n ≈ 10) in the phonon wing</a:t>
            </a:r>
          </a:p>
          <a:p>
            <a:endParaRPr lang="en-IN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§"/>
            </a:pPr>
            <a:r>
              <a:rPr lang="en-IN" dirty="0" smtClean="0">
                <a:latin typeface="Times New Roman" pitchFamily="18" charset="0"/>
                <a:cs typeface="Times New Roman" pitchFamily="18" charset="0"/>
              </a:rPr>
              <a:t>strong (S ≥ 20), the spectrum takes the form of a broad, </a:t>
            </a:r>
            <a:r>
              <a:rPr lang="en-IN" dirty="0" err="1" smtClean="0">
                <a:latin typeface="Times New Roman" pitchFamily="18" charset="0"/>
                <a:cs typeface="Times New Roman" pitchFamily="18" charset="0"/>
              </a:rPr>
              <a:t>structureless</a:t>
            </a:r>
            <a:r>
              <a:rPr lang="en-IN" dirty="0" smtClean="0">
                <a:latin typeface="Times New Roman" pitchFamily="18" charset="0"/>
                <a:cs typeface="Times New Roman" pitchFamily="18" charset="0"/>
              </a:rPr>
              <a:t> Gaussian band </a:t>
            </a:r>
          </a:p>
          <a:p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IN" dirty="0" smtClean="0">
                <a:latin typeface="Times New Roman" pitchFamily="18" charset="0"/>
                <a:cs typeface="Times New Roman" pitchFamily="18" charset="0"/>
              </a:rPr>
              <a:t>With increasing values of S : more lines with a higher n appear</a:t>
            </a:r>
          </a:p>
          <a:p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IN" dirty="0" smtClean="0">
                <a:latin typeface="Times New Roman" pitchFamily="18" charset="0"/>
                <a:cs typeface="Times New Roman" pitchFamily="18" charset="0"/>
              </a:rPr>
              <a:t>The lines are broadened at T = 0 K, </a:t>
            </a:r>
          </a:p>
          <a:p>
            <a:r>
              <a:rPr lang="en-IN" dirty="0" smtClean="0">
                <a:latin typeface="Times New Roman" pitchFamily="18" charset="0"/>
                <a:cs typeface="Times New Roman" pitchFamily="18" charset="0"/>
              </a:rPr>
              <a:t>Due to : zero-point </a:t>
            </a:r>
            <a:r>
              <a:rPr lang="en-IN" dirty="0" smtClean="0">
                <a:latin typeface="Times New Roman" pitchFamily="18" charset="0"/>
                <a:cs typeface="Times New Roman" pitchFamily="18" charset="0"/>
              </a:rPr>
              <a:t>oscillations (1/2 </a:t>
            </a:r>
            <a:r>
              <a:rPr lang="en-IN" i="1" dirty="0" smtClean="0">
                <a:latin typeface="Times New Roman" pitchFamily="18" charset="0"/>
                <a:cs typeface="Times New Roman" pitchFamily="18" charset="0"/>
              </a:rPr>
              <a:t>h</a:t>
            </a:r>
            <a:r>
              <a:rPr lang="el-GR" i="1" dirty="0">
                <a:latin typeface="Times New Roman" pitchFamily="18" charset="0"/>
                <a:cs typeface="Times New Roman" pitchFamily="18" charset="0"/>
              </a:rPr>
              <a:t>ω</a:t>
            </a:r>
            <a:r>
              <a:rPr lang="en-IN" dirty="0" smtClean="0">
                <a:latin typeface="Times New Roman" pitchFamily="18" charset="0"/>
                <a:cs typeface="Times New Roman" pitchFamily="18" charset="0"/>
              </a:rPr>
              <a:t>), </a:t>
            </a:r>
            <a:r>
              <a:rPr lang="en-IN" dirty="0" smtClean="0">
                <a:latin typeface="Times New Roman" pitchFamily="18" charset="0"/>
                <a:cs typeface="Times New Roman" pitchFamily="18" charset="0"/>
              </a:rPr>
              <a:t>homogeneous broadening due to the finite excited state lifetime </a:t>
            </a:r>
            <a:r>
              <a:rPr lang="en-IN" dirty="0" smtClean="0">
                <a:latin typeface="Times New Roman" pitchFamily="18" charset="0"/>
                <a:cs typeface="Times New Roman" pitchFamily="18" charset="0"/>
              </a:rPr>
              <a:t>(uncertainty limit) and </a:t>
            </a:r>
            <a:r>
              <a:rPr lang="en-IN" dirty="0" smtClean="0">
                <a:latin typeface="Times New Roman" pitchFamily="18" charset="0"/>
                <a:cs typeface="Times New Roman" pitchFamily="18" charset="0"/>
              </a:rPr>
              <a:t>inhomogeneous broadening due to the variable matrix parameters of localized centre.</a:t>
            </a:r>
            <a:endParaRPr lang="en-IN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14282" y="6406242"/>
            <a:ext cx="864396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1400" dirty="0" smtClean="0">
                <a:latin typeface="Times New Roman" pitchFamily="18" charset="0"/>
                <a:cs typeface="Times New Roman" pitchFamily="18" charset="0"/>
              </a:rPr>
              <a:t>* S, Huang–Rhys factor, represents the mean number of phonons (</a:t>
            </a:r>
            <a:r>
              <a:rPr lang="en-IN" sz="1400" dirty="0" err="1" smtClean="0">
                <a:latin typeface="Times New Roman" pitchFamily="18" charset="0"/>
                <a:cs typeface="Times New Roman" pitchFamily="18" charset="0"/>
              </a:rPr>
              <a:t>hω</a:t>
            </a:r>
            <a:r>
              <a:rPr lang="en-IN" sz="1400" dirty="0" smtClean="0">
                <a:latin typeface="Times New Roman" pitchFamily="18" charset="0"/>
                <a:cs typeface="Times New Roman" pitchFamily="18" charset="0"/>
              </a:rPr>
              <a:t>) emitted as the centre relaxes along the path </a:t>
            </a:r>
          </a:p>
          <a:p>
            <a:endParaRPr lang="en-IN" sz="1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:\PPT for course\Fig\Fig04_10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88831" y="428604"/>
            <a:ext cx="3655169" cy="60964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/>
          <p:cNvSpPr/>
          <p:nvPr/>
        </p:nvSpPr>
        <p:spPr>
          <a:xfrm>
            <a:off x="500034" y="645456"/>
            <a:ext cx="4786346" cy="541686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N" sz="2000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Emission spectra of localized optical centres in semiconductors.</a:t>
            </a:r>
          </a:p>
          <a:p>
            <a:endParaRPr lang="en-IN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IN" dirty="0" smtClean="0">
                <a:latin typeface="Times New Roman" pitchFamily="18" charset="0"/>
                <a:cs typeface="Times New Roman" pitchFamily="18" charset="0"/>
              </a:rPr>
              <a:t>(a) Weak </a:t>
            </a:r>
            <a:r>
              <a:rPr lang="en-IN" dirty="0" err="1" smtClean="0">
                <a:latin typeface="Times New Roman" pitchFamily="18" charset="0"/>
                <a:cs typeface="Times New Roman" pitchFamily="18" charset="0"/>
              </a:rPr>
              <a:t>exciton</a:t>
            </a:r>
            <a:r>
              <a:rPr lang="en-IN" dirty="0" smtClean="0">
                <a:latin typeface="Times New Roman" pitchFamily="18" charset="0"/>
                <a:cs typeface="Times New Roman" pitchFamily="18" charset="0"/>
              </a:rPr>
              <a:t>–phonon coupling: The luminescence line of phosphorus atoms in crystalline silicon. We can also see a weak no-phonon line associated with arsenic atoms present at a lower concentration. </a:t>
            </a:r>
          </a:p>
          <a:p>
            <a:endParaRPr lang="en-IN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IN" dirty="0" smtClean="0">
                <a:latin typeface="Times New Roman" pitchFamily="18" charset="0"/>
                <a:cs typeface="Times New Roman" pitchFamily="18" charset="0"/>
              </a:rPr>
              <a:t>(b) Medium </a:t>
            </a:r>
            <a:r>
              <a:rPr lang="en-IN" dirty="0" err="1" smtClean="0">
                <a:latin typeface="Times New Roman" pitchFamily="18" charset="0"/>
                <a:cs typeface="Times New Roman" pitchFamily="18" charset="0"/>
              </a:rPr>
              <a:t>exciton</a:t>
            </a:r>
            <a:r>
              <a:rPr lang="en-IN" dirty="0" smtClean="0">
                <a:latin typeface="Times New Roman" pitchFamily="18" charset="0"/>
                <a:cs typeface="Times New Roman" pitchFamily="18" charset="0"/>
              </a:rPr>
              <a:t>–phonon coupling: </a:t>
            </a:r>
            <a:r>
              <a:rPr lang="en-IN" dirty="0" err="1" smtClean="0">
                <a:latin typeface="Times New Roman" pitchFamily="18" charset="0"/>
                <a:cs typeface="Times New Roman" pitchFamily="18" charset="0"/>
              </a:rPr>
              <a:t>AgBr</a:t>
            </a:r>
            <a:r>
              <a:rPr lang="en-IN" dirty="0" smtClean="0">
                <a:latin typeface="Times New Roman" pitchFamily="18" charset="0"/>
                <a:cs typeface="Times New Roman" pitchFamily="18" charset="0"/>
              </a:rPr>
              <a:t>/I− luminescence. </a:t>
            </a:r>
          </a:p>
          <a:p>
            <a:r>
              <a:rPr lang="en-IN" dirty="0" smtClean="0">
                <a:latin typeface="Times New Roman" pitchFamily="18" charset="0"/>
                <a:cs typeface="Times New Roman" pitchFamily="18" charset="0"/>
              </a:rPr>
              <a:t>coupling between the iodine-related I− centre and the lattice vibrations is suppressed</a:t>
            </a:r>
          </a:p>
          <a:p>
            <a:r>
              <a:rPr lang="en-IN" dirty="0" smtClean="0">
                <a:latin typeface="Times New Roman" pitchFamily="18" charset="0"/>
                <a:cs typeface="Times New Roman" pitchFamily="18" charset="0"/>
              </a:rPr>
              <a:t>The left part shows the corresponding absorption spectrum</a:t>
            </a:r>
          </a:p>
          <a:p>
            <a:endParaRPr lang="en-IN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IN" dirty="0" smtClean="0">
                <a:latin typeface="Times New Roman" pitchFamily="18" charset="0"/>
                <a:cs typeface="Times New Roman" pitchFamily="18" charset="0"/>
              </a:rPr>
              <a:t>(c) Strong </a:t>
            </a:r>
            <a:r>
              <a:rPr lang="en-IN" dirty="0" err="1" smtClean="0">
                <a:latin typeface="Times New Roman" pitchFamily="18" charset="0"/>
                <a:cs typeface="Times New Roman" pitchFamily="18" charset="0"/>
              </a:rPr>
              <a:t>exciton</a:t>
            </a:r>
            <a:r>
              <a:rPr lang="en-IN" dirty="0" smtClean="0">
                <a:latin typeface="Times New Roman" pitchFamily="18" charset="0"/>
                <a:cs typeface="Times New Roman" pitchFamily="18" charset="0"/>
              </a:rPr>
              <a:t>–phonon coupling: luminescence of a self-trapped</a:t>
            </a:r>
          </a:p>
          <a:p>
            <a:r>
              <a:rPr lang="en-IN" dirty="0" err="1" smtClean="0">
                <a:latin typeface="Times New Roman" pitchFamily="18" charset="0"/>
                <a:cs typeface="Times New Roman" pitchFamily="18" charset="0"/>
              </a:rPr>
              <a:t>exciton</a:t>
            </a:r>
            <a:r>
              <a:rPr lang="en-IN" dirty="0" smtClean="0">
                <a:latin typeface="Times New Roman" pitchFamily="18" charset="0"/>
                <a:cs typeface="Times New Roman" pitchFamily="18" charset="0"/>
              </a:rPr>
              <a:t> in </a:t>
            </a:r>
            <a:r>
              <a:rPr lang="en-IN" dirty="0" err="1" smtClean="0">
                <a:latin typeface="Times New Roman" pitchFamily="18" charset="0"/>
                <a:cs typeface="Times New Roman" pitchFamily="18" charset="0"/>
              </a:rPr>
              <a:t>AgCl</a:t>
            </a:r>
            <a:r>
              <a:rPr lang="en-IN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en-IN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3571868" y="2786058"/>
            <a:ext cx="190789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>
                <a:solidFill>
                  <a:schemeClr val="accent1">
                    <a:lumMod val="75000"/>
                  </a:schemeClr>
                </a:solidFill>
              </a:rPr>
              <a:t>Thank you</a:t>
            </a:r>
            <a:endParaRPr lang="en-IN" sz="3200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3780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1376</TotalTime>
  <Words>3589</Words>
  <Application>Microsoft Office PowerPoint</Application>
  <PresentationFormat>On-screen Show (4:3)</PresentationFormat>
  <Paragraphs>502</Paragraphs>
  <Slides>39</Slides>
  <Notes>0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39</vt:i4>
      </vt:variant>
    </vt:vector>
  </HeadingPairs>
  <TitlesOfParts>
    <vt:vector size="41" baseType="lpstr">
      <vt:lpstr>Office Theme</vt:lpstr>
      <vt:lpstr>Equation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Kungliga Tekniska Högskolan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Giriprasanth Omanakuttan</dc:creator>
  <cp:lastModifiedBy>Giriprasanth Omanakuttan</cp:lastModifiedBy>
  <cp:revision>127</cp:revision>
  <dcterms:created xsi:type="dcterms:W3CDTF">2013-11-03T13:28:38Z</dcterms:created>
  <dcterms:modified xsi:type="dcterms:W3CDTF">2013-11-05T13:54:51Z</dcterms:modified>
</cp:coreProperties>
</file>