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61" r:id="rId3"/>
    <p:sldId id="260" r:id="rId4"/>
    <p:sldId id="287" r:id="rId5"/>
    <p:sldId id="291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92" r:id="rId16"/>
    <p:sldId id="278" r:id="rId17"/>
    <p:sldId id="280" r:id="rId18"/>
    <p:sldId id="281" r:id="rId19"/>
    <p:sldId id="282" r:id="rId20"/>
    <p:sldId id="262" r:id="rId21"/>
    <p:sldId id="265" r:id="rId22"/>
    <p:sldId id="288" r:id="rId23"/>
    <p:sldId id="289" r:id="rId24"/>
    <p:sldId id="263" r:id="rId25"/>
    <p:sldId id="285" r:id="rId26"/>
    <p:sldId id="267" r:id="rId27"/>
    <p:sldId id="290" r:id="rId28"/>
    <p:sldId id="266" r:id="rId29"/>
    <p:sldId id="264" r:id="rId30"/>
    <p:sldId id="284" r:id="rId31"/>
    <p:sldId id="28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70" d="100"/>
          <a:sy n="70" d="100"/>
        </p:scale>
        <p:origin x="-2814" y="-1320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96F91-5D79-477B-8FAD-02646AEE42F3}" type="datetimeFigureOut">
              <a:rPr lang="en-US" smtClean="0"/>
              <a:pPr/>
              <a:t>11/12/2013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5703E-E5D9-4C43-8746-4FEC66E8180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792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5703E-E5D9-4C43-8746-4FEC66E81806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476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Y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5703E-E5D9-4C43-8746-4FEC66E81806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53787" y="329313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11896"/>
            <a:ext cx="6937896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294479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0541" y="285770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27958" y="311896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0541" y="294479"/>
            <a:ext cx="6935788" cy="668338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pPr/>
              <a:t>12/11/2013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12/11/2013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Radiative</a:t>
            </a:r>
            <a:r>
              <a:rPr lang="en-GB" dirty="0" smtClean="0"/>
              <a:t> and Non-</a:t>
            </a:r>
            <a:r>
              <a:rPr lang="en-GB" dirty="0" err="1" smtClean="0"/>
              <a:t>Radiative</a:t>
            </a:r>
            <a:r>
              <a:rPr lang="en-GB" dirty="0" smtClean="0"/>
              <a:t> Recombination in Semiconductors</a:t>
            </a:r>
            <a:endParaRPr lang="en-GB" dirty="0"/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Sethu Saveda Suvanam</a:t>
            </a:r>
          </a:p>
          <a:p>
            <a:r>
              <a:rPr lang="en-GB" dirty="0" smtClean="0"/>
              <a:t>IM3008</a:t>
            </a:r>
            <a:endParaRPr lang="en-GB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Over View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137095" y="1026942"/>
            <a:ext cx="2743200" cy="39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Recombination process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93895" y="1827119"/>
            <a:ext cx="27432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 smtClean="0"/>
              <a:t>Radiative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5880295" y="1836644"/>
            <a:ext cx="2743200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Non-</a:t>
            </a:r>
            <a:r>
              <a:rPr lang="en-IN" dirty="0" err="1" smtClean="0"/>
              <a:t>Radiative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5525453" y="2681407"/>
            <a:ext cx="3452884" cy="1404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200" dirty="0" smtClean="0"/>
              <a:t>Excitation energy transferred into:</a:t>
            </a:r>
          </a:p>
          <a:p>
            <a:pPr marL="342900" indent="-342900">
              <a:buAutoNum type="arabicParenR"/>
            </a:pPr>
            <a:r>
              <a:rPr lang="en-IN" sz="1200" dirty="0" smtClean="0"/>
              <a:t>Heat</a:t>
            </a:r>
          </a:p>
          <a:p>
            <a:pPr marL="342900" indent="-342900">
              <a:buAutoNum type="arabicParenR"/>
            </a:pPr>
            <a:r>
              <a:rPr lang="en-IN" sz="1200" dirty="0" smtClean="0"/>
              <a:t>Lattice defects</a:t>
            </a:r>
          </a:p>
          <a:p>
            <a:pPr marL="342900" indent="-342900">
              <a:buAutoNum type="arabicParenR"/>
            </a:pPr>
            <a:r>
              <a:rPr lang="en-IN" sz="1200" dirty="0" smtClean="0"/>
              <a:t>Photochemical changes in material.</a:t>
            </a:r>
            <a:endParaRPr lang="en-IN" sz="1200" dirty="0"/>
          </a:p>
        </p:txBody>
      </p:sp>
      <p:sp>
        <p:nvSpPr>
          <p:cNvPr id="9" name="Rounded Rectangle 8"/>
          <p:cNvSpPr/>
          <p:nvPr/>
        </p:nvSpPr>
        <p:spPr>
          <a:xfrm>
            <a:off x="177421" y="3203784"/>
            <a:ext cx="2279176" cy="2625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endParaRPr lang="en-IN" sz="1200" dirty="0" smtClean="0"/>
          </a:p>
          <a:p>
            <a:endParaRPr lang="en-IN" sz="1200" dirty="0" smtClean="0"/>
          </a:p>
          <a:p>
            <a:r>
              <a:rPr lang="en-IN" sz="1200" dirty="0" smtClean="0"/>
              <a:t>Recombination's in:</a:t>
            </a:r>
          </a:p>
          <a:p>
            <a:endParaRPr lang="en-IN" sz="1200" dirty="0" smtClean="0"/>
          </a:p>
          <a:p>
            <a:pPr marL="342900" indent="-342900">
              <a:buAutoNum type="arabicParenR"/>
            </a:pPr>
            <a:r>
              <a:rPr lang="en-IN" sz="1200" dirty="0" smtClean="0"/>
              <a:t>Free </a:t>
            </a:r>
            <a:r>
              <a:rPr lang="en-IN" sz="1200" dirty="0" err="1" smtClean="0"/>
              <a:t>exciton</a:t>
            </a:r>
            <a:r>
              <a:rPr lang="en-IN" sz="1200" dirty="0" smtClean="0"/>
              <a:t> </a:t>
            </a:r>
          </a:p>
          <a:p>
            <a:pPr marL="342900" indent="-342900">
              <a:buAutoNum type="arabicParenR"/>
            </a:pPr>
            <a:endParaRPr lang="en-IN" sz="1200" dirty="0" smtClean="0"/>
          </a:p>
          <a:p>
            <a:pPr marL="342900" indent="-342900">
              <a:buAutoNum type="arabicParenR"/>
            </a:pPr>
            <a:r>
              <a:rPr lang="en-IN" sz="1200" dirty="0" smtClean="0"/>
              <a:t>Free </a:t>
            </a:r>
            <a:r>
              <a:rPr lang="en-IN" sz="1200" dirty="0" err="1" smtClean="0"/>
              <a:t>exciton</a:t>
            </a:r>
            <a:r>
              <a:rPr lang="en-IN" sz="1200" dirty="0" smtClean="0"/>
              <a:t> with simulation of phonon</a:t>
            </a:r>
          </a:p>
          <a:p>
            <a:pPr marL="342900" indent="-342900">
              <a:buAutoNum type="arabicParenR"/>
            </a:pPr>
            <a:endParaRPr lang="en-IN" sz="1200" dirty="0" smtClean="0"/>
          </a:p>
          <a:p>
            <a:pPr marL="342900" indent="-342900">
              <a:buAutoNum type="arabicParenR"/>
            </a:pPr>
            <a:r>
              <a:rPr lang="en-IN" sz="1200" dirty="0" smtClean="0"/>
              <a:t>Bound </a:t>
            </a:r>
            <a:r>
              <a:rPr lang="en-IN" sz="1200" dirty="0" err="1" smtClean="0"/>
              <a:t>exciton</a:t>
            </a:r>
            <a:endParaRPr lang="en-IN" sz="1200" dirty="0" smtClean="0"/>
          </a:p>
          <a:p>
            <a:pPr marL="342900" indent="-342900">
              <a:buAutoNum type="arabicParenR"/>
            </a:pPr>
            <a:endParaRPr lang="en-IN" sz="1200" dirty="0" smtClean="0"/>
          </a:p>
          <a:p>
            <a:pPr marL="342900" indent="-342900">
              <a:buAutoNum type="arabicParenR"/>
            </a:pPr>
            <a:r>
              <a:rPr lang="en-IN" sz="1200" dirty="0" smtClean="0"/>
              <a:t>Donor-acceptor pair</a:t>
            </a:r>
          </a:p>
          <a:p>
            <a:pPr marL="342900" indent="-342900">
              <a:buAutoNum type="arabicParenR"/>
            </a:pPr>
            <a:endParaRPr lang="en-IN" sz="1200" dirty="0" smtClean="0"/>
          </a:p>
          <a:p>
            <a:pPr marL="342900" indent="-342900">
              <a:buAutoNum type="arabicParenR"/>
            </a:pPr>
            <a:r>
              <a:rPr lang="en-IN" sz="1200" dirty="0" smtClean="0"/>
              <a:t>Band to band recombination.</a:t>
            </a:r>
          </a:p>
          <a:p>
            <a:pPr marL="342900" indent="-342900">
              <a:buAutoNum type="arabicParenR"/>
            </a:pPr>
            <a:endParaRPr lang="en-IN"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2977451" y="2553042"/>
            <a:ext cx="1826595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/>
              <a:t>High excitation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461012" y="2553042"/>
            <a:ext cx="1711994" cy="36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/>
              <a:t>Low excitation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2759123" y="3203785"/>
            <a:ext cx="2263253" cy="2625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200" dirty="0" smtClean="0"/>
              <a:t>Luminescence from:</a:t>
            </a:r>
          </a:p>
          <a:p>
            <a:pPr marL="342900" indent="-342900">
              <a:buAutoNum type="arabicParenR"/>
            </a:pPr>
            <a:endParaRPr lang="en-IN" sz="1200" dirty="0"/>
          </a:p>
          <a:p>
            <a:pPr marL="342900" indent="-342900">
              <a:buAutoNum type="arabicParenR"/>
            </a:pPr>
            <a:r>
              <a:rPr lang="en-IN" sz="1200" dirty="0" err="1" smtClean="0"/>
              <a:t>Excitonic</a:t>
            </a:r>
            <a:r>
              <a:rPr lang="en-IN" sz="1200" dirty="0" smtClean="0"/>
              <a:t> molecule</a:t>
            </a:r>
          </a:p>
          <a:p>
            <a:pPr marL="342900" indent="-342900">
              <a:buAutoNum type="arabicParenR"/>
            </a:pPr>
            <a:endParaRPr lang="en-IN" sz="1200" dirty="0"/>
          </a:p>
          <a:p>
            <a:pPr marL="342900" indent="-342900">
              <a:buAutoNum type="arabicParenR"/>
            </a:pPr>
            <a:r>
              <a:rPr lang="en-IN" sz="1200" dirty="0" smtClean="0"/>
              <a:t>Inelastic </a:t>
            </a:r>
            <a:r>
              <a:rPr lang="en-IN" sz="1200" dirty="0" err="1" smtClean="0"/>
              <a:t>collison</a:t>
            </a:r>
            <a:endParaRPr lang="en-IN" sz="1200" dirty="0" smtClean="0"/>
          </a:p>
          <a:p>
            <a:pPr marL="342900" indent="-342900">
              <a:buAutoNum type="arabicParenR"/>
            </a:pPr>
            <a:endParaRPr lang="en-IN" sz="1200" dirty="0"/>
          </a:p>
          <a:p>
            <a:pPr marL="342900" indent="-342900">
              <a:buAutoNum type="arabicParenR"/>
            </a:pPr>
            <a:r>
              <a:rPr lang="en-IN" sz="1200" dirty="0" smtClean="0"/>
              <a:t>Electron hole liquid</a:t>
            </a:r>
          </a:p>
          <a:p>
            <a:pPr marL="342900" indent="-342900">
              <a:buAutoNum type="arabicParenR"/>
            </a:pPr>
            <a:endParaRPr lang="en-IN" sz="1200" dirty="0"/>
          </a:p>
          <a:p>
            <a:pPr marL="342900" indent="-342900">
              <a:buAutoNum type="arabicParenR"/>
            </a:pPr>
            <a:r>
              <a:rPr lang="en-IN" sz="1200" dirty="0" smtClean="0"/>
              <a:t>Electron-hole plasma</a:t>
            </a:r>
          </a:p>
          <a:p>
            <a:pPr marL="342900" indent="-342900">
              <a:buAutoNum type="arabicParenR"/>
            </a:pPr>
            <a:endParaRPr lang="en-IN" sz="1200" dirty="0"/>
          </a:p>
          <a:p>
            <a:pPr marL="342900" indent="-342900">
              <a:buAutoNum type="arabicParenR"/>
            </a:pPr>
            <a:r>
              <a:rPr lang="en-IN" sz="1200" dirty="0" smtClean="0"/>
              <a:t>condensate </a:t>
            </a:r>
          </a:p>
          <a:p>
            <a:pPr marL="342900" indent="-342900">
              <a:buAutoNum type="arabicParenR"/>
            </a:pPr>
            <a:endParaRPr lang="en-IN" sz="1200" dirty="0"/>
          </a:p>
        </p:txBody>
      </p:sp>
      <p:cxnSp>
        <p:nvCxnSpPr>
          <p:cNvPr id="5" name="Straight Connector 4"/>
          <p:cNvCxnSpPr>
            <a:stCxn id="4" idx="2"/>
          </p:cNvCxnSpPr>
          <p:nvPr/>
        </p:nvCxnSpPr>
        <p:spPr>
          <a:xfrm>
            <a:off x="4508695" y="1422942"/>
            <a:ext cx="0" cy="215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765495" y="1638300"/>
            <a:ext cx="54897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765495" y="1636619"/>
            <a:ext cx="0" cy="180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255265" y="1637594"/>
            <a:ext cx="0" cy="180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2"/>
          </p:cNvCxnSpPr>
          <p:nvPr/>
        </p:nvCxnSpPr>
        <p:spPr>
          <a:xfrm>
            <a:off x="1765495" y="2187119"/>
            <a:ext cx="0" cy="14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317009" y="2343150"/>
            <a:ext cx="25737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0" idx="0"/>
          </p:cNvCxnSpPr>
          <p:nvPr/>
        </p:nvCxnSpPr>
        <p:spPr>
          <a:xfrm>
            <a:off x="3890748" y="2343150"/>
            <a:ext cx="1" cy="209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1" idx="0"/>
          </p:cNvCxnSpPr>
          <p:nvPr/>
        </p:nvCxnSpPr>
        <p:spPr>
          <a:xfrm>
            <a:off x="1317009" y="2343150"/>
            <a:ext cx="0" cy="209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7" idx="2"/>
            <a:endCxn id="8" idx="0"/>
          </p:cNvCxnSpPr>
          <p:nvPr/>
        </p:nvCxnSpPr>
        <p:spPr>
          <a:xfrm>
            <a:off x="7251895" y="2196644"/>
            <a:ext cx="0" cy="484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2"/>
            <a:endCxn id="16" idx="0"/>
          </p:cNvCxnSpPr>
          <p:nvPr/>
        </p:nvCxnSpPr>
        <p:spPr>
          <a:xfrm>
            <a:off x="3890749" y="2913042"/>
            <a:ext cx="1" cy="2907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1" idx="2"/>
            <a:endCxn id="9" idx="0"/>
          </p:cNvCxnSpPr>
          <p:nvPr/>
        </p:nvCxnSpPr>
        <p:spPr>
          <a:xfrm>
            <a:off x="1317009" y="2913042"/>
            <a:ext cx="0" cy="290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of free electron –hole pair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Direct Bandgap </a:t>
            </a:r>
            <a:endParaRPr lang="en-US" dirty="0"/>
          </a:p>
        </p:txBody>
      </p:sp>
      <p:pic>
        <p:nvPicPr>
          <p:cNvPr id="2050" name="Picture 2" descr="H:\Saveda\course\luminescence spectroscopy\my seminar pics\Fig05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624" y="1481008"/>
            <a:ext cx="2889250" cy="32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644" y="1362269"/>
            <a:ext cx="56279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Determine the relation btw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sp</a:t>
            </a:r>
            <a:r>
              <a:rPr lang="en-US" dirty="0" smtClean="0"/>
              <a:t> (</a:t>
            </a:r>
            <a:r>
              <a:rPr lang="en-US" dirty="0" err="1" smtClean="0"/>
              <a:t>hν</a:t>
            </a:r>
            <a:r>
              <a:rPr lang="en-US" dirty="0" smtClean="0"/>
              <a:t>) w.r.t spontaneous emission of photon energy </a:t>
            </a:r>
            <a:r>
              <a:rPr lang="en-US" dirty="0" err="1" smtClean="0"/>
              <a:t>hν</a:t>
            </a:r>
            <a:r>
              <a:rPr lang="en-U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Three factors influencing these transitions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Probability of occupancy of band states.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Quantum mechanical probability of this transition.</a:t>
            </a:r>
            <a:endParaRPr lang="en-US" dirty="0"/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Joint density of states of the bands.</a:t>
            </a:r>
          </a:p>
        </p:txBody>
      </p:sp>
      <p:sp>
        <p:nvSpPr>
          <p:cNvPr id="3" name="Oval 2"/>
          <p:cNvSpPr/>
          <p:nvPr/>
        </p:nvSpPr>
        <p:spPr>
          <a:xfrm>
            <a:off x="7639050" y="2305050"/>
            <a:ext cx="104775" cy="10477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6597" y="4099633"/>
            <a:ext cx="404571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1606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556 L 0.00104 0.2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Bandgap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1790" y="1972849"/>
            <a:ext cx="28289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234" y="2471590"/>
            <a:ext cx="45339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9013" y="4096640"/>
            <a:ext cx="2095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9925" y="2338388"/>
            <a:ext cx="36385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5" y="3889375"/>
            <a:ext cx="33337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0013" y="4643438"/>
            <a:ext cx="16287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H:\Saveda\course\luminescence spectroscopy\my seminar pics\Fig05_0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909638"/>
            <a:ext cx="3916363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85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06198E-6 L -5.55556E-7 -0.3330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3787" y="329313"/>
            <a:ext cx="6935788" cy="668338"/>
          </a:xfrm>
        </p:spPr>
        <p:txBody>
          <a:bodyPr/>
          <a:lstStyle/>
          <a:p>
            <a:r>
              <a:rPr lang="en-US" dirty="0"/>
              <a:t>Direct Bandgap</a:t>
            </a:r>
          </a:p>
        </p:txBody>
      </p:sp>
      <p:pic>
        <p:nvPicPr>
          <p:cNvPr id="5" name="Picture 2" descr="H:\Saveda\course\luminescence spectroscopy\my seminar pics\Fig05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909638"/>
            <a:ext cx="3916363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1176338"/>
            <a:ext cx="48577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1681163"/>
            <a:ext cx="42386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75" y="2124075"/>
            <a:ext cx="51212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This is called Maxwell-</a:t>
            </a:r>
            <a:r>
              <a:rPr lang="en-US" dirty="0" err="1" smtClean="0"/>
              <a:t>boltzman</a:t>
            </a:r>
            <a:r>
              <a:rPr lang="en-US" dirty="0" smtClean="0"/>
              <a:t> distribution.</a:t>
            </a:r>
          </a:p>
          <a:p>
            <a:endParaRPr lang="en-US" dirty="0"/>
          </a:p>
          <a:p>
            <a:r>
              <a:rPr lang="en-US" dirty="0" smtClean="0"/>
              <a:t>Note: In the above expression consist of reduced mass (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r>
              <a:rPr lang="en-US" dirty="0" smtClean="0"/>
              <a:t>) which means it is impossible to determine the values of eff. masses using this curve.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FWHM is directly proportional to temp.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High temp </a:t>
            </a:r>
            <a:r>
              <a:rPr lang="en-US" dirty="0" smtClean="0">
                <a:sym typeface="Wingdings" panose="05000000000000000000" pitchFamily="2" charset="2"/>
              </a:rPr>
              <a:t> photo excited carriers occupy states further in band  thus high energy is generated  while onset is same for all because </a:t>
            </a:r>
            <a:r>
              <a:rPr lang="en-US" dirty="0" err="1" smtClean="0">
                <a:sym typeface="Wingdings" panose="05000000000000000000" pitchFamily="2" charset="2"/>
              </a:rPr>
              <a:t>Eg</a:t>
            </a:r>
            <a:r>
              <a:rPr lang="en-US" dirty="0" smtClean="0">
                <a:sym typeface="Wingdings" panose="05000000000000000000" pitchFamily="2" charset="2"/>
              </a:rPr>
              <a:t> is same.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96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Bandgap</a:t>
            </a:r>
            <a:endParaRPr lang="en-US" dirty="0"/>
          </a:p>
        </p:txBody>
      </p:sp>
      <p:pic>
        <p:nvPicPr>
          <p:cNvPr id="5122" name="Picture 2" descr="H:\Saveda\course\luminescence spectroscopy\my seminar pics\Fig05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1575" y="835024"/>
            <a:ext cx="4011613" cy="32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89524" y="4117974"/>
            <a:ext cx="3795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Recombination of electron-hole pairs in the energy band structure diagram, </a:t>
            </a:r>
            <a:r>
              <a:rPr lang="en-US" dirty="0" err="1" smtClean="0"/>
              <a:t>hv</a:t>
            </a:r>
            <a:r>
              <a:rPr lang="en-US" dirty="0" smtClean="0"/>
              <a:t> and h</a:t>
            </a:r>
            <a:r>
              <a:rPr lang="el-GR" dirty="0" smtClean="0"/>
              <a:t>ω</a:t>
            </a:r>
            <a:r>
              <a:rPr lang="en-US" dirty="0" smtClean="0"/>
              <a:t> stands for energy of photon and phonon resp.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2" y="3006629"/>
            <a:ext cx="4629645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608" y="1804479"/>
            <a:ext cx="2169231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5361" y="2284412"/>
            <a:ext cx="3895725" cy="384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Consider: Low temp</a:t>
            </a:r>
            <a:r>
              <a:rPr lang="en-US" dirty="0" smtClean="0">
                <a:sym typeface="Wingdings" panose="05000000000000000000" pitchFamily="2" charset="2"/>
              </a:rPr>
              <a:t> less phonon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836" y="1143001"/>
            <a:ext cx="4422772" cy="584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Recombination takes place varying </a:t>
            </a:r>
            <a:r>
              <a:rPr lang="en-US" dirty="0"/>
              <a:t>K as long as energy is conserved: </a:t>
            </a:r>
          </a:p>
        </p:txBody>
      </p:sp>
    </p:spTree>
    <p:extLst>
      <p:ext uri="{BB962C8B-B14F-4D97-AF65-F5344CB8AC3E}">
        <p14:creationId xmlns:p14="http://schemas.microsoft.com/office/powerpoint/2010/main" val="385575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Bandgap</a:t>
            </a:r>
          </a:p>
        </p:txBody>
      </p:sp>
      <p:pic>
        <p:nvPicPr>
          <p:cNvPr id="6146" name="Picture 2" descr="H:\Saveda\course\luminescence spectroscopy\my seminar pics\Fig05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81" y="850900"/>
            <a:ext cx="4219357" cy="49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3199" y="2838450"/>
            <a:ext cx="4140201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Illustrating the calculation of the spectral line shape of luminescence coming from the recombination in an indirect </a:t>
            </a:r>
            <a:r>
              <a:rPr lang="en-US" dirty="0" err="1" smtClean="0"/>
              <a:t>bandgap</a:t>
            </a:r>
            <a:r>
              <a:rPr lang="en-US" dirty="0" smtClean="0"/>
              <a:t> a) details of band structure b) convolution of occupied electron and hole states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51"/>
          <a:stretch>
            <a:fillRect/>
          </a:stretch>
        </p:blipFill>
        <p:spPr bwMode="auto">
          <a:xfrm>
            <a:off x="0" y="1524000"/>
            <a:ext cx="4381500" cy="81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46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Bandgap</a:t>
            </a:r>
          </a:p>
        </p:txBody>
      </p:sp>
      <p:pic>
        <p:nvPicPr>
          <p:cNvPr id="7170" name="Picture 2" descr="H:\Saveda\course\luminescence spectroscopy\my seminar pics\Fig05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011236"/>
            <a:ext cx="51173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4445000" y="1435100"/>
            <a:ext cx="723900" cy="209550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5755754" y="2110285"/>
            <a:ext cx="1155700" cy="134620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4432300" y="4203700"/>
            <a:ext cx="685800" cy="279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84700" y="1168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1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4762500" y="4597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3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136754" y="30572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2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25" y="1346200"/>
            <a:ext cx="37818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50" y="2155825"/>
            <a:ext cx="38481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195638"/>
            <a:ext cx="3766736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3860800" y="4953000"/>
            <a:ext cx="528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Comparison of emission line shape of recombination in both direct (dashed) and indirect (solid) </a:t>
            </a:r>
            <a:r>
              <a:rPr lang="en-IN" dirty="0" err="1" smtClean="0"/>
              <a:t>bandgap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152400" y="4127500"/>
            <a:ext cx="3873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Note: these are very spare. Have longer lifetime than direct. Takes place is pure crystal at elevated temp but still the intensity is very less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226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  <p:bldP spid="11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of </a:t>
            </a:r>
            <a:r>
              <a:rPr lang="en-US" dirty="0" err="1" smtClean="0"/>
              <a:t>exciton</a:t>
            </a:r>
            <a:r>
              <a:rPr lang="en-US" dirty="0" smtClean="0"/>
              <a:t> with neutral dopant </a:t>
            </a:r>
            <a:endParaRPr lang="en-US" dirty="0"/>
          </a:p>
        </p:txBody>
      </p:sp>
      <p:pic>
        <p:nvPicPr>
          <p:cNvPr id="8194" name="Picture 2" descr="H:\Saveda\course\luminescence spectroscopy\my seminar pics\Fig05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7" y="1103313"/>
            <a:ext cx="3456851" cy="4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25" y="1629459"/>
            <a:ext cx="5221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These shallow energy states are due to doping atoms.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Neutral acceptor (donor) is a non-ionized  hole (electron).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These are localized in band structure thus quasi momentum is zero.</a:t>
            </a:r>
            <a:endParaRPr lang="en-US" dirty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686550" y="1857375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854463" y="2552700"/>
            <a:ext cx="5715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162675" y="3133725"/>
            <a:ext cx="5715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20730" y="1449162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58141" y="3129525"/>
            <a:ext cx="76200" cy="76200"/>
          </a:xfrm>
          <a:prstGeom prst="ellipse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0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3.33333E-6 0.127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-0.00023 C -0.00208 -0.00139 -0.00312 -0.00255 -0.00434 -0.00324 C -0.00555 -0.00394 -0.00711 -0.00348 -0.00781 -0.00486 C -0.0092 -0.00718 -0.00885 -0.01111 -0.01024 -0.01389 C -0.01458 -0.02223 -0.01562 -0.02431 -0.01736 -0.0338 C -0.0177 -0.03866 -0.01736 -0.04398 -0.0184 -0.04861 C -0.01927 -0.05232 -0.02152 -0.05486 -0.02326 -0.0581 C -0.02378 -0.05926 -0.02534 -0.06783 -0.02552 -0.06852 C -0.02639 -0.08033 -0.0283 -0.08519 -0.03003 -0.09584 C -0.02986 -0.10533 -0.02934 -0.13681 -0.02795 -0.15047 C -0.02725 -0.15672 -0.025 -0.1625 -0.0243 -0.16875 C -0.02361 -0.17547 -0.02361 -0.18519 -0.02083 -0.19144 C -0.01805 -0.19792 -0.01493 -0.20301 -0.0125 -0.20973 C -0.01093 -0.21482 -0.01041 -0.22385 -0.00659 -0.22778 C -0.00468 -0.23033 -0.00208 -0.23195 0.00035 -0.23403 C 0.00139 -0.23496 0.00382 -0.23727 0.00382 -0.23704 C 0.00677 -0.24236 0.00625 -0.23982 0.00625 -0.24445 " pathEditMode="relative" rAng="0" ptsTypes="ffffffffffffffff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-121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348 C 0.00035 -0.00672 -4.16667E-6 -0.01065 0.00105 -0.0132 C 0.00417 -0.02061 0.01007 -0.00811 0.01146 -0.00556 C 0.01424 0.00856 0.01928 -0.00093 0.02309 -0.00741 C 0.02362 -0.00973 0.02431 -0.01945 0.02778 -0.01135 C 0.02917 -0.00811 0.02934 -0.00348 0.03021 0.00046 C 0.03056 0.00231 0.03125 0.00625 0.03125 0.00648 C 0.03559 -0.00093 0.03577 -0.00996 0.04167 -0.0132 C 0.04289 -0.01204 0.04428 -0.01088 0.04532 -0.00926 C 0.04705 -0.00579 0.04983 0.00231 0.04983 0.00254 C 0.05157 -0.00186 0.05313 -0.01227 0.05573 -0.01528 C 0.05712 -0.0169 0.06042 -0.01713 0.06042 -0.0169 " pathEditMode="relative" rAng="0" ptsTypes="fffffffffff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25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C 0.00816 0.00926 0.0066 0.0088 0.00521 0.02431 C 0.01337 0.02755 0.00937 0.02014 0.01719 0.02593 C 0.01875 0.04121 0.01719 0.04167 0.02778 0.03357 C 0.02865 0.03658 0.02951 0.03982 0.03038 0.04283 C 0.03108 0.04491 0.03038 0.04769 0.03177 0.04885 C 0.03455 0.05162 0.03906 0.05024 0.04236 0.05209 C 0.04358 0.05278 0.04496 0.05417 0.04635 0.0551 C 0.04757 0.05579 0.05035 0.05649 0.05035 0.05695 " pathEditMode="relative" rAng="0" ptsTypes="ffffffff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28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Recombination of </a:t>
            </a:r>
            <a:r>
              <a:rPr lang="en-US" dirty="0" err="1"/>
              <a:t>exciton</a:t>
            </a:r>
            <a:r>
              <a:rPr lang="en-US" dirty="0"/>
              <a:t> with neutral dopant </a:t>
            </a:r>
          </a:p>
        </p:txBody>
      </p:sp>
      <p:pic>
        <p:nvPicPr>
          <p:cNvPr id="9218" name="Picture 2" descr="H:\Saveda\course\luminescence spectroscopy\my seminar pics\Fig05_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262062"/>
            <a:ext cx="437799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371600"/>
            <a:ext cx="4148492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164551"/>
            <a:ext cx="3431228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94" y="2787000"/>
            <a:ext cx="942546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5" y="4314015"/>
            <a:ext cx="4212706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5321301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Impure </a:t>
            </a:r>
            <a:r>
              <a:rPr lang="en-US" dirty="0" smtClean="0">
                <a:sym typeface="Wingdings" pitchFamily="2" charset="2"/>
              </a:rPr>
              <a:t> diff E</a:t>
            </a:r>
            <a:r>
              <a:rPr lang="en-US" baseline="-25000" dirty="0" smtClean="0">
                <a:sym typeface="Wingdings" pitchFamily="2" charset="2"/>
              </a:rPr>
              <a:t>A</a:t>
            </a:r>
            <a:r>
              <a:rPr lang="en-US" dirty="0" smtClean="0">
                <a:sym typeface="Wingdings" pitchFamily="2" charset="2"/>
              </a:rPr>
              <a:t> and E</a:t>
            </a:r>
            <a:r>
              <a:rPr lang="en-US" baseline="-25000" dirty="0" smtClean="0">
                <a:sym typeface="Wingdings" pitchFamily="2" charset="2"/>
              </a:rPr>
              <a:t>D</a:t>
            </a:r>
            <a:r>
              <a:rPr lang="en-US" dirty="0" smtClean="0">
                <a:sym typeface="Wingdings" pitchFamily="2" charset="2"/>
              </a:rPr>
              <a:t>  PL shifted </a:t>
            </a:r>
            <a:r>
              <a:rPr lang="en-US" dirty="0" err="1" smtClean="0">
                <a:sym typeface="Wingdings" pitchFamily="2" charset="2"/>
              </a:rPr>
              <a:t>w.r.t</a:t>
            </a:r>
            <a:r>
              <a:rPr lang="en-US" dirty="0" smtClean="0">
                <a:sym typeface="Wingdings" pitchFamily="2" charset="2"/>
              </a:rPr>
              <a:t> another  two inhomogeneous broad lines.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ym typeface="Wingdings" pitchFamily="2" charset="2"/>
              </a:rPr>
              <a:t>Low temp  reduce thermal quenching and importantly prevent thermal ionization.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54000" y="1784350"/>
            <a:ext cx="41874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PL of Pure </a:t>
            </a:r>
            <a:r>
              <a:rPr lang="en-US" dirty="0" err="1" smtClean="0"/>
              <a:t>GaAs</a:t>
            </a:r>
            <a:r>
              <a:rPr lang="en-US" dirty="0"/>
              <a:t> </a:t>
            </a:r>
            <a:r>
              <a:rPr lang="en-US" dirty="0" smtClean="0"/>
              <a:t> at low temp.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Containing a single residual acceptor E</a:t>
            </a:r>
            <a:r>
              <a:rPr lang="en-US" baseline="-25000" dirty="0" smtClean="0"/>
              <a:t>A</a:t>
            </a:r>
            <a:r>
              <a:rPr lang="en-US" sz="1600" dirty="0" smtClean="0"/>
              <a:t> =27 </a:t>
            </a:r>
            <a:r>
              <a:rPr lang="en-US" sz="1600" dirty="0" err="1" smtClean="0"/>
              <a:t>meV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Both pure and low temp are essential for this process.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en-US" sz="1600" baseline="-25000" dirty="0" smtClean="0"/>
              <a:t>L</a:t>
            </a:r>
            <a:r>
              <a:rPr lang="en-US" dirty="0" smtClean="0"/>
              <a:t> is the bath temp (subsystem of atoms in lattice) and it is lower than the </a:t>
            </a:r>
            <a:r>
              <a:rPr lang="en-US" dirty="0" err="1" smtClean="0"/>
              <a:t>Tef-eff</a:t>
            </a:r>
            <a:r>
              <a:rPr lang="en-US" dirty="0" smtClean="0"/>
              <a:t> temp(free quasi particle) due to excitation.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Difficult to see them in an indirect due to negligible free quasi particles </a:t>
            </a:r>
            <a:r>
              <a:rPr lang="en-US" dirty="0" err="1" smtClean="0"/>
              <a:t>w.r.t</a:t>
            </a:r>
            <a:r>
              <a:rPr lang="en-US" dirty="0" smtClean="0"/>
              <a:t> to </a:t>
            </a:r>
            <a:r>
              <a:rPr lang="en-US" dirty="0" err="1" smtClean="0"/>
              <a:t>excitons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99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-0.00277 -0.4425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of Donor-Acceptor pairs</a:t>
            </a:r>
            <a:endParaRPr lang="en-US" dirty="0"/>
          </a:p>
        </p:txBody>
      </p:sp>
      <p:pic>
        <p:nvPicPr>
          <p:cNvPr id="10242" name="Picture 2" descr="H:\Saveda\course\luminescence spectroscopy\my seminar pics\Fig05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969" y="1146175"/>
            <a:ext cx="575798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67283" y="4823489"/>
            <a:ext cx="4776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Donor and acceptor atoms located at different position in crystal lattice separated by distances R. Since </a:t>
            </a:r>
            <a:r>
              <a:rPr lang="en-US" dirty="0" err="1" smtClean="0"/>
              <a:t>dopents</a:t>
            </a:r>
            <a:r>
              <a:rPr lang="en-US" dirty="0" smtClean="0"/>
              <a:t> replace atom sites the values of R can be discrete.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3351" y="1276350"/>
            <a:ext cx="302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Schematic description of process: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51" y="2128838"/>
            <a:ext cx="284095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8" y="2928813"/>
            <a:ext cx="2911016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6" y="3641475"/>
            <a:ext cx="3791863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6694" y="4199246"/>
            <a:ext cx="302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 of </a:t>
            </a:r>
            <a:r>
              <a:rPr lang="en-US" dirty="0" err="1" smtClean="0"/>
              <a:t>radiative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813" y="4909854"/>
            <a:ext cx="23622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6511" y="5398045"/>
            <a:ext cx="18478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573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Recombination of Donor-Acceptor </a:t>
            </a:r>
            <a:r>
              <a:rPr lang="en-US" dirty="0" smtClean="0"/>
              <a:t>pairs</a:t>
            </a:r>
            <a:br>
              <a:rPr lang="en-US" dirty="0" smtClean="0"/>
            </a:br>
            <a:r>
              <a:rPr lang="en-US" dirty="0" smtClean="0"/>
              <a:t>	Weak Electron-Phonon interaction</a:t>
            </a:r>
            <a:endParaRPr lang="en-US" dirty="0"/>
          </a:p>
        </p:txBody>
      </p:sp>
      <p:pic>
        <p:nvPicPr>
          <p:cNvPr id="11266" name="Picture 2" descr="H:\Saveda\course\luminescence spectroscopy\my seminar pics\Fig05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0" y="1228155"/>
            <a:ext cx="740456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237" y="4473437"/>
            <a:ext cx="89802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PL of Si and S doped </a:t>
            </a:r>
            <a:r>
              <a:rPr lang="en-US" dirty="0" err="1" smtClean="0"/>
              <a:t>GaP</a:t>
            </a:r>
            <a:r>
              <a:rPr lang="en-US" dirty="0" smtClean="0"/>
              <a:t>, numbers denote the number of allowed R(virtual spherical shells). Type I substitution atoms (</a:t>
            </a:r>
            <a:r>
              <a:rPr lang="en-US" dirty="0" err="1" smtClean="0"/>
              <a:t>Si</a:t>
            </a:r>
            <a:r>
              <a:rPr lang="en-US" sz="1600" dirty="0" err="1" smtClean="0"/>
              <a:t>p</a:t>
            </a:r>
            <a:r>
              <a:rPr lang="en-US" dirty="0" err="1" smtClean="0"/>
              <a:t>,S</a:t>
            </a:r>
            <a:r>
              <a:rPr lang="en-US" sz="1600" dirty="0" err="1" smtClean="0"/>
              <a:t>p</a:t>
            </a:r>
            <a:r>
              <a:rPr lang="en-US" dirty="0" smtClean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High energy </a:t>
            </a:r>
            <a:r>
              <a:rPr lang="en-US" dirty="0" smtClean="0">
                <a:sym typeface="Wingdings" pitchFamily="2" charset="2"/>
              </a:rPr>
              <a:t> sparse and  low intensity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ym typeface="Wingdings" pitchFamily="2" charset="2"/>
              </a:rPr>
              <a:t>Low energy  dense and increase in intensity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ym typeface="Wingdings" pitchFamily="2" charset="2"/>
              </a:rPr>
              <a:t>Very low energy  intensity decrease and lines merge to finite modulated wide band.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of Donor-Acceptor pairs</a:t>
            </a:r>
            <a:br>
              <a:rPr lang="en-US" dirty="0" smtClean="0"/>
            </a:br>
            <a:r>
              <a:rPr lang="en-US" dirty="0" smtClean="0"/>
              <a:t>	Weak Electron-Phonon interaction</a:t>
            </a:r>
            <a:endParaRPr lang="en-US" dirty="0"/>
          </a:p>
        </p:txBody>
      </p:sp>
      <p:pic>
        <p:nvPicPr>
          <p:cNvPr id="4" name="Picture 3" descr="H:\Saveda\course\luminescence spectroscopy\my seminar pics\Fig05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103" y="1088785"/>
            <a:ext cx="359778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7421" y="1270944"/>
            <a:ext cx="49950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Position of max of broad band. Symbols represent diff samples and excitation.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Two additional characteristics for this type of luminescence: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Overall blue shift broad band with increasing intensity. Reason being more intensity makes the D0 – A0 atoms come closer and increases influence of the columbic term.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Second is behavior in time resolved experiments: increasing delay after excitation impulse results in red shift of emission spectra. Reason for </a:t>
            </a:r>
            <a:r>
              <a:rPr lang="en-US" smtClean="0"/>
              <a:t>this is closer </a:t>
            </a:r>
            <a:r>
              <a:rPr lang="en-US" dirty="0" smtClean="0"/>
              <a:t>pair will have high </a:t>
            </a:r>
            <a:r>
              <a:rPr lang="en-US" dirty="0" err="1" smtClean="0"/>
              <a:t>prob</a:t>
            </a:r>
            <a:r>
              <a:rPr lang="en-US" dirty="0" smtClean="0"/>
              <a:t> to recombine and it reduces as R increases.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0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 of Donor-Acceptor pairs</a:t>
            </a:r>
            <a:br>
              <a:rPr lang="en-US" dirty="0" smtClean="0"/>
            </a:br>
            <a:r>
              <a:rPr lang="en-US" dirty="0" smtClean="0"/>
              <a:t>	Strong Electron-Phonon interaction</a:t>
            </a:r>
            <a:endParaRPr lang="en-US" dirty="0"/>
          </a:p>
        </p:txBody>
      </p:sp>
      <p:pic>
        <p:nvPicPr>
          <p:cNvPr id="13314" name="Picture 2" descr="H:\Saveda\course\luminescence spectroscopy\my seminar pics\Fig05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259045"/>
            <a:ext cx="5661025" cy="338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885" y="4735774"/>
            <a:ext cx="8898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Spectral distribution of </a:t>
            </a:r>
            <a:r>
              <a:rPr lang="en-IN" dirty="0" err="1" smtClean="0"/>
              <a:t>ZnS</a:t>
            </a:r>
            <a:r>
              <a:rPr lang="en-IN" dirty="0" smtClean="0"/>
              <a:t> doped with </a:t>
            </a:r>
            <a:r>
              <a:rPr lang="en-IN" dirty="0" err="1" smtClean="0"/>
              <a:t>Cu</a:t>
            </a:r>
            <a:r>
              <a:rPr lang="en-IN" baseline="-25000" dirty="0" err="1" smtClean="0"/>
              <a:t>Zn</a:t>
            </a:r>
            <a:r>
              <a:rPr lang="en-IN" dirty="0" smtClean="0"/>
              <a:t> acceptor and </a:t>
            </a:r>
            <a:r>
              <a:rPr lang="en-IN" dirty="0" err="1" smtClean="0"/>
              <a:t>Cl</a:t>
            </a:r>
            <a:r>
              <a:rPr lang="en-IN" baseline="-25000" dirty="0" err="1" smtClean="0"/>
              <a:t>S</a:t>
            </a:r>
            <a:r>
              <a:rPr lang="en-IN" dirty="0" smtClean="0"/>
              <a:t> donor. Curves 1-4 correspond to increasing Cu with 1 being pure </a:t>
            </a:r>
            <a:r>
              <a:rPr lang="en-IN" dirty="0" err="1" smtClean="0"/>
              <a:t>ZnS</a:t>
            </a:r>
            <a:r>
              <a:rPr lang="en-IN" dirty="0" smtClean="0"/>
              <a:t>. The luminescence band is broad, lacks any structure and located far from emission (large stokes shift) 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66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excited by two photon absorption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1"/>
            <a:ext cx="8686800" cy="52292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So far, seen a single photon absorption process governed by lambert-beer law.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Typically                                    depth of  penetration in sample is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Such low values surface states and sub surface states strongly influence the </a:t>
            </a:r>
            <a:r>
              <a:rPr lang="en-US" dirty="0" err="1" smtClean="0"/>
              <a:t>radiative</a:t>
            </a:r>
            <a:r>
              <a:rPr lang="en-US" dirty="0" smtClean="0"/>
              <a:t> recombination and can pose problem.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dirty="0" smtClean="0"/>
              <a:t>These states </a:t>
            </a:r>
            <a:r>
              <a:rPr lang="en-IN" dirty="0"/>
              <a:t>can either quench or be source of the </a:t>
            </a:r>
            <a:r>
              <a:rPr lang="en-IN" dirty="0" smtClean="0"/>
              <a:t>luminescence. Thus spectra not reflect the material of interest.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dirty="0" smtClean="0"/>
              <a:t>So, Compare both single and two photon spectra.</a:t>
            </a:r>
          </a:p>
          <a:p>
            <a:endParaRPr lang="en-IN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604" y="1571625"/>
            <a:ext cx="31908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2443163"/>
            <a:ext cx="2248258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4" y="2815763"/>
            <a:ext cx="3962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3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excited by two photon absorption</a:t>
            </a:r>
            <a:endParaRPr lang="en-US" dirty="0"/>
          </a:p>
        </p:txBody>
      </p:sp>
      <p:pic>
        <p:nvPicPr>
          <p:cNvPr id="14338" name="Picture 2" descr="H:\Saveda\course\luminescence spectroscopy\my seminar pics\Fig05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1606550"/>
            <a:ext cx="3292475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90840" y="987568"/>
            <a:ext cx="5105399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Non-linear optical phenomenon, two photon are absorbed at the same time in single elemental act.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Two photon </a:t>
            </a:r>
            <a:r>
              <a:rPr lang="en-IN" dirty="0" err="1" smtClean="0"/>
              <a:t>anology</a:t>
            </a:r>
            <a:r>
              <a:rPr lang="en-IN" dirty="0" smtClean="0"/>
              <a:t> of </a:t>
            </a:r>
            <a:r>
              <a:rPr lang="en-IN" dirty="0" err="1" smtClean="0"/>
              <a:t>lambert</a:t>
            </a:r>
            <a:r>
              <a:rPr lang="en-IN" dirty="0" smtClean="0"/>
              <a:t> law-.</a:t>
            </a:r>
          </a:p>
          <a:p>
            <a:r>
              <a:rPr lang="en-IN" dirty="0" smtClean="0"/>
              <a:t>Here absorption coefficient is proportional to intensity of the excitation.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Typically                                                d=1cm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Thus at these penetrations the luminescence are from bulk of the sample. 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 A view through the window cryostat of bulk </a:t>
            </a:r>
            <a:r>
              <a:rPr lang="en-IN" dirty="0" err="1" smtClean="0"/>
              <a:t>AgCl</a:t>
            </a:r>
            <a:r>
              <a:rPr lang="en-IN" dirty="0" smtClean="0"/>
              <a:t> with a horizontal trace two photon </a:t>
            </a:r>
            <a:r>
              <a:rPr lang="en-IN" dirty="0" err="1" smtClean="0"/>
              <a:t>lumniscence</a:t>
            </a:r>
            <a:r>
              <a:rPr lang="en-IN" dirty="0" smtClean="0"/>
              <a:t> across whole length of the sample.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6224" y="1561284"/>
            <a:ext cx="1804646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983" y="2987437"/>
            <a:ext cx="23717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9690" y="2915977"/>
            <a:ext cx="1704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H:\Saveda\course\luminescence spectroscopy\my seminar pics\Fig05_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70" y="1089025"/>
            <a:ext cx="3324271" cy="47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3106" y="3806660"/>
            <a:ext cx="15335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35178" y="3787609"/>
            <a:ext cx="3619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61018" y="3796494"/>
            <a:ext cx="10477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2466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excited by two photon absorption</a:t>
            </a:r>
          </a:p>
        </p:txBody>
      </p:sp>
      <p:pic>
        <p:nvPicPr>
          <p:cNvPr id="16386" name="Picture 2" descr="H:\Saveda\course\luminescence spectroscopy\my seminar pics\Fig05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0"/>
          <a:stretch>
            <a:fillRect/>
          </a:stretch>
        </p:blipFill>
        <p:spPr bwMode="auto">
          <a:xfrm>
            <a:off x="258381" y="1253747"/>
            <a:ext cx="4105673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8364" y="4435511"/>
            <a:ext cx="86936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Comparison of emission spectra of one and two photon excitation a) </a:t>
            </a:r>
            <a:r>
              <a:rPr lang="en-IN" dirty="0" err="1" smtClean="0"/>
              <a:t>AgCl</a:t>
            </a:r>
            <a:r>
              <a:rPr lang="en-IN" dirty="0" smtClean="0"/>
              <a:t> crystal b) </a:t>
            </a:r>
            <a:r>
              <a:rPr lang="en-IN" dirty="0" err="1" smtClean="0"/>
              <a:t>CdS</a:t>
            </a:r>
            <a:r>
              <a:rPr lang="en-IN" dirty="0" smtClean="0"/>
              <a:t> thin film.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This indicates that the influence of surface states on luminescence is not so pronounced as was commonly supposed in the past</a:t>
            </a:r>
            <a:endParaRPr lang="en-IN" dirty="0"/>
          </a:p>
        </p:txBody>
      </p:sp>
      <p:pic>
        <p:nvPicPr>
          <p:cNvPr id="5" name="Picture 2" descr="H:\Saveda\course\luminescence spectroscopy\my seminar pics\Fig05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48417"/>
          <a:stretch>
            <a:fillRect/>
          </a:stretch>
        </p:blipFill>
        <p:spPr bwMode="auto">
          <a:xfrm>
            <a:off x="5227090" y="1255594"/>
            <a:ext cx="3651201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7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Luminescence from transition metal and rare earth ion impurities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0124" y="1255594"/>
            <a:ext cx="88710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Apart from donors number of impurities are introduced in the material to boost the luminescence and achieve particular emission of wavelength.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But, two types of impurities are utilized in many commercial applications</a:t>
            </a:r>
          </a:p>
          <a:p>
            <a:pPr lvl="4">
              <a:buFont typeface="Wingdings" pitchFamily="2" charset="2"/>
              <a:buChar char="§"/>
            </a:pPr>
            <a:r>
              <a:rPr lang="en-IN" dirty="0" smtClean="0"/>
              <a:t>transition metals and rare earth ion.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Transition metals:</a:t>
            </a:r>
            <a:endParaRPr lang="en-IN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Luminescence as a result of electro transitions between partially filled 3d shells.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The 3dn* </a:t>
            </a:r>
            <a:r>
              <a:rPr lang="en-IN" dirty="0" smtClean="0">
                <a:sym typeface="Wingdings" pitchFamily="2" charset="2"/>
              </a:rPr>
              <a:t> 3dn transitions are dipole-forbidden since they don’t comply with the condition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>
                <a:sym typeface="Wingdings" pitchFamily="2" charset="2"/>
              </a:rPr>
              <a:t>But when embedded into crystal, the electric field of crystal makes it partially allowed.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>
                <a:sym typeface="Wingdings" pitchFamily="2" charset="2"/>
              </a:rPr>
              <a:t>Spectra shape depends on arrangement of </a:t>
            </a:r>
            <a:r>
              <a:rPr lang="en-IN" dirty="0" err="1" smtClean="0">
                <a:sym typeface="Wingdings" pitchFamily="2" charset="2"/>
              </a:rPr>
              <a:t>ligands</a:t>
            </a:r>
            <a:r>
              <a:rPr lang="en-IN" dirty="0" smtClean="0">
                <a:sym typeface="Wingdings" pitchFamily="2" charset="2"/>
              </a:rPr>
              <a:t>, radius of d-orbit, distance btw metal ion and the </a:t>
            </a:r>
            <a:r>
              <a:rPr lang="en-IN" dirty="0" err="1" smtClean="0">
                <a:sym typeface="Wingdings" pitchFamily="2" charset="2"/>
              </a:rPr>
              <a:t>ligand</a:t>
            </a:r>
            <a:r>
              <a:rPr lang="en-IN" dirty="0" smtClean="0">
                <a:sym typeface="Wingdings" pitchFamily="2" charset="2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255" y="4065968"/>
            <a:ext cx="7524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6158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Luminescence from transition metal and rare earth ion impurities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888" y="1214647"/>
            <a:ext cx="56501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The luminescence are due to transition in 4f orbital. These process are similar to the pervious one.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major difference is that here the 4f orbital are shielded by the externally filled 5s2 and 5p6 orbital.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So, on one hand the crystal field is strong enough to have partial excitation and on the other hand this screening manifest itself by keeping atomic like emission spectra.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In fig. </a:t>
            </a:r>
            <a:r>
              <a:rPr lang="en-IN" dirty="0" err="1" smtClean="0"/>
              <a:t>a,b,c</a:t>
            </a:r>
            <a:r>
              <a:rPr lang="en-IN" dirty="0" smtClean="0"/>
              <a:t> confirms that the emission of Er3+ is having relatively narrow peak at 1530 regardless of its incorporation.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Fig. </a:t>
            </a:r>
            <a:r>
              <a:rPr lang="en-IN" dirty="0" err="1" smtClean="0"/>
              <a:t>c,d</a:t>
            </a:r>
            <a:r>
              <a:rPr lang="en-IN" dirty="0" smtClean="0"/>
              <a:t> shows that in hydrogenated sample the intensity is reduced by 20% by increasing temp.</a:t>
            </a:r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7465" y="738000"/>
            <a:ext cx="2936512" cy="59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203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Non-</a:t>
            </a:r>
            <a:r>
              <a:rPr lang="en-IN" dirty="0" err="1" smtClean="0"/>
              <a:t>Radiative</a:t>
            </a:r>
            <a:r>
              <a:rPr lang="en-IN" dirty="0" smtClean="0"/>
              <a:t> Recombination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078173"/>
            <a:ext cx="8597900" cy="571632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Luminescence efficiency or quantum yield never reaches 1.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Even if so Stokes law implies, not all energy is transformed into luminescence.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Divided into three in accordance to excitation energy transferred:</a:t>
            </a:r>
          </a:p>
          <a:p>
            <a:pPr marL="812800" lvl="1" indent="-457200">
              <a:buFont typeface="+mj-lt"/>
              <a:buAutoNum type="arabicPeriod"/>
            </a:pPr>
            <a:r>
              <a:rPr lang="en-IN" sz="1900" dirty="0" smtClean="0"/>
              <a:t>Heat</a:t>
            </a:r>
            <a:r>
              <a:rPr lang="en-IN" sz="1800" dirty="0" smtClean="0"/>
              <a:t>.</a:t>
            </a:r>
          </a:p>
          <a:p>
            <a:pPr marL="1181100" lvl="2" indent="-457200">
              <a:buFont typeface="Arial" pitchFamily="34" charset="0"/>
              <a:buChar char="•"/>
            </a:pPr>
            <a:r>
              <a:rPr lang="en-IN" sz="1600" dirty="0" err="1" smtClean="0"/>
              <a:t>Multiphonon</a:t>
            </a:r>
            <a:r>
              <a:rPr lang="en-IN" sz="1600" dirty="0" smtClean="0"/>
              <a:t> transitions.</a:t>
            </a:r>
          </a:p>
          <a:p>
            <a:pPr marL="1992313" lvl="4"/>
            <a:r>
              <a:rPr lang="en-IN" sz="1600" dirty="0" smtClean="0"/>
              <a:t>Bi-molecular</a:t>
            </a:r>
          </a:p>
          <a:p>
            <a:pPr marL="1992313" lvl="4"/>
            <a:r>
              <a:rPr lang="en-IN" sz="1600" dirty="0" smtClean="0"/>
              <a:t>Localized centres</a:t>
            </a:r>
          </a:p>
          <a:p>
            <a:pPr marL="1992313" lvl="4"/>
            <a:r>
              <a:rPr lang="en-IN" sz="1600" dirty="0" smtClean="0"/>
              <a:t>Surface states</a:t>
            </a:r>
          </a:p>
          <a:p>
            <a:pPr marL="1181100" lvl="2" indent="-457200">
              <a:buFont typeface="Arial" pitchFamily="34" charset="0"/>
              <a:buChar char="•"/>
            </a:pPr>
            <a:r>
              <a:rPr lang="en-IN" sz="1600" dirty="0" smtClean="0"/>
              <a:t>Auger recombination.</a:t>
            </a:r>
          </a:p>
          <a:p>
            <a:pPr marL="812800" lvl="1" indent="-457200">
              <a:buFont typeface="+mj-lt"/>
              <a:buAutoNum type="arabicPeriod"/>
            </a:pPr>
            <a:r>
              <a:rPr lang="en-IN" sz="1900" dirty="0" smtClean="0"/>
              <a:t>Lattice defects.</a:t>
            </a:r>
          </a:p>
          <a:p>
            <a:pPr marL="1181100" lvl="2" indent="-457200">
              <a:buFont typeface="Arial" pitchFamily="34" charset="0"/>
              <a:buChar char="•"/>
            </a:pPr>
            <a:r>
              <a:rPr lang="en-IN" sz="1700" dirty="0" smtClean="0"/>
              <a:t>Wide-</a:t>
            </a:r>
            <a:r>
              <a:rPr lang="en-IN" sz="1700" dirty="0" err="1" smtClean="0"/>
              <a:t>bandgap</a:t>
            </a:r>
            <a:r>
              <a:rPr lang="en-IN" sz="1700" dirty="0" smtClean="0"/>
              <a:t> material btw semiconductor and ionic crystal.</a:t>
            </a:r>
          </a:p>
          <a:p>
            <a:pPr marL="812800" lvl="1" indent="-457200">
              <a:buFont typeface="+mj-lt"/>
              <a:buAutoNum type="arabicPeriod"/>
            </a:pPr>
            <a:r>
              <a:rPr lang="en-IN" sz="1900" dirty="0" smtClean="0"/>
              <a:t>Photochemical changes in material.</a:t>
            </a:r>
          </a:p>
          <a:p>
            <a:pPr marL="1181100" lvl="2" indent="-457200">
              <a:buFont typeface="Arial" pitchFamily="34" charset="0"/>
              <a:buChar char="•"/>
            </a:pPr>
            <a:r>
              <a:rPr lang="en-IN" sz="1600" dirty="0" smtClean="0"/>
              <a:t>Limited to halides of silver and thallium.</a:t>
            </a:r>
          </a:p>
          <a:p>
            <a:endParaRPr lang="en-IN" dirty="0" smtClean="0"/>
          </a:p>
          <a:p>
            <a:r>
              <a:rPr lang="en-IN" dirty="0" smtClean="0"/>
              <a:t>	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Multiphonon</a:t>
            </a:r>
            <a:r>
              <a:rPr lang="en-US" dirty="0" smtClean="0"/>
              <a:t> Recombination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Bimolecular</a:t>
            </a:r>
            <a:endParaRPr lang="en-US" dirty="0"/>
          </a:p>
        </p:txBody>
      </p:sp>
      <p:pic>
        <p:nvPicPr>
          <p:cNvPr id="1026" name="Picture 2" descr="H:\Saveda\course\luminescence spectroscopy\my seminar pics\Fig06_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99" b="71884"/>
          <a:stretch/>
        </p:blipFill>
        <p:spPr bwMode="auto">
          <a:xfrm>
            <a:off x="4771997" y="1365248"/>
            <a:ext cx="429068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1888" y="1268105"/>
            <a:ext cx="462659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This process can be can a simple </a:t>
            </a:r>
            <a:r>
              <a:rPr lang="en-IN" dirty="0" err="1" smtClean="0"/>
              <a:t>exciton</a:t>
            </a:r>
            <a:r>
              <a:rPr lang="en-IN" dirty="0" smtClean="0"/>
              <a:t> recombination across the </a:t>
            </a:r>
            <a:r>
              <a:rPr lang="en-IN" dirty="0" err="1" smtClean="0"/>
              <a:t>bandgap</a:t>
            </a:r>
            <a:r>
              <a:rPr lang="en-IN" dirty="0" smtClean="0"/>
              <a:t> by n phonon process.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Analogy of bimolecular process as seen in previous talk.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probability of such almost zero.</a:t>
            </a:r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                                                       </a:t>
            </a:r>
          </a:p>
          <a:p>
            <a:endParaRPr lang="en-IN" dirty="0" smtClean="0"/>
          </a:p>
          <a:p>
            <a:r>
              <a:rPr lang="en-IN" dirty="0" smtClean="0"/>
              <a:t>and hence  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In case if there are any deep levels in the </a:t>
            </a:r>
            <a:r>
              <a:rPr lang="en-IN" dirty="0" err="1" smtClean="0"/>
              <a:t>midgap</a:t>
            </a:r>
            <a:r>
              <a:rPr lang="en-IN" dirty="0" smtClean="0"/>
              <a:t> then the prob. will substantially increase.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endParaRPr lang="en-IN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3819" y="1893414"/>
            <a:ext cx="1701818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867" y="3643171"/>
            <a:ext cx="40195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640" y="4171949"/>
            <a:ext cx="33432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9232" y="4585505"/>
            <a:ext cx="8572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1835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Localized centres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86" y="1296537"/>
            <a:ext cx="4776716" cy="43644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Intersection point X lowers with increasing difference of </a:t>
            </a:r>
            <a:r>
              <a:rPr lang="en-IN" dirty="0" err="1" smtClean="0"/>
              <a:t>Qgo-Qeo</a:t>
            </a:r>
            <a:r>
              <a:rPr lang="en-IN" dirty="0" smtClean="0"/>
              <a:t> and so does E</a:t>
            </a:r>
            <a:r>
              <a:rPr lang="en-IN" baseline="-25000" dirty="0" smtClean="0"/>
              <a:t>A</a:t>
            </a:r>
          </a:p>
          <a:p>
            <a:endParaRPr lang="en-IN" baseline="-25000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C </a:t>
            </a:r>
            <a:r>
              <a:rPr lang="en-IN" dirty="0" smtClean="0">
                <a:sym typeface="Wingdings" pitchFamily="2" charset="2"/>
              </a:rPr>
              <a:t> X goes down X  A by emission of local phonons.</a:t>
            </a:r>
          </a:p>
          <a:p>
            <a:endParaRPr lang="en-IN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IN" dirty="0" smtClean="0">
                <a:sym typeface="Wingdings" pitchFamily="2" charset="2"/>
              </a:rPr>
              <a:t>The phonon emission character is a sequential application of one-phonon process and is  different  from </a:t>
            </a:r>
            <a:r>
              <a:rPr lang="en-IN" dirty="0" err="1" smtClean="0">
                <a:sym typeface="Wingdings" pitchFamily="2" charset="2"/>
              </a:rPr>
              <a:t>bimoclecular</a:t>
            </a:r>
            <a:r>
              <a:rPr lang="en-IN" dirty="0" smtClean="0">
                <a:sym typeface="Wingdings" pitchFamily="2" charset="2"/>
              </a:rPr>
              <a:t> (mediated by virtual electron levels and nth order process)</a:t>
            </a:r>
            <a:endParaRPr lang="en-IN" dirty="0"/>
          </a:p>
        </p:txBody>
      </p:sp>
      <p:pic>
        <p:nvPicPr>
          <p:cNvPr id="4" name="Picture 3" descr="H:\Saveda\course\luminescence spectroscopy\my seminar pics\Fig06_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9" b="36888"/>
          <a:stretch/>
        </p:blipFill>
        <p:spPr bwMode="auto">
          <a:xfrm>
            <a:off x="4847739" y="2057291"/>
            <a:ext cx="4214373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Localized centres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2" y="1102056"/>
            <a:ext cx="4885898" cy="51076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If the localized centres interact weakly with the surrounding lattice </a:t>
            </a:r>
            <a:r>
              <a:rPr lang="en-IN" dirty="0" err="1" smtClean="0"/>
              <a:t>Qgo~Qeo</a:t>
            </a:r>
            <a:r>
              <a:rPr lang="en-IN" dirty="0" smtClean="0"/>
              <a:t> and X doesn’t exist.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Important factor mediating these recombination are deep levels in  </a:t>
            </a:r>
            <a:r>
              <a:rPr lang="en-IN" dirty="0" err="1" smtClean="0"/>
              <a:t>midgap</a:t>
            </a:r>
            <a:r>
              <a:rPr lang="en-IN" dirty="0" smtClean="0"/>
              <a:t> (due to the defects in material).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These defects are strongly interacting with lattice and changes </a:t>
            </a:r>
            <a:r>
              <a:rPr lang="en-IN" dirty="0" err="1" smtClean="0"/>
              <a:t>configurational</a:t>
            </a:r>
            <a:r>
              <a:rPr lang="en-IN" dirty="0" smtClean="0"/>
              <a:t> co-ordinate </a:t>
            </a:r>
            <a:r>
              <a:rPr lang="en-IN" dirty="0" err="1" smtClean="0"/>
              <a:t>Qeo</a:t>
            </a:r>
            <a:r>
              <a:rPr lang="en-IN" dirty="0" smtClean="0"/>
              <a:t> to </a:t>
            </a:r>
            <a:r>
              <a:rPr lang="en-IN" dirty="0" err="1" smtClean="0"/>
              <a:t>Qdo</a:t>
            </a:r>
            <a:r>
              <a:rPr lang="en-IN" dirty="0" smtClean="0"/>
              <a:t>, during </a:t>
            </a:r>
            <a:r>
              <a:rPr lang="en-IN" dirty="0" err="1" smtClean="0"/>
              <a:t>exciatation</a:t>
            </a:r>
            <a:r>
              <a:rPr lang="en-IN" dirty="0" smtClean="0"/>
              <a:t> energy to this defect.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Electron energy dissipated by ‘cooling transitions’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4" descr="H:\Saveda\course\luminescence spectroscopy\my seminar pics\Fig06_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2"/>
          <a:stretch/>
        </p:blipFill>
        <p:spPr bwMode="auto">
          <a:xfrm>
            <a:off x="5090183" y="1392593"/>
            <a:ext cx="4053817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76714" y="5363578"/>
            <a:ext cx="4039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 </a:t>
            </a:r>
            <a:r>
              <a:rPr lang="en-IN" dirty="0" smtClean="0">
                <a:sym typeface="Wingdings" pitchFamily="2" charset="2"/>
              </a:rPr>
              <a:t> C´  C´´. remaining energy by</a:t>
            </a:r>
          </a:p>
          <a:p>
            <a:r>
              <a:rPr lang="en-IN" dirty="0" smtClean="0">
                <a:sym typeface="Wingdings" pitchFamily="2" charset="2"/>
              </a:rPr>
              <a:t>C´´  C´´´  A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Surface Recombination</a:t>
            </a:r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382963" y="3507909"/>
            <a:ext cx="0" cy="395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34038" y="3511724"/>
            <a:ext cx="0" cy="396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411940" y="3737457"/>
            <a:ext cx="226552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 smtClean="0"/>
              <a:t>Thickness of the sample</a:t>
            </a:r>
            <a:endParaRPr lang="en-IN" sz="900" dirty="0" smtClean="0"/>
          </a:p>
          <a:p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4510088" y="4057650"/>
            <a:ext cx="4575175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parameters used in this simulation: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600" dirty="0"/>
              <a:t>Doping of the sample is 10</a:t>
            </a:r>
            <a:r>
              <a:rPr lang="en-GB" sz="1600" baseline="30000" dirty="0"/>
              <a:t>18 </a:t>
            </a:r>
            <a:r>
              <a:rPr lang="en-GB" sz="1600" dirty="0"/>
              <a:t>cm</a:t>
            </a:r>
            <a:r>
              <a:rPr lang="en-GB" sz="1600" baseline="30000" dirty="0"/>
              <a:t>-3</a:t>
            </a:r>
            <a:r>
              <a:rPr lang="en-GB" sz="1600" dirty="0"/>
              <a:t>,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600" dirty="0"/>
              <a:t>Thickness of the sample is 400 </a:t>
            </a:r>
            <a:r>
              <a:rPr lang="en-GB" sz="1600" dirty="0" err="1"/>
              <a:t>μm</a:t>
            </a:r>
            <a:r>
              <a:rPr lang="en-GB" sz="1600" dirty="0"/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600" dirty="0"/>
              <a:t>Diffusion coefficient of the material is 15 cm</a:t>
            </a:r>
            <a:r>
              <a:rPr lang="en-GB" sz="1600" baseline="30000" dirty="0"/>
              <a:t>2</a:t>
            </a:r>
            <a:r>
              <a:rPr lang="en-GB" sz="1600" dirty="0"/>
              <a:t>/s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600" dirty="0"/>
              <a:t>Lifetime of the carriers is taken as 0.5 </a:t>
            </a:r>
            <a:r>
              <a:rPr lang="en-GB" sz="1600" dirty="0" err="1"/>
              <a:t>μsec</a:t>
            </a:r>
            <a:r>
              <a:rPr lang="en-GB" sz="1600" dirty="0"/>
              <a:t>. </a:t>
            </a:r>
            <a:endParaRPr lang="en-IN" sz="16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1268413" y="1180326"/>
            <a:ext cx="7342187" cy="2559161"/>
            <a:chOff x="1268413" y="770886"/>
            <a:chExt cx="7342187" cy="2497137"/>
          </a:xfrm>
        </p:grpSpPr>
        <p:sp>
          <p:nvSpPr>
            <p:cNvPr id="14" name="Rectangle 13"/>
            <p:cNvSpPr/>
            <p:nvPr/>
          </p:nvSpPr>
          <p:spPr>
            <a:xfrm>
              <a:off x="3382963" y="1094736"/>
              <a:ext cx="2281237" cy="193516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1100" dirty="0">
                  <a:ea typeface="Calibri"/>
                  <a:cs typeface="Mangal"/>
                </a:rPr>
                <a:t>Sample </a:t>
              </a:r>
            </a:p>
            <a:p>
              <a:pPr algn="ctr" fontAlgn="auto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1100" dirty="0">
                  <a:ea typeface="Calibri"/>
                  <a:cs typeface="Mangal"/>
                </a:rPr>
                <a:t>Diffusion coefficient (D)</a:t>
              </a:r>
            </a:p>
            <a:p>
              <a:pPr algn="ctr" fontAlgn="auto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endParaRPr lang="en-US" sz="1100" dirty="0">
                <a:ea typeface="Calibri"/>
                <a:cs typeface="Mangal"/>
              </a:endParaRPr>
            </a:p>
            <a:p>
              <a:pPr algn="ctr" fontAlgn="auto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1100" dirty="0">
                  <a:ea typeface="Calibri"/>
                  <a:cs typeface="Mangal"/>
                </a:rPr>
                <a:t>Bulk Lifetime(</a:t>
              </a:r>
              <a:r>
                <a:rPr lang="el-GR" sz="1100" dirty="0">
                  <a:ea typeface="Calibri"/>
                  <a:cs typeface="Mangal"/>
                </a:rPr>
                <a:t>τ</a:t>
              </a:r>
              <a:r>
                <a:rPr lang="en-US" sz="1100" dirty="0">
                  <a:ea typeface="Calibri"/>
                  <a:cs typeface="Mangal"/>
                </a:rPr>
                <a:t>)</a:t>
              </a:r>
              <a:endParaRPr lang="en-IN" sz="1100" dirty="0">
                <a:ea typeface="Calibri"/>
                <a:cs typeface="Mangal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78188" y="1094736"/>
              <a:ext cx="90487" cy="193516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634038" y="1094736"/>
              <a:ext cx="90487" cy="193516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382963" y="3268023"/>
              <a:ext cx="226853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5657850" y="1263011"/>
              <a:ext cx="549275" cy="2762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 flipV="1">
              <a:off x="2800350" y="1164586"/>
              <a:ext cx="431800" cy="3444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1354514" y="770886"/>
              <a:ext cx="219075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 err="1"/>
                <a:t>S</a:t>
              </a:r>
              <a:r>
                <a:rPr lang="en-US" sz="1100" dirty="0" err="1"/>
                <a:t>l</a:t>
              </a:r>
              <a:r>
                <a:rPr lang="en-US" sz="1400" dirty="0"/>
                <a:t> (SRV at left edge)</a:t>
              </a:r>
            </a:p>
            <a:p>
              <a:r>
                <a:rPr lang="en-US" sz="1200" dirty="0" err="1"/>
                <a:t>Epi</a:t>
              </a:r>
              <a:r>
                <a:rPr lang="en-US" sz="1200" dirty="0"/>
                <a:t>- substrate</a:t>
              </a:r>
              <a:r>
                <a:rPr lang="en-IN" sz="1200" dirty="0" err="1"/>
                <a:t>te</a:t>
              </a:r>
              <a:r>
                <a:rPr lang="en-IN" sz="1200" dirty="0"/>
                <a:t> </a:t>
              </a:r>
              <a:r>
                <a:rPr lang="en-US" sz="1200" dirty="0"/>
                <a:t>interface</a:t>
              </a:r>
              <a:endParaRPr lang="en-IN" sz="1200" dirty="0"/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6046788" y="869311"/>
              <a:ext cx="2259012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/>
                <a:t>S</a:t>
              </a:r>
              <a:r>
                <a:rPr lang="en-US" sz="1400" baseline="-25000"/>
                <a:t>r</a:t>
              </a:r>
              <a:r>
                <a:rPr lang="en-US" sz="1400"/>
                <a:t> (SRV at right edge)</a:t>
              </a:r>
              <a:endParaRPr lang="en-IN" sz="1400"/>
            </a:p>
            <a:p>
              <a:r>
                <a:rPr lang="en-US" sz="1200"/>
                <a:t>   Epi- oxide interface</a:t>
              </a:r>
              <a:endParaRPr lang="en-IN" sz="1200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395413" y="1453511"/>
              <a:ext cx="1231900" cy="552450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900">
                  <a:ea typeface="Calibri"/>
                  <a:cs typeface="Mangal"/>
                </a:rPr>
                <a:t>Pump (UV source)</a:t>
              </a:r>
              <a:endParaRPr lang="en-IN" sz="1100">
                <a:ea typeface="Calibri"/>
                <a:cs typeface="Mangal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2011363" y="2277423"/>
              <a:ext cx="44640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Flowchart: Direct Access Storage 27"/>
            <p:cNvSpPr/>
            <p:nvPr/>
          </p:nvSpPr>
          <p:spPr>
            <a:xfrm rot="10800000">
              <a:off x="7070725" y="2075811"/>
              <a:ext cx="525463" cy="403225"/>
            </a:xfrm>
            <a:prstGeom prst="flowChartMagneticDrum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1960563" y="2386961"/>
              <a:ext cx="45148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2011363" y="2191698"/>
              <a:ext cx="44640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1268413" y="2471098"/>
              <a:ext cx="1816100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>
                  <a:ea typeface="Calibri" pitchFamily="34" charset="0"/>
                  <a:cs typeface="Mangal" pitchFamily="18" charset="0"/>
                </a:rPr>
                <a:t>Probe (Laser source)</a:t>
              </a:r>
              <a:endParaRPr lang="en-IN">
                <a:ea typeface="Calibri" pitchFamily="34" charset="0"/>
                <a:cs typeface="Mangal" pitchFamily="18" charset="0"/>
              </a:endParaRPr>
            </a:p>
          </p:txBody>
        </p:sp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6954838" y="1761486"/>
              <a:ext cx="969962" cy="2444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>
                  <a:ea typeface="Calibri" pitchFamily="34" charset="0"/>
                  <a:cs typeface="Mangal" pitchFamily="18" charset="0"/>
                </a:rPr>
                <a:t>Detector</a:t>
              </a:r>
              <a:endParaRPr lang="en-IN">
                <a:ea typeface="Calibri" pitchFamily="34" charset="0"/>
                <a:cs typeface="Mangal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924550" y="2452048"/>
              <a:ext cx="2686050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latin typeface="+mn-lt"/>
                  <a:cs typeface="+mn-cs"/>
                </a:rPr>
                <a:t>Effective lifetime (</a:t>
              </a:r>
              <a:r>
                <a:rPr lang="el-GR" sz="2000" dirty="0">
                  <a:latin typeface="+mn-lt"/>
                  <a:cs typeface="+mn-cs"/>
                </a:rPr>
                <a:t>τ</a:t>
              </a:r>
              <a:r>
                <a:rPr lang="en-US" sz="1050" dirty="0" err="1">
                  <a:latin typeface="+mn-lt"/>
                  <a:cs typeface="+mn-cs"/>
                </a:rPr>
                <a:t>eff</a:t>
              </a:r>
              <a:r>
                <a:rPr lang="en-US" sz="2000" dirty="0">
                  <a:latin typeface="+mn-lt"/>
                  <a:cs typeface="+mn-cs"/>
                </a:rPr>
                <a:t>)</a:t>
              </a:r>
              <a:endParaRPr lang="en-IN" sz="2000" dirty="0">
                <a:latin typeface="+mn-lt"/>
                <a:cs typeface="+mn-cs"/>
              </a:endParaRPr>
            </a:p>
          </p:txBody>
        </p:sp>
      </p:grp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45909" y="4148917"/>
            <a:ext cx="3276000" cy="1764000"/>
          </a:xfrm>
          <a:prstGeom prst="rect">
            <a:avLst/>
          </a:prstGeom>
          <a:solidFill>
            <a:schemeClr val="lt1">
              <a:alpha val="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GB" sz="1600" dirty="0" smtClean="0"/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sz="1600" dirty="0" smtClean="0"/>
              <a:t>Boundary </a:t>
            </a:r>
            <a:r>
              <a:rPr lang="en-GB" sz="1600" dirty="0"/>
              <a:t>Condition: </a:t>
            </a:r>
          </a:p>
          <a:p>
            <a:pPr>
              <a:defRPr/>
            </a:pPr>
            <a:endParaRPr lang="en-GB" sz="1600" dirty="0"/>
          </a:p>
          <a:p>
            <a:pPr>
              <a:defRPr/>
            </a:pPr>
            <a:r>
              <a:rPr lang="en-GB" sz="1600" dirty="0"/>
              <a:t>On left edge: D </a:t>
            </a:r>
            <a:r>
              <a:rPr lang="en-GB" sz="1600" dirty="0" err="1"/>
              <a:t>dn</a:t>
            </a:r>
            <a:r>
              <a:rPr lang="en-GB" sz="1600" dirty="0"/>
              <a:t>/dx = S</a:t>
            </a:r>
            <a:r>
              <a:rPr lang="en-GB" sz="1600" baseline="-25000" dirty="0"/>
              <a:t>1</a:t>
            </a:r>
            <a:r>
              <a:rPr lang="en-GB" sz="1600" dirty="0"/>
              <a:t>*n(l) </a:t>
            </a:r>
          </a:p>
          <a:p>
            <a:pPr>
              <a:defRPr/>
            </a:pPr>
            <a:r>
              <a:rPr lang="en-GB" sz="1600" dirty="0"/>
              <a:t>On right edge: D </a:t>
            </a:r>
            <a:r>
              <a:rPr lang="en-GB" sz="1600" dirty="0" err="1"/>
              <a:t>dn</a:t>
            </a:r>
            <a:r>
              <a:rPr lang="en-GB" sz="1600" dirty="0"/>
              <a:t>/dx= -S</a:t>
            </a:r>
            <a:r>
              <a:rPr lang="en-GB" sz="1600" baseline="-25000" dirty="0"/>
              <a:t>2</a:t>
            </a:r>
            <a:r>
              <a:rPr lang="en-GB" sz="1600" dirty="0"/>
              <a:t>*n(r)</a:t>
            </a:r>
          </a:p>
          <a:p>
            <a:pPr>
              <a:defRPr/>
            </a:pPr>
            <a:r>
              <a:rPr lang="en-GB" dirty="0"/>
              <a:t>	</a:t>
            </a:r>
          </a:p>
          <a:p>
            <a:pPr>
              <a:defRPr/>
            </a:pPr>
            <a:endParaRPr lang="en-IN" sz="1100" dirty="0"/>
          </a:p>
        </p:txBody>
      </p:sp>
      <p:sp>
        <p:nvSpPr>
          <p:cNvPr id="4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6492875"/>
            <a:ext cx="381000" cy="365125"/>
          </a:xfrm>
        </p:spPr>
        <p:txBody>
          <a:bodyPr/>
          <a:lstStyle/>
          <a:p>
            <a:pPr>
              <a:defRPr/>
            </a:pPr>
            <a:fld id="{42706034-4DDF-4992-931E-C8E21604915C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244376" y="6086475"/>
            <a:ext cx="52100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i="1" dirty="0" smtClean="0"/>
              <a:t>S. S. Suvanam, et.al, Materials </a:t>
            </a:r>
            <a:r>
              <a:rPr lang="en-IN" sz="1100" i="1" dirty="0"/>
              <a:t>Science Forum Vols. 740-742 (2013) </a:t>
            </a:r>
            <a:r>
              <a:rPr lang="en-IN" sz="1100" i="1" dirty="0" err="1"/>
              <a:t>pp</a:t>
            </a:r>
            <a:r>
              <a:rPr lang="en-IN" sz="1100" i="1" dirty="0"/>
              <a:t> 465-468</a:t>
            </a:r>
            <a:endParaRPr lang="en-US" sz="1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924" y="4258456"/>
            <a:ext cx="1927039" cy="6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b="72546"/>
          <a:stretch>
            <a:fillRect/>
          </a:stretch>
        </p:blipFill>
        <p:spPr bwMode="auto">
          <a:xfrm>
            <a:off x="2265530" y="4035732"/>
            <a:ext cx="4007834" cy="19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Surface Recombination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611379" y="1623927"/>
            <a:ext cx="4281488" cy="3057525"/>
            <a:chOff x="233931" y="0"/>
            <a:chExt cx="3715864" cy="3206539"/>
          </a:xfrm>
        </p:grpSpPr>
        <p:pic>
          <p:nvPicPr>
            <p:cNvPr id="5" name="Picture 60" descr="C:\Users\Sethu\Desktop\plots\s1=s2.jpg"/>
            <p:cNvPicPr>
              <a:picLocks noChangeAspect="1"/>
            </p:cNvPicPr>
            <p:nvPr/>
          </p:nvPicPr>
          <p:blipFill>
            <a:blip r:embed="rId2"/>
            <a:srcRect l="5487" r="7233" b="3275"/>
            <a:stretch>
              <a:fillRect/>
            </a:stretch>
          </p:blipFill>
          <p:spPr bwMode="auto">
            <a:xfrm>
              <a:off x="233931" y="74429"/>
              <a:ext cx="3715864" cy="3132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1158949" y="0"/>
              <a:ext cx="2509283" cy="276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>
                  <a:ea typeface="Calibri" pitchFamily="34" charset="0"/>
                  <a:cs typeface="Mangal" pitchFamily="18" charset="0"/>
                </a:rPr>
                <a:t>With Surface Recombination S</a:t>
              </a:r>
              <a:r>
                <a:rPr lang="en-US" sz="1200" baseline="-25000">
                  <a:ea typeface="Calibri" pitchFamily="34" charset="0"/>
                  <a:cs typeface="Mangal" pitchFamily="18" charset="0"/>
                </a:rPr>
                <a:t>l</a:t>
              </a:r>
              <a:r>
                <a:rPr lang="en-US" sz="1200">
                  <a:ea typeface="Calibri" pitchFamily="34" charset="0"/>
                  <a:cs typeface="Mangal" pitchFamily="18" charset="0"/>
                </a:rPr>
                <a:t>=S</a:t>
              </a:r>
              <a:r>
                <a:rPr lang="en-US" sz="1200" baseline="-25000">
                  <a:ea typeface="Calibri" pitchFamily="34" charset="0"/>
                  <a:cs typeface="Mangal" pitchFamily="18" charset="0"/>
                </a:rPr>
                <a:t>r</a:t>
              </a:r>
              <a:r>
                <a:rPr lang="en-US" sz="1200">
                  <a:ea typeface="Calibri" pitchFamily="34" charset="0"/>
                  <a:cs typeface="Mangal" pitchFamily="18" charset="0"/>
                </a:rPr>
                <a:t> </a:t>
              </a:r>
              <a:endParaRPr lang="en-IN" sz="1100">
                <a:ea typeface="Calibri" pitchFamily="34" charset="0"/>
                <a:cs typeface="Mangal" pitchFamily="18" charset="0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92707" y="1623927"/>
            <a:ext cx="4083050" cy="3059112"/>
            <a:chOff x="-25568" y="0"/>
            <a:chExt cx="4189443" cy="3222238"/>
          </a:xfrm>
        </p:grpSpPr>
        <p:pic>
          <p:nvPicPr>
            <p:cNvPr id="8" name="Picture 54" descr="C:\Users\Sethu\Desktop\plots\S1gS2.jpg"/>
            <p:cNvPicPr>
              <a:picLocks noChangeAspect="1"/>
            </p:cNvPicPr>
            <p:nvPr/>
          </p:nvPicPr>
          <p:blipFill>
            <a:blip r:embed="rId3"/>
            <a:srcRect l="5544" r="7091" b="3261"/>
            <a:stretch>
              <a:fillRect/>
            </a:stretch>
          </p:blipFill>
          <p:spPr bwMode="auto">
            <a:xfrm>
              <a:off x="-25568" y="85061"/>
              <a:ext cx="4189443" cy="3137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622073" y="0"/>
              <a:ext cx="3120189" cy="2755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dirty="0">
                  <a:ea typeface="Calibri" pitchFamily="34" charset="0"/>
                  <a:cs typeface="Mangal" pitchFamily="18" charset="0"/>
                </a:rPr>
                <a:t>With Surface Recombination </a:t>
              </a:r>
              <a:r>
                <a:rPr lang="en-US" sz="1200" dirty="0" err="1">
                  <a:ea typeface="Calibri" pitchFamily="34" charset="0"/>
                  <a:cs typeface="Mangal" pitchFamily="18" charset="0"/>
                </a:rPr>
                <a:t>S</a:t>
              </a:r>
              <a:r>
                <a:rPr lang="en-US" sz="1200" baseline="-25000" dirty="0" err="1">
                  <a:ea typeface="Calibri" pitchFamily="34" charset="0"/>
                  <a:cs typeface="Mangal" pitchFamily="18" charset="0"/>
                </a:rPr>
                <a:t>l</a:t>
              </a:r>
              <a:r>
                <a:rPr lang="en-US" sz="1200" dirty="0">
                  <a:ea typeface="Calibri" pitchFamily="34" charset="0"/>
                  <a:cs typeface="Mangal" pitchFamily="18" charset="0"/>
                </a:rPr>
                <a:t>&gt;&gt;</a:t>
              </a:r>
              <a:r>
                <a:rPr lang="en-US" sz="1200" dirty="0" err="1">
                  <a:ea typeface="Calibri" pitchFamily="34" charset="0"/>
                  <a:cs typeface="Mangal" pitchFamily="18" charset="0"/>
                </a:rPr>
                <a:t>S</a:t>
              </a:r>
              <a:r>
                <a:rPr lang="en-US" sz="1200" baseline="-25000" dirty="0" err="1">
                  <a:ea typeface="Calibri" pitchFamily="34" charset="0"/>
                  <a:cs typeface="Mangal" pitchFamily="18" charset="0"/>
                </a:rPr>
                <a:t>r</a:t>
              </a:r>
              <a:r>
                <a:rPr lang="en-US" sz="1200" dirty="0">
                  <a:ea typeface="Calibri" pitchFamily="34" charset="0"/>
                  <a:cs typeface="Mangal" pitchFamily="18" charset="0"/>
                </a:rPr>
                <a:t> </a:t>
              </a:r>
              <a:endParaRPr lang="en-IN" sz="1100" dirty="0">
                <a:ea typeface="Calibri" pitchFamily="34" charset="0"/>
                <a:cs typeface="Mangal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244376" y="6086475"/>
            <a:ext cx="52100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i="1" dirty="0" smtClean="0"/>
              <a:t>S. S. Suvanam, et.al, Materials </a:t>
            </a:r>
            <a:r>
              <a:rPr lang="en-IN" sz="1100" i="1" dirty="0"/>
              <a:t>Science Forum Vols. 740-742 (2013) </a:t>
            </a:r>
            <a:r>
              <a:rPr lang="en-IN" sz="1100" i="1" dirty="0" err="1"/>
              <a:t>pp</a:t>
            </a:r>
            <a:r>
              <a:rPr lang="en-IN" sz="1100" i="1" dirty="0"/>
              <a:t> 465-468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904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Auger Recombination</a:t>
            </a:r>
            <a:endParaRPr lang="en-US" dirty="0"/>
          </a:p>
        </p:txBody>
      </p:sp>
      <p:pic>
        <p:nvPicPr>
          <p:cNvPr id="2050" name="Picture 2" descr="H:\Saveda\course\luminescence spectroscopy\my seminar pics\Fig06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72" y="869950"/>
            <a:ext cx="3783836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239" y="1105470"/>
            <a:ext cx="51179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It is a 3 quasi particle process. E-H recombine and this energy is given as a  kinetic energy (KE) of 3</a:t>
            </a:r>
            <a:r>
              <a:rPr lang="en-IN" baseline="30000" dirty="0" smtClean="0"/>
              <a:t>rd</a:t>
            </a:r>
            <a:r>
              <a:rPr lang="en-IN" dirty="0" smtClean="0"/>
              <a:t> particle 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So instead of PL the energy transferred to excitation of electron.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Finally, KE of the 3</a:t>
            </a:r>
            <a:r>
              <a:rPr lang="en-IN" baseline="30000" dirty="0" smtClean="0"/>
              <a:t>rd</a:t>
            </a:r>
            <a:r>
              <a:rPr lang="en-IN" dirty="0" smtClean="0"/>
              <a:t> particle is converted to </a:t>
            </a:r>
            <a:r>
              <a:rPr lang="en-IN" dirty="0" err="1" smtClean="0"/>
              <a:t>multiphonon</a:t>
            </a:r>
            <a:r>
              <a:rPr lang="en-IN" dirty="0" smtClean="0"/>
              <a:t> emission in crystal, mostly by heat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Both energy and momentum as to be conserved.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Fig shows both with and without involving conservation of momentum.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It is a intrinsic auger process, not defect involves.</a:t>
            </a:r>
          </a:p>
        </p:txBody>
      </p:sp>
    </p:spTree>
    <p:extLst>
      <p:ext uri="{BB962C8B-B14F-4D97-AF65-F5344CB8AC3E}">
        <p14:creationId xmlns:p14="http://schemas.microsoft.com/office/powerpoint/2010/main" val="273399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Auger Recombination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475" y="1088409"/>
            <a:ext cx="4836140" cy="54898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Diffusion relation for 3 particle system: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Typically 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This signifies that intrinsic auger recombination occurs at high carrier concentration.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304" y="2311658"/>
            <a:ext cx="2881871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 t="7265"/>
          <a:stretch>
            <a:fillRect/>
          </a:stretch>
        </p:blipFill>
        <p:spPr bwMode="auto">
          <a:xfrm>
            <a:off x="4657725" y="1528549"/>
            <a:ext cx="4486275" cy="329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0992" y="1390221"/>
            <a:ext cx="24098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33115" y="3280721"/>
            <a:ext cx="28479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63773" y="5063323"/>
            <a:ext cx="86117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2000" dirty="0" smtClean="0"/>
              <a:t>In addition to intrinsic auger , there also </a:t>
            </a:r>
            <a:r>
              <a:rPr lang="en-IN" sz="2000" dirty="0" err="1" smtClean="0"/>
              <a:t>exsits</a:t>
            </a:r>
            <a:r>
              <a:rPr lang="en-IN" sz="2000" dirty="0" smtClean="0"/>
              <a:t> extrinsic auger recombination when carrier localized impurities also play a role</a:t>
            </a:r>
          </a:p>
          <a:p>
            <a:pPr>
              <a:buFont typeface="Wingdings" pitchFamily="2" charset="2"/>
              <a:buChar char="Ø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Bimolecular Auger Recombination</a:t>
            </a:r>
            <a:endParaRPr lang="en-US" dirty="0"/>
          </a:p>
        </p:txBody>
      </p:sp>
      <p:pic>
        <p:nvPicPr>
          <p:cNvPr id="3074" name="Picture 2" descr="H:\Saveda\course\luminescence spectroscopy\my seminar pics\Fig06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1558925"/>
            <a:ext cx="3730625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76" y="1057275"/>
            <a:ext cx="53546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This process is similar to auger just that the energy is released from deep in band gap.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Characterized by quadratic nature of recombination.</a:t>
            </a:r>
          </a:p>
          <a:p>
            <a:pPr marL="285750" indent="-285750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Seen before(</a:t>
            </a:r>
            <a:r>
              <a:rPr lang="en-US" dirty="0" err="1" smtClean="0"/>
              <a:t>multiphonon</a:t>
            </a:r>
            <a:r>
              <a:rPr lang="en-US" dirty="0" smtClean="0"/>
              <a:t>) the probability is zero, in spite this widely occurs in many materials.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Reason for this lies in localized states in mid gap.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Strongly localized states in ‘r’ space </a:t>
            </a:r>
            <a:r>
              <a:rPr lang="en-US" dirty="0" smtClean="0">
                <a:sym typeface="Wingdings" panose="05000000000000000000" pitchFamily="2" charset="2"/>
              </a:rPr>
              <a:t> strongly delocalized in ‘k space’  hence probability of such transitions are very high.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Creation of lattice defect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63773" y="2333765"/>
            <a:ext cx="87755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Following criteria must be fulfilled to make this recombination: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IN" dirty="0" smtClean="0"/>
              <a:t>Localization of the electronic excitation must occur.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IN" dirty="0" smtClean="0"/>
              <a:t>Energy criterion. 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IN" dirty="0" smtClean="0"/>
              <a:t>Protection against degradation of heat-phonons.                    </a:t>
            </a:r>
          </a:p>
          <a:p>
            <a:pPr marL="1257300" lvl="2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dirty="0" smtClean="0"/>
              <a:t>Guarantees no spread of localized energy to whole crystal.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IN" dirty="0" smtClean="0"/>
              <a:t>Orientation criteria. </a:t>
            </a:r>
          </a:p>
          <a:p>
            <a:pPr marL="1257300" lvl="2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dirty="0" smtClean="0"/>
              <a:t>Energetically favourable symmetry for defect creation 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177420" y="1119117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Excitation localised at atom occupying  regular lattice position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2499810" y="1094096"/>
            <a:ext cx="2099481" cy="10895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Released energy transferred to relevant atom as whole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4781265" y="1205553"/>
            <a:ext cx="19607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Thus kick off an atom to produce interstitial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062716" y="1276065"/>
            <a:ext cx="1999396" cy="839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Transient or permanent damage </a:t>
            </a:r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9613" y="3115312"/>
            <a:ext cx="1250859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6782" y="3529223"/>
            <a:ext cx="120342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Photochemical changes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234692" y="1204842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A photoelectron is captured at photosensitive centre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980313" y="1204841"/>
            <a:ext cx="2183643" cy="199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Captured electron attracts Ag+ (created by </a:t>
            </a:r>
            <a:r>
              <a:rPr lang="en-IN" dirty="0" err="1" smtClean="0"/>
              <a:t>previ</a:t>
            </a:r>
            <a:r>
              <a:rPr lang="en-IN" dirty="0" smtClean="0"/>
              <a:t>. process) which rather free </a:t>
            </a:r>
            <a:r>
              <a:rPr lang="en-IN" dirty="0" err="1" smtClean="0"/>
              <a:t>diffusethrough</a:t>
            </a:r>
            <a:r>
              <a:rPr lang="en-IN" dirty="0" smtClean="0"/>
              <a:t> lattice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6625843" y="2492709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A neutral Ag0 atom is resulted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625844" y="1204842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Successive trapping Ag+ and e- leads in Ag cluster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1234692" y="3195567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While, holes get localized on a </a:t>
            </a:r>
            <a:r>
              <a:rPr lang="en-IN" dirty="0" err="1" smtClean="0"/>
              <a:t>Cl</a:t>
            </a:r>
            <a:r>
              <a:rPr lang="en-IN" baseline="30000" dirty="0" smtClean="0"/>
              <a:t>-</a:t>
            </a:r>
            <a:r>
              <a:rPr lang="en-IN" dirty="0" smtClean="0"/>
              <a:t> ion.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42871" y="4671942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This process Neutralize the </a:t>
            </a:r>
            <a:r>
              <a:rPr lang="en-IN" dirty="0" err="1" smtClean="0"/>
              <a:t>Cl</a:t>
            </a:r>
            <a:r>
              <a:rPr lang="en-IN" baseline="30000" dirty="0" smtClean="0"/>
              <a:t>-</a:t>
            </a:r>
            <a:r>
              <a:rPr lang="en-IN" dirty="0" smtClean="0"/>
              <a:t> and </a:t>
            </a:r>
            <a:r>
              <a:rPr lang="en-IN" dirty="0" err="1" smtClean="0"/>
              <a:t>Cl</a:t>
            </a:r>
            <a:r>
              <a:rPr lang="en-IN" dirty="0" smtClean="0"/>
              <a:t> gas leaks out  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2672969" y="4671942"/>
            <a:ext cx="2183643" cy="1023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Finally results in photochemical dissociation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110745" y="2389641"/>
            <a:ext cx="1794255" cy="614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Silver Halides. At high temp.</a:t>
            </a:r>
            <a:endParaRPr lang="en-IN" dirty="0"/>
          </a:p>
        </p:txBody>
      </p:sp>
      <p:cxnSp>
        <p:nvCxnSpPr>
          <p:cNvPr id="12" name="Straight Connector 11"/>
          <p:cNvCxnSpPr>
            <a:stCxn id="10" idx="0"/>
          </p:cNvCxnSpPr>
          <p:nvPr/>
        </p:nvCxnSpPr>
        <p:spPr>
          <a:xfrm flipH="1" flipV="1">
            <a:off x="1007872" y="1716633"/>
            <a:ext cx="1" cy="673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2"/>
          </p:cNvCxnSpPr>
          <p:nvPr/>
        </p:nvCxnSpPr>
        <p:spPr>
          <a:xfrm flipH="1">
            <a:off x="1007872" y="3004500"/>
            <a:ext cx="1" cy="7028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3" idx="1"/>
          </p:cNvCxnSpPr>
          <p:nvPr/>
        </p:nvCxnSpPr>
        <p:spPr>
          <a:xfrm>
            <a:off x="1007872" y="1716633"/>
            <a:ext cx="2268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7" idx="1"/>
          </p:cNvCxnSpPr>
          <p:nvPr/>
        </p:nvCxnSpPr>
        <p:spPr>
          <a:xfrm>
            <a:off x="1007872" y="3707358"/>
            <a:ext cx="2268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3" idx="3"/>
            <a:endCxn id="4" idx="1"/>
          </p:cNvCxnSpPr>
          <p:nvPr/>
        </p:nvCxnSpPr>
        <p:spPr>
          <a:xfrm>
            <a:off x="3418335" y="1716633"/>
            <a:ext cx="561978" cy="483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3"/>
            <a:endCxn id="6" idx="1"/>
          </p:cNvCxnSpPr>
          <p:nvPr/>
        </p:nvCxnSpPr>
        <p:spPr>
          <a:xfrm flipV="1">
            <a:off x="6163956" y="1716633"/>
            <a:ext cx="461888" cy="483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2"/>
            <a:endCxn id="5" idx="0"/>
          </p:cNvCxnSpPr>
          <p:nvPr/>
        </p:nvCxnSpPr>
        <p:spPr>
          <a:xfrm flipH="1">
            <a:off x="7717665" y="2228424"/>
            <a:ext cx="1" cy="2642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7" idx="2"/>
          </p:cNvCxnSpPr>
          <p:nvPr/>
        </p:nvCxnSpPr>
        <p:spPr>
          <a:xfrm flipH="1">
            <a:off x="2326513" y="4219149"/>
            <a:ext cx="1" cy="233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234693" y="4452867"/>
            <a:ext cx="25300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8" idx="0"/>
          </p:cNvCxnSpPr>
          <p:nvPr/>
        </p:nvCxnSpPr>
        <p:spPr>
          <a:xfrm>
            <a:off x="1234692" y="4452867"/>
            <a:ext cx="1" cy="2190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9" idx="0"/>
          </p:cNvCxnSpPr>
          <p:nvPr/>
        </p:nvCxnSpPr>
        <p:spPr>
          <a:xfrm>
            <a:off x="3764790" y="4452867"/>
            <a:ext cx="1" cy="2190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05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287" y="2558163"/>
            <a:ext cx="6935788" cy="668338"/>
          </a:xfrm>
        </p:spPr>
        <p:txBody>
          <a:bodyPr/>
          <a:lstStyle/>
          <a:p>
            <a:pPr algn="ctr"/>
            <a:r>
              <a:rPr lang="en-US" sz="6000" dirty="0" smtClean="0"/>
              <a:t>Thank you.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2441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6252</TotalTime>
  <Words>1966</Words>
  <Application>Microsoft Office PowerPoint</Application>
  <PresentationFormat>On-screen Show (4:3)</PresentationFormat>
  <Paragraphs>296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Office-tema</vt:lpstr>
      <vt:lpstr>Radiative and Non-Radiative Recombination in Semiconductors</vt:lpstr>
      <vt:lpstr>Over View</vt:lpstr>
      <vt:lpstr>Recombination of free electron –hole pair  Direct Bandgap </vt:lpstr>
      <vt:lpstr>Direct Bandgap</vt:lpstr>
      <vt:lpstr>Direct Bandgap</vt:lpstr>
      <vt:lpstr>Indirect Bandgap</vt:lpstr>
      <vt:lpstr>Indirect Bandgap</vt:lpstr>
      <vt:lpstr>Indirect Bandgap</vt:lpstr>
      <vt:lpstr>Recombination of exciton with neutral dopant </vt:lpstr>
      <vt:lpstr>Recombination of exciton with neutral dopant </vt:lpstr>
      <vt:lpstr>Recombination of Donor-Acceptor pairs</vt:lpstr>
      <vt:lpstr>Recombination of Donor-Acceptor pairs  Weak Electron-Phonon interaction</vt:lpstr>
      <vt:lpstr>Recombination of Donor-Acceptor pairs  Weak Electron-Phonon interaction</vt:lpstr>
      <vt:lpstr>Recombination of Donor-Acceptor pairs  Strong Electron-Phonon interaction</vt:lpstr>
      <vt:lpstr>Luminescence excited by two photon absorption</vt:lpstr>
      <vt:lpstr>Luminescence excited by two photon absorption</vt:lpstr>
      <vt:lpstr>Luminescence excited by two photon absorption</vt:lpstr>
      <vt:lpstr>Luminescence from transition metal and rare earth ion impurities</vt:lpstr>
      <vt:lpstr>Luminescence from transition metal and rare earth ion impurities</vt:lpstr>
      <vt:lpstr>Non-Radiative Recombination</vt:lpstr>
      <vt:lpstr>Multiphonon Recombination  Bimolecular</vt:lpstr>
      <vt:lpstr>Localized centres</vt:lpstr>
      <vt:lpstr>Localized centres</vt:lpstr>
      <vt:lpstr>Surface Recombination</vt:lpstr>
      <vt:lpstr>Surface Recombination</vt:lpstr>
      <vt:lpstr>Auger Recombination</vt:lpstr>
      <vt:lpstr>Auger Recombination</vt:lpstr>
      <vt:lpstr>Bimolecular Auger Recombination</vt:lpstr>
      <vt:lpstr>Creation of lattice defect</vt:lpstr>
      <vt:lpstr>Photochemical changes</vt:lpstr>
      <vt:lpstr>Thank you.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Ilya Sytjugov</cp:lastModifiedBy>
  <cp:revision>289</cp:revision>
  <cp:lastPrinted>2013-05-27T09:10:21Z</cp:lastPrinted>
  <dcterms:created xsi:type="dcterms:W3CDTF">2013-05-14T14:14:04Z</dcterms:created>
  <dcterms:modified xsi:type="dcterms:W3CDTF">2013-11-12T11:06:43Z</dcterms:modified>
</cp:coreProperties>
</file>