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59" r:id="rId5"/>
    <p:sldId id="282" r:id="rId6"/>
    <p:sldId id="281" r:id="rId7"/>
    <p:sldId id="260" r:id="rId8"/>
    <p:sldId id="262" r:id="rId9"/>
    <p:sldId id="274" r:id="rId10"/>
    <p:sldId id="263" r:id="rId11"/>
    <p:sldId id="264" r:id="rId12"/>
    <p:sldId id="265" r:id="rId13"/>
    <p:sldId id="284" r:id="rId14"/>
    <p:sldId id="285" r:id="rId15"/>
    <p:sldId id="266" r:id="rId16"/>
    <p:sldId id="279" r:id="rId17"/>
    <p:sldId id="277" r:id="rId18"/>
    <p:sldId id="267" r:id="rId19"/>
    <p:sldId id="268" r:id="rId20"/>
    <p:sldId id="271" r:id="rId21"/>
    <p:sldId id="275" r:id="rId22"/>
    <p:sldId id="283" r:id="rId23"/>
    <p:sldId id="278" r:id="rId24"/>
    <p:sldId id="273" r:id="rId25"/>
    <p:sldId id="272" r:id="rId26"/>
    <p:sldId id="286" r:id="rId27"/>
    <p:sldId id="276" r:id="rId28"/>
    <p:sldId id="288" r:id="rId29"/>
    <p:sldId id="269" r:id="rId30"/>
    <p:sldId id="270" r:id="rId31"/>
    <p:sldId id="280" r:id="rId32"/>
    <p:sldId id="287" r:id="rId3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ssandro Pieropan" initials="AP" lastIdx="1" clrIdx="0">
    <p:extLst>
      <p:ext uri="{19B8F6BF-5375-455C-9EA6-DF929625EA0E}">
        <p15:presenceInfo xmlns:p15="http://schemas.microsoft.com/office/powerpoint/2012/main" xmlns="" userId="68710ce821cc135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-129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printerSettings" Target="printerSettings/printerSettings1.bin"/><Relationship Id="rId35" Type="http://schemas.openxmlformats.org/officeDocument/2006/relationships/commentAuthors" Target="commentAuthors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11-22T10:58:02.391" idx="1">
    <p:pos x="10" y="10"/>
    <p:text>The game is close to alpha release and I encoutered a lot of problems while making it. Here are some common issue that can help you.</p:text>
    <p:extLst>
      <p:ext uri="{C676402C-5697-4E1C-873F-D02D1690AC5C}">
        <p15:threadingInfo xmlns:p15="http://schemas.microsoft.com/office/powerpoint/2012/main" xmlns="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5CC652-1905-4A37-9ADE-0365704933F5}" type="doc">
      <dgm:prSet loTypeId="urn:microsoft.com/office/officeart/2005/8/layout/target2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it-IT"/>
        </a:p>
      </dgm:t>
    </dgm:pt>
    <dgm:pt modelId="{BFBEFC1A-BC25-4D5E-BD3A-CA1C998E66E1}">
      <dgm:prSet phldrT="[Testo]" custT="1"/>
      <dgm:spPr/>
      <dgm:t>
        <a:bodyPr/>
        <a:lstStyle/>
        <a:p>
          <a:r>
            <a:rPr lang="it-IT" sz="4000" dirty="0" smtClean="0"/>
            <a:t>IN USE</a:t>
          </a:r>
          <a:endParaRPr lang="it-IT" sz="4000" dirty="0"/>
        </a:p>
      </dgm:t>
    </dgm:pt>
    <dgm:pt modelId="{1E1C8E8A-1822-4105-9B62-AD9113044075}" type="parTrans" cxnId="{30CD1915-FF8D-496E-86CE-077ECFCBC18A}">
      <dgm:prSet/>
      <dgm:spPr/>
      <dgm:t>
        <a:bodyPr/>
        <a:lstStyle/>
        <a:p>
          <a:endParaRPr lang="it-IT"/>
        </a:p>
      </dgm:t>
    </dgm:pt>
    <dgm:pt modelId="{A442991F-D165-459C-87C2-F5FB4004E695}" type="sibTrans" cxnId="{30CD1915-FF8D-496E-86CE-077ECFCBC18A}">
      <dgm:prSet/>
      <dgm:spPr/>
      <dgm:t>
        <a:bodyPr/>
        <a:lstStyle/>
        <a:p>
          <a:endParaRPr lang="it-IT"/>
        </a:p>
      </dgm:t>
    </dgm:pt>
    <dgm:pt modelId="{5191D999-F8A3-4271-8B16-4420A9130893}">
      <dgm:prSet phldrT="[Testo]" custT="1"/>
      <dgm:spPr/>
      <dgm:t>
        <a:bodyPr/>
        <a:lstStyle/>
        <a:p>
          <a:r>
            <a:rPr lang="it-IT" sz="4000" dirty="0" smtClean="0"/>
            <a:t>POOL</a:t>
          </a:r>
          <a:endParaRPr lang="it-IT" sz="4000" dirty="0"/>
        </a:p>
      </dgm:t>
    </dgm:pt>
    <dgm:pt modelId="{B6BFEAE5-F997-437E-A78C-20D6FAE58912}" type="parTrans" cxnId="{01926888-45DF-491A-9C53-01BF9D68B97B}">
      <dgm:prSet/>
      <dgm:spPr/>
      <dgm:t>
        <a:bodyPr/>
        <a:lstStyle/>
        <a:p>
          <a:endParaRPr lang="it-IT"/>
        </a:p>
      </dgm:t>
    </dgm:pt>
    <dgm:pt modelId="{712C561F-2032-4A12-BD42-BAB0C889A31E}" type="sibTrans" cxnId="{01926888-45DF-491A-9C53-01BF9D68B97B}">
      <dgm:prSet/>
      <dgm:spPr/>
      <dgm:t>
        <a:bodyPr/>
        <a:lstStyle/>
        <a:p>
          <a:endParaRPr lang="it-IT"/>
        </a:p>
      </dgm:t>
    </dgm:pt>
    <dgm:pt modelId="{508EB4CE-628C-40FF-BE4F-6D37FB93D76C}">
      <dgm:prSet phldrT="[Testo]"/>
      <dgm:spPr/>
      <dgm:t>
        <a:bodyPr/>
        <a:lstStyle/>
        <a:p>
          <a:r>
            <a:rPr lang="it-IT" dirty="0" smtClean="0"/>
            <a:t>Total </a:t>
          </a:r>
          <a:r>
            <a:rPr lang="it-IT" dirty="0" err="1" smtClean="0"/>
            <a:t>allocated</a:t>
          </a:r>
          <a:r>
            <a:rPr lang="it-IT" dirty="0" smtClean="0"/>
            <a:t> </a:t>
          </a:r>
          <a:r>
            <a:rPr lang="it-IT" dirty="0" err="1" smtClean="0"/>
            <a:t>enemies</a:t>
          </a:r>
          <a:endParaRPr lang="it-IT" dirty="0"/>
        </a:p>
      </dgm:t>
    </dgm:pt>
    <dgm:pt modelId="{2547464B-2386-458C-9E01-C6751D466E23}" type="parTrans" cxnId="{D22B97B2-B47B-4229-83CB-461E274E34D0}">
      <dgm:prSet/>
      <dgm:spPr/>
      <dgm:t>
        <a:bodyPr/>
        <a:lstStyle/>
        <a:p>
          <a:endParaRPr lang="it-IT"/>
        </a:p>
      </dgm:t>
    </dgm:pt>
    <dgm:pt modelId="{570891AA-2C0E-4A3D-ADCD-E918D67CAC11}" type="sibTrans" cxnId="{D22B97B2-B47B-4229-83CB-461E274E34D0}">
      <dgm:prSet/>
      <dgm:spPr/>
      <dgm:t>
        <a:bodyPr/>
        <a:lstStyle/>
        <a:p>
          <a:endParaRPr lang="it-IT"/>
        </a:p>
      </dgm:t>
    </dgm:pt>
    <dgm:pt modelId="{32747330-E1AF-4B20-B0B9-6BCE861D957E}" type="pres">
      <dgm:prSet presAssocID="{4C5CC652-1905-4A37-9ADE-0365704933F5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BAD621FD-9BAF-4E4F-84C1-0B732CF27A1A}" type="pres">
      <dgm:prSet presAssocID="{4C5CC652-1905-4A37-9ADE-0365704933F5}" presName="outerBox" presStyleCnt="0"/>
      <dgm:spPr/>
    </dgm:pt>
    <dgm:pt modelId="{B8342229-9D3C-42B9-B678-C37CB324A0A5}" type="pres">
      <dgm:prSet presAssocID="{4C5CC652-1905-4A37-9ADE-0365704933F5}" presName="outerBoxParent" presStyleLbl="node1" presStyleIdx="0" presStyleCnt="2" custLinFactNeighborX="2907" custLinFactNeighborY="0"/>
      <dgm:spPr/>
      <dgm:t>
        <a:bodyPr/>
        <a:lstStyle/>
        <a:p>
          <a:endParaRPr lang="it-IT"/>
        </a:p>
      </dgm:t>
    </dgm:pt>
    <dgm:pt modelId="{D9236A74-08CE-4749-B47A-5E0985D26C77}" type="pres">
      <dgm:prSet presAssocID="{4C5CC652-1905-4A37-9ADE-0365704933F5}" presName="outerBoxChildren" presStyleCnt="0"/>
      <dgm:spPr/>
    </dgm:pt>
    <dgm:pt modelId="{8CF41274-F7BE-4659-A1E9-463CC656D02A}" type="pres">
      <dgm:prSet presAssocID="{4C5CC652-1905-4A37-9ADE-0365704933F5}" presName="middleBox" presStyleCnt="0"/>
      <dgm:spPr/>
    </dgm:pt>
    <dgm:pt modelId="{695E6651-9EB6-4A3D-A1EB-78CED89E06AB}" type="pres">
      <dgm:prSet presAssocID="{4C5CC652-1905-4A37-9ADE-0365704933F5}" presName="middleBoxParent" presStyleLbl="node1" presStyleIdx="1" presStyleCnt="2" custScaleX="43954" custScaleY="116125" custLinFactNeighborX="30386" custLinFactNeighborY="-7800"/>
      <dgm:spPr/>
      <dgm:t>
        <a:bodyPr/>
        <a:lstStyle/>
        <a:p>
          <a:endParaRPr lang="it-IT"/>
        </a:p>
      </dgm:t>
    </dgm:pt>
    <dgm:pt modelId="{7ACEFF65-012E-4480-9A11-96BAA278CA4A}" type="pres">
      <dgm:prSet presAssocID="{4C5CC652-1905-4A37-9ADE-0365704933F5}" presName="middleBoxChildren" presStyleCnt="0"/>
      <dgm:spPr/>
    </dgm:pt>
    <dgm:pt modelId="{FDB1D8CA-A2CE-4125-8C66-7BA28316549A}" type="pres">
      <dgm:prSet presAssocID="{508EB4CE-628C-40FF-BE4F-6D37FB93D76C}" presName="mChild" presStyleLbl="fgAcc1" presStyleIdx="0" presStyleCnt="1" custScaleX="122795" custScaleY="37398" custLinFactNeighborX="1155" custLinFactNeighborY="7473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22B97B2-B47B-4229-83CB-461E274E34D0}" srcId="{5191D999-F8A3-4271-8B16-4420A9130893}" destId="{508EB4CE-628C-40FF-BE4F-6D37FB93D76C}" srcOrd="0" destOrd="0" parTransId="{2547464B-2386-458C-9E01-C6751D466E23}" sibTransId="{570891AA-2C0E-4A3D-ADCD-E918D67CAC11}"/>
    <dgm:cxn modelId="{4E2A2F27-597E-4336-B32F-AC2655B448A5}" type="presOf" srcId="{4C5CC652-1905-4A37-9ADE-0365704933F5}" destId="{32747330-E1AF-4B20-B0B9-6BCE861D957E}" srcOrd="0" destOrd="0" presId="urn:microsoft.com/office/officeart/2005/8/layout/target2"/>
    <dgm:cxn modelId="{30CD1915-FF8D-496E-86CE-077ECFCBC18A}" srcId="{4C5CC652-1905-4A37-9ADE-0365704933F5}" destId="{BFBEFC1A-BC25-4D5E-BD3A-CA1C998E66E1}" srcOrd="0" destOrd="0" parTransId="{1E1C8E8A-1822-4105-9B62-AD9113044075}" sibTransId="{A442991F-D165-459C-87C2-F5FB4004E695}"/>
    <dgm:cxn modelId="{01926888-45DF-491A-9C53-01BF9D68B97B}" srcId="{4C5CC652-1905-4A37-9ADE-0365704933F5}" destId="{5191D999-F8A3-4271-8B16-4420A9130893}" srcOrd="1" destOrd="0" parTransId="{B6BFEAE5-F997-437E-A78C-20D6FAE58912}" sibTransId="{712C561F-2032-4A12-BD42-BAB0C889A31E}"/>
    <dgm:cxn modelId="{E2186492-9BC3-4337-AFE4-F67ACFDBE71C}" type="presOf" srcId="{BFBEFC1A-BC25-4D5E-BD3A-CA1C998E66E1}" destId="{B8342229-9D3C-42B9-B678-C37CB324A0A5}" srcOrd="0" destOrd="0" presId="urn:microsoft.com/office/officeart/2005/8/layout/target2"/>
    <dgm:cxn modelId="{6E9537A3-FF61-48D1-8FD8-5B3906D72289}" type="presOf" srcId="{508EB4CE-628C-40FF-BE4F-6D37FB93D76C}" destId="{FDB1D8CA-A2CE-4125-8C66-7BA28316549A}" srcOrd="0" destOrd="0" presId="urn:microsoft.com/office/officeart/2005/8/layout/target2"/>
    <dgm:cxn modelId="{92FB12A0-1085-4366-8B3C-06B91A519C93}" type="presOf" srcId="{5191D999-F8A3-4271-8B16-4420A9130893}" destId="{695E6651-9EB6-4A3D-A1EB-78CED89E06AB}" srcOrd="0" destOrd="0" presId="urn:microsoft.com/office/officeart/2005/8/layout/target2"/>
    <dgm:cxn modelId="{62F127DC-904F-44F5-9C3E-D466F0B6AB9B}" type="presParOf" srcId="{32747330-E1AF-4B20-B0B9-6BCE861D957E}" destId="{BAD621FD-9BAF-4E4F-84C1-0B732CF27A1A}" srcOrd="0" destOrd="0" presId="urn:microsoft.com/office/officeart/2005/8/layout/target2"/>
    <dgm:cxn modelId="{9F237232-A5EF-4AD6-A40F-AD4CA3A98CB4}" type="presParOf" srcId="{BAD621FD-9BAF-4E4F-84C1-0B732CF27A1A}" destId="{B8342229-9D3C-42B9-B678-C37CB324A0A5}" srcOrd="0" destOrd="0" presId="urn:microsoft.com/office/officeart/2005/8/layout/target2"/>
    <dgm:cxn modelId="{11836064-30A8-4F71-83A0-CCAFB424C54E}" type="presParOf" srcId="{BAD621FD-9BAF-4E4F-84C1-0B732CF27A1A}" destId="{D9236A74-08CE-4749-B47A-5E0985D26C77}" srcOrd="1" destOrd="0" presId="urn:microsoft.com/office/officeart/2005/8/layout/target2"/>
    <dgm:cxn modelId="{82A1B619-1BA0-4494-B1D5-AF6D949D16D3}" type="presParOf" srcId="{32747330-E1AF-4B20-B0B9-6BCE861D957E}" destId="{8CF41274-F7BE-4659-A1E9-463CC656D02A}" srcOrd="1" destOrd="0" presId="urn:microsoft.com/office/officeart/2005/8/layout/target2"/>
    <dgm:cxn modelId="{18981B4B-7432-4777-B07E-134A1EA46533}" type="presParOf" srcId="{8CF41274-F7BE-4659-A1E9-463CC656D02A}" destId="{695E6651-9EB6-4A3D-A1EB-78CED89E06AB}" srcOrd="0" destOrd="0" presId="urn:microsoft.com/office/officeart/2005/8/layout/target2"/>
    <dgm:cxn modelId="{7952F44E-F8FB-4FDD-8C07-2D150049FCEF}" type="presParOf" srcId="{8CF41274-F7BE-4659-A1E9-463CC656D02A}" destId="{7ACEFF65-012E-4480-9A11-96BAA278CA4A}" srcOrd="1" destOrd="0" presId="urn:microsoft.com/office/officeart/2005/8/layout/target2"/>
    <dgm:cxn modelId="{C86FC893-4F80-4BD8-83C1-59275C97F194}" type="presParOf" srcId="{7ACEFF65-012E-4480-9A11-96BAA278CA4A}" destId="{FDB1D8CA-A2CE-4125-8C66-7BA28316549A}" srcOrd="0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68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465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352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909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558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39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665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868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00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4811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7639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96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0582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235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194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7765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167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97A3C-6DBC-4611-8551-28C058F3F7D1}" type="datetimeFigureOut">
              <a:rPr lang="it-IT" smtClean="0"/>
              <a:t>11/25/13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3200E-6E1D-4135-85E3-C71BF810690C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7833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omments" Target="../comments/commen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gif"/><Relationship Id="rId3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7.gif"/><Relationship Id="rId8" Type="http://schemas.openxmlformats.org/officeDocument/2006/relationships/image" Target="../media/image33.gif"/><Relationship Id="rId9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58802" y="2028525"/>
            <a:ext cx="8791575" cy="2387600"/>
          </a:xfrm>
        </p:spPr>
        <p:txBody>
          <a:bodyPr>
            <a:normAutofit/>
          </a:bodyPr>
          <a:lstStyle/>
          <a:p>
            <a:pPr algn="ctr"/>
            <a:r>
              <a:rPr lang="it-IT" sz="6000" dirty="0" err="1" smtClean="0"/>
              <a:t>making</a:t>
            </a:r>
            <a:r>
              <a:rPr lang="it-IT" sz="6000" dirty="0" smtClean="0"/>
              <a:t> a game in </a:t>
            </a:r>
            <a:r>
              <a:rPr lang="it-IT" sz="6000" dirty="0" err="1" smtClean="0"/>
              <a:t>your</a:t>
            </a:r>
            <a:r>
              <a:rPr lang="it-IT" sz="6000" dirty="0" smtClean="0"/>
              <a:t> </a:t>
            </a:r>
            <a:r>
              <a:rPr lang="it-IT" sz="6000" dirty="0" err="1" smtClean="0"/>
              <a:t>spare</a:t>
            </a:r>
            <a:r>
              <a:rPr lang="it-IT" sz="6000" dirty="0" smtClean="0"/>
              <a:t> time</a:t>
            </a:r>
            <a:endParaRPr lang="it-IT" sz="6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58803" y="6133070"/>
            <a:ext cx="8791575" cy="724930"/>
          </a:xfrm>
        </p:spPr>
        <p:txBody>
          <a:bodyPr>
            <a:normAutofit fontScale="77500" lnSpcReduction="20000"/>
          </a:bodyPr>
          <a:lstStyle/>
          <a:p>
            <a:endParaRPr lang="it-IT" dirty="0" smtClean="0"/>
          </a:p>
          <a:p>
            <a:pPr algn="ctr"/>
            <a:r>
              <a:rPr lang="it-IT" dirty="0" smtClean="0"/>
              <a:t>Alessandro Pieropan</a:t>
            </a:r>
          </a:p>
        </p:txBody>
      </p:sp>
    </p:spTree>
    <p:extLst>
      <p:ext uri="{BB962C8B-B14F-4D97-AF65-F5344CB8AC3E}">
        <p14:creationId xmlns:p14="http://schemas.microsoft.com/office/powerpoint/2010/main" val="773018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1413" y="2097088"/>
            <a:ext cx="9905999" cy="3541714"/>
          </a:xfrm>
        </p:spPr>
        <p:txBody>
          <a:bodyPr/>
          <a:lstStyle/>
          <a:p>
            <a:r>
              <a:rPr lang="it-IT" sz="3200" dirty="0" smtClean="0"/>
              <a:t>My </a:t>
            </a:r>
            <a:r>
              <a:rPr lang="it-IT" sz="3200" dirty="0" err="1" smtClean="0"/>
              <a:t>experience</a:t>
            </a:r>
            <a:r>
              <a:rPr lang="it-IT" sz="3200" dirty="0" smtClean="0"/>
              <a:t> so far</a:t>
            </a:r>
          </a:p>
          <a:p>
            <a:r>
              <a:rPr lang="it-IT" sz="3200" dirty="0" smtClean="0"/>
              <a:t>Mobile game </a:t>
            </a:r>
            <a:r>
              <a:rPr lang="it-IT" sz="3200" dirty="0" err="1" smtClean="0"/>
              <a:t>programming</a:t>
            </a:r>
            <a:endParaRPr lang="it-IT" sz="3200" dirty="0" smtClean="0"/>
          </a:p>
          <a:p>
            <a:r>
              <a:rPr lang="it-IT" sz="3200" dirty="0" smtClean="0"/>
              <a:t>Divine </a:t>
            </a:r>
            <a:r>
              <a:rPr lang="it-IT" sz="3200" dirty="0" err="1" smtClean="0"/>
              <a:t>Guidance</a:t>
            </a:r>
            <a:endParaRPr lang="it-IT" sz="3200" dirty="0" smtClean="0"/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822209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Who</a:t>
            </a:r>
            <a:r>
              <a:rPr lang="it-IT" dirty="0" smtClean="0"/>
              <a:t> I AM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Computer </a:t>
            </a:r>
            <a:r>
              <a:rPr lang="it-IT" dirty="0" err="1" smtClean="0"/>
              <a:t>Scientist</a:t>
            </a:r>
            <a:endParaRPr lang="it-IT" dirty="0" smtClean="0"/>
          </a:p>
          <a:p>
            <a:r>
              <a:rPr lang="it-IT" dirty="0" err="1" smtClean="0"/>
              <a:t>Passion</a:t>
            </a:r>
            <a:r>
              <a:rPr lang="it-IT" dirty="0" smtClean="0"/>
              <a:t> for Computer Graphics and A.I.</a:t>
            </a:r>
          </a:p>
          <a:p>
            <a:r>
              <a:rPr lang="it-IT" dirty="0"/>
              <a:t>Love RTS games</a:t>
            </a:r>
          </a:p>
          <a:p>
            <a:r>
              <a:rPr lang="it-IT" dirty="0" err="1" smtClean="0"/>
              <a:t>Phd</a:t>
            </a:r>
            <a:r>
              <a:rPr lang="it-IT" dirty="0" smtClean="0"/>
              <a:t> </a:t>
            </a:r>
            <a:r>
              <a:rPr lang="it-IT" dirty="0" err="1" smtClean="0"/>
              <a:t>student</a:t>
            </a:r>
            <a:r>
              <a:rPr lang="it-IT" dirty="0" smtClean="0"/>
              <a:t> in Computer Vision and </a:t>
            </a:r>
            <a:r>
              <a:rPr lang="it-IT" dirty="0" err="1" smtClean="0"/>
              <a:t>Robotics</a:t>
            </a:r>
            <a:endParaRPr lang="it-IT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904" y="1127741"/>
            <a:ext cx="3024130" cy="302413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904" y="4304270"/>
            <a:ext cx="3024130" cy="226809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830" y="1808763"/>
            <a:ext cx="3995255" cy="4217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6408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000" dirty="0" smtClean="0"/>
              <a:t>Game IDEA</a:t>
            </a:r>
            <a:endParaRPr lang="it-IT" sz="6000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1141412" y="2426769"/>
            <a:ext cx="9905999" cy="3541714"/>
          </a:xfrm>
        </p:spPr>
        <p:txBody>
          <a:bodyPr/>
          <a:lstStyle/>
          <a:p>
            <a:r>
              <a:rPr lang="it-IT" dirty="0" smtClean="0"/>
              <a:t>Hobby </a:t>
            </a:r>
            <a:r>
              <a:rPr lang="it-IT" dirty="0" err="1" smtClean="0"/>
              <a:t>project</a:t>
            </a:r>
            <a:endParaRPr lang="it-IT" dirty="0" smtClean="0"/>
          </a:p>
          <a:p>
            <a:r>
              <a:rPr lang="it-IT" dirty="0" smtClean="0"/>
              <a:t>Mobile game</a:t>
            </a:r>
          </a:p>
          <a:p>
            <a:r>
              <a:rPr lang="it-IT" dirty="0" smtClean="0"/>
              <a:t>6 </a:t>
            </a:r>
            <a:r>
              <a:rPr lang="it-IT" dirty="0" err="1" smtClean="0"/>
              <a:t>months</a:t>
            </a:r>
            <a:r>
              <a:rPr lang="it-IT" dirty="0" smtClean="0"/>
              <a:t> (6-10 hours per week)</a:t>
            </a:r>
          </a:p>
          <a:p>
            <a:r>
              <a:rPr lang="it-IT" dirty="0" err="1" smtClean="0"/>
              <a:t>Advert</a:t>
            </a:r>
            <a:r>
              <a:rPr lang="it-IT" dirty="0" smtClean="0"/>
              <a:t> </a:t>
            </a:r>
            <a:r>
              <a:rPr lang="it-IT" dirty="0" err="1" smtClean="0"/>
              <a:t>type</a:t>
            </a:r>
            <a:r>
              <a:rPr lang="it-IT" dirty="0" smtClean="0"/>
              <a:t> game </a:t>
            </a:r>
          </a:p>
          <a:p>
            <a:r>
              <a:rPr lang="it-IT" dirty="0" smtClean="0"/>
              <a:t>4 </a:t>
            </a:r>
            <a:r>
              <a:rPr lang="it-IT" dirty="0" err="1" smtClean="0"/>
              <a:t>people</a:t>
            </a:r>
            <a:r>
              <a:rPr lang="it-IT" dirty="0" smtClean="0"/>
              <a:t> (</a:t>
            </a:r>
            <a:r>
              <a:rPr lang="it-IT" dirty="0" err="1" smtClean="0"/>
              <a:t>coder</a:t>
            </a:r>
            <a:r>
              <a:rPr lang="it-IT" dirty="0" smtClean="0"/>
              <a:t>, </a:t>
            </a:r>
            <a:r>
              <a:rPr lang="it-IT" dirty="0" err="1" smtClean="0"/>
              <a:t>artist</a:t>
            </a:r>
            <a:r>
              <a:rPr lang="it-IT" dirty="0" smtClean="0"/>
              <a:t>, game designer, marketing)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13762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08462" y="2719166"/>
            <a:ext cx="9905998" cy="1478570"/>
          </a:xfrm>
        </p:spPr>
        <p:txBody>
          <a:bodyPr/>
          <a:lstStyle/>
          <a:p>
            <a:pPr algn="ctr"/>
            <a:r>
              <a:rPr lang="it-IT" b="1" dirty="0"/>
              <a:t>“ From Scratch ” </a:t>
            </a:r>
            <a:r>
              <a:rPr lang="it-IT" b="1" dirty="0" smtClean="0"/>
              <a:t>OR Game Engine ?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74569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Game </a:t>
            </a:r>
            <a:r>
              <a:rPr lang="it-IT" dirty="0" err="1" smtClean="0"/>
              <a:t>Engines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43" y="2085010"/>
            <a:ext cx="1746856" cy="1729388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792" y="1597845"/>
            <a:ext cx="2063239" cy="221655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778" y="2342296"/>
            <a:ext cx="3224633" cy="123073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136" y="4320988"/>
            <a:ext cx="2159387" cy="215938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937" y="4469269"/>
            <a:ext cx="2111682" cy="168934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356" y="1871739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26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6699" y="223101"/>
            <a:ext cx="9905998" cy="1325612"/>
          </a:xfrm>
        </p:spPr>
        <p:txBody>
          <a:bodyPr/>
          <a:lstStyle/>
          <a:p>
            <a:pPr algn="ctr"/>
            <a:r>
              <a:rPr lang="it-IT" dirty="0" smtClean="0"/>
              <a:t>Game </a:t>
            </a:r>
            <a:r>
              <a:rPr lang="it-IT" dirty="0" err="1" smtClean="0"/>
              <a:t>type</a:t>
            </a:r>
            <a:r>
              <a:rPr lang="it-IT" dirty="0" smtClean="0"/>
              <a:t>?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81" y="1556950"/>
            <a:ext cx="3472250" cy="462966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203" y="1556950"/>
            <a:ext cx="3542293" cy="212537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203" y="3823934"/>
            <a:ext cx="3542293" cy="236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40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3" y="358459"/>
            <a:ext cx="9905998" cy="1478570"/>
          </a:xfrm>
        </p:spPr>
        <p:txBody>
          <a:bodyPr/>
          <a:lstStyle/>
          <a:p>
            <a:pPr algn="ctr"/>
            <a:r>
              <a:rPr lang="it-IT" dirty="0" err="1" smtClean="0"/>
              <a:t>Hand</a:t>
            </a:r>
            <a:r>
              <a:rPr lang="it-IT" dirty="0" smtClean="0"/>
              <a:t> </a:t>
            </a:r>
            <a:r>
              <a:rPr lang="it-IT" dirty="0" err="1" smtClean="0"/>
              <a:t>crafted</a:t>
            </a:r>
            <a:r>
              <a:rPr lang="it-IT" dirty="0" smtClean="0"/>
              <a:t> or </a:t>
            </a:r>
            <a:r>
              <a:rPr lang="it-IT" dirty="0" err="1" smtClean="0"/>
              <a:t>procedural</a:t>
            </a:r>
            <a:r>
              <a:rPr lang="it-IT" dirty="0" smtClean="0"/>
              <a:t>?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324" y="1837029"/>
            <a:ext cx="4456176" cy="4456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68481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7272" y="255441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it-IT" sz="6000" dirty="0" err="1" smtClean="0"/>
              <a:t>Successfull</a:t>
            </a:r>
            <a:r>
              <a:rPr lang="it-IT" sz="6000" dirty="0" smtClean="0"/>
              <a:t> </a:t>
            </a:r>
            <a:r>
              <a:rPr lang="it-IT" sz="6000" dirty="0" err="1" smtClean="0"/>
              <a:t>examples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1613837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33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7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21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0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58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Sir, </a:t>
            </a:r>
            <a:r>
              <a:rPr lang="it-IT" dirty="0" err="1" smtClean="0"/>
              <a:t>you</a:t>
            </a:r>
            <a:r>
              <a:rPr lang="it-IT" dirty="0" smtClean="0"/>
              <a:t> are </a:t>
            </a:r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hunted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41952" y="2299516"/>
            <a:ext cx="4875211" cy="3541714"/>
          </a:xfrm>
        </p:spPr>
        <p:txBody>
          <a:bodyPr>
            <a:normAutofit fontScale="92500" lnSpcReduction="10000"/>
          </a:bodyPr>
          <a:lstStyle/>
          <a:p>
            <a:r>
              <a:rPr lang="it-IT" dirty="0" err="1" smtClean="0"/>
              <a:t>Voronoi-delauny</a:t>
            </a:r>
            <a:r>
              <a:rPr lang="it-IT" dirty="0" smtClean="0"/>
              <a:t> </a:t>
            </a:r>
            <a:r>
              <a:rPr lang="it-IT" dirty="0" err="1" smtClean="0"/>
              <a:t>dual</a:t>
            </a:r>
            <a:r>
              <a:rPr lang="it-IT" dirty="0" smtClean="0"/>
              <a:t> </a:t>
            </a:r>
            <a:r>
              <a:rPr lang="it-IT" dirty="0" err="1" smtClean="0"/>
              <a:t>graph</a:t>
            </a:r>
            <a:endParaRPr lang="it-IT" dirty="0" smtClean="0"/>
          </a:p>
          <a:p>
            <a:r>
              <a:rPr lang="it-IT" dirty="0" err="1" smtClean="0"/>
              <a:t>Fractal</a:t>
            </a:r>
            <a:r>
              <a:rPr lang="it-IT" dirty="0" smtClean="0"/>
              <a:t> </a:t>
            </a:r>
            <a:r>
              <a:rPr lang="it-IT" dirty="0" err="1" smtClean="0"/>
              <a:t>heightmap</a:t>
            </a:r>
            <a:endParaRPr lang="it-IT" dirty="0" smtClean="0"/>
          </a:p>
          <a:p>
            <a:r>
              <a:rPr lang="it-IT" dirty="0" err="1" smtClean="0"/>
              <a:t>Terrain</a:t>
            </a:r>
            <a:r>
              <a:rPr lang="it-IT" dirty="0" smtClean="0"/>
              <a:t> processing</a:t>
            </a:r>
          </a:p>
          <a:p>
            <a:r>
              <a:rPr lang="it-IT" dirty="0" err="1" smtClean="0"/>
              <a:t>Biome</a:t>
            </a:r>
            <a:r>
              <a:rPr lang="it-IT" dirty="0" smtClean="0"/>
              <a:t> </a:t>
            </a:r>
            <a:r>
              <a:rPr lang="it-IT" dirty="0" err="1" smtClean="0"/>
              <a:t>regions</a:t>
            </a:r>
            <a:r>
              <a:rPr lang="it-IT" dirty="0" smtClean="0"/>
              <a:t> with </a:t>
            </a:r>
            <a:r>
              <a:rPr lang="it-IT" dirty="0" err="1" smtClean="0"/>
              <a:t>local</a:t>
            </a:r>
            <a:r>
              <a:rPr lang="it-IT" dirty="0" smtClean="0"/>
              <a:t> generation </a:t>
            </a:r>
            <a:r>
              <a:rPr lang="it-IT" dirty="0" err="1" smtClean="0"/>
              <a:t>logic</a:t>
            </a:r>
            <a:endParaRPr lang="it-IT" dirty="0" smtClean="0"/>
          </a:p>
          <a:p>
            <a:r>
              <a:rPr lang="it-IT" dirty="0" err="1" smtClean="0"/>
              <a:t>Loot</a:t>
            </a:r>
            <a:r>
              <a:rPr lang="it-IT" dirty="0" smtClean="0"/>
              <a:t> </a:t>
            </a:r>
            <a:r>
              <a:rPr lang="it-IT" dirty="0" err="1" smtClean="0"/>
              <a:t>table</a:t>
            </a:r>
            <a:r>
              <a:rPr lang="it-IT" dirty="0" smtClean="0"/>
              <a:t> </a:t>
            </a:r>
            <a:r>
              <a:rPr lang="it-IT" dirty="0" err="1" smtClean="0"/>
              <a:t>invetories</a:t>
            </a:r>
            <a:endParaRPr lang="it-IT" dirty="0" smtClean="0"/>
          </a:p>
          <a:p>
            <a:r>
              <a:rPr lang="it-IT" dirty="0" err="1" smtClean="0"/>
              <a:t>Emergent</a:t>
            </a:r>
            <a:r>
              <a:rPr lang="it-IT" dirty="0" smtClean="0"/>
              <a:t> </a:t>
            </a:r>
            <a:r>
              <a:rPr lang="it-IT" dirty="0" err="1" smtClean="0"/>
              <a:t>Behavioural</a:t>
            </a:r>
            <a:r>
              <a:rPr lang="it-IT" dirty="0" smtClean="0"/>
              <a:t> AI </a:t>
            </a:r>
            <a:endParaRPr lang="it-IT" dirty="0"/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559" y="2299516"/>
            <a:ext cx="5628813" cy="3242868"/>
          </a:xfr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983" y="2299516"/>
            <a:ext cx="5605727" cy="322956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558" y="2299516"/>
            <a:ext cx="5610151" cy="323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082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1182602" y="2636788"/>
            <a:ext cx="9905998" cy="1478570"/>
          </a:xfrm>
        </p:spPr>
        <p:txBody>
          <a:bodyPr/>
          <a:lstStyle/>
          <a:p>
            <a:pPr algn="ctr"/>
            <a:r>
              <a:rPr lang="it-IT" dirty="0" smtClean="0"/>
              <a:t>Divine </a:t>
            </a:r>
            <a:r>
              <a:rPr lang="it-IT" dirty="0" err="1" smtClean="0"/>
              <a:t>guidance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379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GtralierDraf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5177" y="650789"/>
            <a:ext cx="9887621" cy="556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71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magin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05926" y="4097714"/>
            <a:ext cx="1395782" cy="1395782"/>
          </a:xfrm>
          <a:prstGeom prst="rect">
            <a:avLst/>
          </a:prstGeom>
        </p:spPr>
      </p:pic>
      <p:pic>
        <p:nvPicPr>
          <p:cNvPr id="42" name="Immagin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501" y="4415649"/>
            <a:ext cx="1028244" cy="1028244"/>
          </a:xfrm>
          <a:prstGeom prst="rect">
            <a:avLst/>
          </a:prstGeom>
        </p:spPr>
      </p:pic>
      <p:sp>
        <p:nvSpPr>
          <p:cNvPr id="40" name="Freccia circolare in giù 39"/>
          <p:cNvSpPr/>
          <p:nvPr/>
        </p:nvSpPr>
        <p:spPr>
          <a:xfrm>
            <a:off x="3862873" y="4097714"/>
            <a:ext cx="3554963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Procedural</a:t>
            </a:r>
            <a:r>
              <a:rPr lang="it-IT" dirty="0" smtClean="0"/>
              <a:t> Generation and </a:t>
            </a:r>
            <a:r>
              <a:rPr lang="it-IT" dirty="0" err="1" smtClean="0"/>
              <a:t>gameplay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Has</a:t>
            </a:r>
            <a:r>
              <a:rPr lang="it-IT" dirty="0" smtClean="0"/>
              <a:t> to be </a:t>
            </a:r>
            <a:r>
              <a:rPr lang="it-IT" dirty="0" err="1" smtClean="0"/>
              <a:t>feasible</a:t>
            </a:r>
            <a:endParaRPr lang="it-IT" dirty="0" smtClean="0"/>
          </a:p>
          <a:p>
            <a:r>
              <a:rPr lang="it-IT" dirty="0" err="1" smtClean="0"/>
              <a:t>Has</a:t>
            </a:r>
            <a:r>
              <a:rPr lang="it-IT" dirty="0" smtClean="0"/>
              <a:t> to be </a:t>
            </a:r>
            <a:r>
              <a:rPr lang="it-IT" dirty="0" err="1" smtClean="0"/>
              <a:t>fun</a:t>
            </a:r>
            <a:endParaRPr lang="it-IT" dirty="0" smtClean="0"/>
          </a:p>
          <a:p>
            <a:r>
              <a:rPr lang="it-IT" dirty="0" err="1" smtClean="0"/>
              <a:t>Has</a:t>
            </a:r>
            <a:r>
              <a:rPr lang="it-IT" dirty="0" smtClean="0"/>
              <a:t> to be </a:t>
            </a:r>
            <a:r>
              <a:rPr lang="it-IT" dirty="0" err="1" smtClean="0"/>
              <a:t>challenging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670" y="4073396"/>
            <a:ext cx="1511675" cy="151167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676" y="4514845"/>
            <a:ext cx="934206" cy="93420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882" y="4514845"/>
            <a:ext cx="934206" cy="93420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853" y="4463474"/>
            <a:ext cx="934206" cy="93420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953" y="5328608"/>
            <a:ext cx="800343" cy="80034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4" y="4463474"/>
            <a:ext cx="934206" cy="934206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296" y="5328608"/>
            <a:ext cx="800343" cy="80034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639" y="5328608"/>
            <a:ext cx="800343" cy="800343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10" y="5328608"/>
            <a:ext cx="800343" cy="800343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02" y="5324489"/>
            <a:ext cx="800343" cy="800343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82" y="5324489"/>
            <a:ext cx="800343" cy="800343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768" y="5324488"/>
            <a:ext cx="800343" cy="80034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336" y="5324488"/>
            <a:ext cx="800343" cy="800343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109" y="5324487"/>
            <a:ext cx="800343" cy="800343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255" y="5324486"/>
            <a:ext cx="800343" cy="800343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109" y="5324486"/>
            <a:ext cx="800343" cy="800343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452" y="5324486"/>
            <a:ext cx="800343" cy="800343"/>
          </a:xfrm>
          <a:prstGeom prst="rect">
            <a:avLst/>
          </a:prstGeom>
        </p:spPr>
      </p:pic>
      <p:sp>
        <p:nvSpPr>
          <p:cNvPr id="41" name="Freccia bidirezionale orizzontale 40"/>
          <p:cNvSpPr/>
          <p:nvPr/>
        </p:nvSpPr>
        <p:spPr>
          <a:xfrm>
            <a:off x="8204279" y="4514845"/>
            <a:ext cx="1657222" cy="26472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/>
          <p:cNvSpPr txBox="1"/>
          <p:nvPr/>
        </p:nvSpPr>
        <p:spPr>
          <a:xfrm>
            <a:off x="8352042" y="3965954"/>
            <a:ext cx="13087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err="1" smtClean="0"/>
              <a:t>Randomized</a:t>
            </a:r>
            <a:endParaRPr lang="it-IT" dirty="0" smtClean="0"/>
          </a:p>
          <a:p>
            <a:pPr algn="ctr"/>
            <a:r>
              <a:rPr lang="it-IT" dirty="0" err="1" smtClean="0"/>
              <a:t>Interval</a:t>
            </a:r>
            <a:endParaRPr lang="it-IT" dirty="0"/>
          </a:p>
        </p:txBody>
      </p:sp>
      <p:pic>
        <p:nvPicPr>
          <p:cNvPr id="45" name="Immagine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466" y="2121406"/>
            <a:ext cx="625456" cy="625456"/>
          </a:xfrm>
          <a:prstGeom prst="rect">
            <a:avLst/>
          </a:prstGeom>
        </p:spPr>
      </p:pic>
      <p:sp>
        <p:nvSpPr>
          <p:cNvPr id="46" name="Freccia in giù 45"/>
          <p:cNvSpPr/>
          <p:nvPr/>
        </p:nvSpPr>
        <p:spPr>
          <a:xfrm rot="2651998">
            <a:off x="5288449" y="2531811"/>
            <a:ext cx="191627" cy="1420613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08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0.07708 -1.48148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L 0.07383 -1.48148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Mobile </a:t>
            </a:r>
            <a:r>
              <a:rPr lang="it-IT" dirty="0" err="1" smtClean="0"/>
              <a:t>Constraints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60 FPS on </a:t>
            </a:r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android</a:t>
            </a:r>
            <a:r>
              <a:rPr lang="it-IT" dirty="0" smtClean="0"/>
              <a:t> </a:t>
            </a:r>
            <a:r>
              <a:rPr lang="it-IT" dirty="0" err="1" smtClean="0"/>
              <a:t>device</a:t>
            </a:r>
            <a:endParaRPr lang="it-IT" dirty="0" smtClean="0"/>
          </a:p>
          <a:p>
            <a:r>
              <a:rPr lang="it-IT" dirty="0" smtClean="0"/>
              <a:t>Fast </a:t>
            </a:r>
            <a:r>
              <a:rPr lang="it-IT" dirty="0" err="1" smtClean="0"/>
              <a:t>loading</a:t>
            </a:r>
            <a:r>
              <a:rPr lang="it-IT" dirty="0" smtClean="0"/>
              <a:t> time</a:t>
            </a:r>
          </a:p>
          <a:p>
            <a:r>
              <a:rPr lang="it-IT" dirty="0" err="1" smtClean="0"/>
              <a:t>Downloadable</a:t>
            </a:r>
            <a:r>
              <a:rPr lang="it-IT" dirty="0" smtClean="0"/>
              <a:t> </a:t>
            </a:r>
            <a:r>
              <a:rPr lang="it-IT" dirty="0" err="1" smtClean="0"/>
              <a:t>content</a:t>
            </a:r>
            <a:r>
              <a:rPr lang="it-IT" dirty="0" smtClean="0"/>
              <a:t> </a:t>
            </a:r>
            <a:r>
              <a:rPr lang="it-IT" dirty="0" err="1" smtClean="0"/>
              <a:t>smaller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20 mb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243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Platform Version</a:t>
            </a:r>
            <a:endParaRPr lang="it-IT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46330373"/>
              </p:ext>
            </p:extLst>
          </p:nvPr>
        </p:nvGraphicFramePr>
        <p:xfrm>
          <a:off x="1017037" y="2113447"/>
          <a:ext cx="4394717" cy="3171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559"/>
                <a:gridCol w="1427584"/>
                <a:gridCol w="1455574"/>
              </a:tblGrid>
              <a:tr h="611142">
                <a:tc>
                  <a:txBody>
                    <a:bodyPr/>
                    <a:lstStyle/>
                    <a:p>
                      <a:r>
                        <a:rPr lang="it-IT" dirty="0" smtClean="0"/>
                        <a:t>Version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Codename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Distribution</a:t>
                      </a:r>
                      <a:endParaRPr lang="it-IT" dirty="0"/>
                    </a:p>
                  </a:txBody>
                  <a:tcPr/>
                </a:tc>
              </a:tr>
              <a:tr h="349224">
                <a:tc>
                  <a:txBody>
                    <a:bodyPr/>
                    <a:lstStyle/>
                    <a:p>
                      <a:r>
                        <a:rPr lang="it-IT" dirty="0" smtClean="0"/>
                        <a:t>2.2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Froyo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1.7%</a:t>
                      </a:r>
                      <a:endParaRPr lang="it-IT" dirty="0"/>
                    </a:p>
                  </a:txBody>
                  <a:tcPr/>
                </a:tc>
              </a:tr>
              <a:tr h="349224">
                <a:tc>
                  <a:txBody>
                    <a:bodyPr/>
                    <a:lstStyle/>
                    <a:p>
                      <a:r>
                        <a:rPr lang="it-IT" dirty="0" smtClean="0"/>
                        <a:t>2.3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Gingerbread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26.3%</a:t>
                      </a:r>
                      <a:endParaRPr lang="it-IT" dirty="0"/>
                    </a:p>
                  </a:txBody>
                  <a:tcPr/>
                </a:tc>
              </a:tr>
              <a:tr h="349224">
                <a:tc>
                  <a:txBody>
                    <a:bodyPr/>
                    <a:lstStyle/>
                    <a:p>
                      <a:r>
                        <a:rPr lang="it-IT" dirty="0" smtClean="0"/>
                        <a:t>3.2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Honeycomb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0.1%</a:t>
                      </a:r>
                      <a:endParaRPr lang="it-IT" dirty="0"/>
                    </a:p>
                  </a:txBody>
                  <a:tcPr/>
                </a:tc>
              </a:tr>
              <a:tr h="349224">
                <a:tc>
                  <a:txBody>
                    <a:bodyPr/>
                    <a:lstStyle/>
                    <a:p>
                      <a:r>
                        <a:rPr lang="it-IT" dirty="0" smtClean="0"/>
                        <a:t>4.0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Ice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Cream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19.8%</a:t>
                      </a:r>
                      <a:endParaRPr lang="it-IT" dirty="0"/>
                    </a:p>
                  </a:txBody>
                  <a:tcPr/>
                </a:tc>
              </a:tr>
              <a:tr h="349224">
                <a:tc>
                  <a:txBody>
                    <a:bodyPr/>
                    <a:lstStyle/>
                    <a:p>
                      <a:r>
                        <a:rPr lang="it-IT" dirty="0" smtClean="0"/>
                        <a:t>4.1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Jelly</a:t>
                      </a:r>
                      <a:r>
                        <a:rPr lang="it-IT" dirty="0" smtClean="0"/>
                        <a:t> Bean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37.3%</a:t>
                      </a:r>
                      <a:endParaRPr lang="it-IT" dirty="0"/>
                    </a:p>
                  </a:txBody>
                  <a:tcPr/>
                </a:tc>
              </a:tr>
              <a:tr h="349224">
                <a:tc>
                  <a:txBody>
                    <a:bodyPr/>
                    <a:lstStyle/>
                    <a:p>
                      <a:r>
                        <a:rPr lang="it-IT" dirty="0" smtClean="0"/>
                        <a:t>4.2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Jelly</a:t>
                      </a:r>
                      <a:r>
                        <a:rPr lang="it-IT" dirty="0" smtClean="0"/>
                        <a:t> Bean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12.5%</a:t>
                      </a:r>
                      <a:endParaRPr lang="it-IT" dirty="0"/>
                    </a:p>
                  </a:txBody>
                  <a:tcPr/>
                </a:tc>
              </a:tr>
              <a:tr h="349224">
                <a:tc>
                  <a:txBody>
                    <a:bodyPr/>
                    <a:lstStyle/>
                    <a:p>
                      <a:r>
                        <a:rPr lang="it-IT" dirty="0" smtClean="0"/>
                        <a:t>4.3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Jelly</a:t>
                      </a:r>
                      <a:r>
                        <a:rPr lang="it-IT" baseline="0" dirty="0" smtClean="0"/>
                        <a:t> Bean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2.3%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Segnaposto contenuto 8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17" y="2097086"/>
            <a:ext cx="5991819" cy="3202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34613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149651" y="2430843"/>
            <a:ext cx="9905998" cy="1478570"/>
          </a:xfrm>
        </p:spPr>
        <p:txBody>
          <a:bodyPr/>
          <a:lstStyle/>
          <a:p>
            <a:pPr algn="ctr"/>
            <a:r>
              <a:rPr lang="it-IT" dirty="0" smtClean="0"/>
              <a:t>Common </a:t>
            </a:r>
            <a:r>
              <a:rPr lang="it-IT" dirty="0" err="1" smtClean="0"/>
              <a:t>Problems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56252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480" y="1158195"/>
            <a:ext cx="2788653" cy="278865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Alpha TESTING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>
          <a:xfrm>
            <a:off x="6094412" y="2484316"/>
            <a:ext cx="4875211" cy="3541714"/>
          </a:xfrm>
        </p:spPr>
        <p:txBody>
          <a:bodyPr/>
          <a:lstStyle/>
          <a:p>
            <a:r>
              <a:rPr lang="it-IT" dirty="0" smtClean="0"/>
              <a:t>Manual </a:t>
            </a:r>
            <a:r>
              <a:rPr lang="it-IT" dirty="0" err="1"/>
              <a:t>d</a:t>
            </a:r>
            <a:r>
              <a:rPr lang="it-IT" dirty="0" err="1" smtClean="0"/>
              <a:t>rawing</a:t>
            </a:r>
            <a:r>
              <a:rPr lang="it-IT" dirty="0" smtClean="0"/>
              <a:t> </a:t>
            </a:r>
            <a:r>
              <a:rPr lang="it-IT" dirty="0" err="1" smtClean="0"/>
              <a:t>order</a:t>
            </a:r>
            <a:endParaRPr lang="it-IT" dirty="0" smtClean="0"/>
          </a:p>
          <a:p>
            <a:r>
              <a:rPr lang="it-IT" dirty="0" err="1" smtClean="0"/>
              <a:t>Orthographic</a:t>
            </a:r>
            <a:r>
              <a:rPr lang="it-IT" dirty="0" smtClean="0"/>
              <a:t> camera</a:t>
            </a:r>
          </a:p>
          <a:p>
            <a:r>
              <a:rPr lang="it-IT" dirty="0" err="1" smtClean="0"/>
              <a:t>Shaders</a:t>
            </a:r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023" y="3453155"/>
            <a:ext cx="1604036" cy="1604036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990" y="3453155"/>
            <a:ext cx="1604036" cy="1604036"/>
          </a:xfrm>
          <a:prstGeom prst="rect">
            <a:avLst/>
          </a:prstGeom>
        </p:spPr>
      </p:pic>
      <p:pic>
        <p:nvPicPr>
          <p:cNvPr id="8" name="Segnaposto contenuto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481" y="1158195"/>
            <a:ext cx="2788653" cy="2788653"/>
          </a:xfrm>
        </p:spPr>
      </p:pic>
    </p:spTree>
    <p:extLst>
      <p:ext uri="{BB962C8B-B14F-4D97-AF65-F5344CB8AC3E}">
        <p14:creationId xmlns:p14="http://schemas.microsoft.com/office/powerpoint/2010/main" val="4062255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Pooling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endParaRPr lang="it-IT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087709905"/>
              </p:ext>
            </p:extLst>
          </p:nvPr>
        </p:nvGraphicFramePr>
        <p:xfrm>
          <a:off x="2224216" y="2097087"/>
          <a:ext cx="7935783" cy="4041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281" y="2968242"/>
            <a:ext cx="1171832" cy="117183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81" y="2968242"/>
            <a:ext cx="1169774" cy="116977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962" y="3385751"/>
            <a:ext cx="1037967" cy="103796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962" y="4423718"/>
            <a:ext cx="1037967" cy="103796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949" y="3468129"/>
            <a:ext cx="1666103" cy="166610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967" y="3468129"/>
            <a:ext cx="1666103" cy="1666103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000" y="2966186"/>
            <a:ext cx="1169774" cy="1169774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281" y="2883242"/>
            <a:ext cx="1169774" cy="116977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281" y="4357814"/>
            <a:ext cx="1169774" cy="116977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929" y="3385751"/>
            <a:ext cx="1037967" cy="1037967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929" y="4424283"/>
            <a:ext cx="1037967" cy="10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66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Dynamic</a:t>
            </a:r>
            <a:r>
              <a:rPr lang="it-IT" dirty="0" smtClean="0"/>
              <a:t> </a:t>
            </a:r>
            <a:r>
              <a:rPr lang="it-IT" dirty="0" err="1" smtClean="0"/>
              <a:t>Batching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Draw</a:t>
            </a:r>
            <a:r>
              <a:rPr lang="it-IT" dirty="0" smtClean="0"/>
              <a:t> </a:t>
            </a:r>
            <a:r>
              <a:rPr lang="it-IT" dirty="0" err="1" smtClean="0"/>
              <a:t>calls</a:t>
            </a:r>
            <a:r>
              <a:rPr lang="it-IT" dirty="0" smtClean="0"/>
              <a:t> are </a:t>
            </a:r>
            <a:r>
              <a:rPr lang="it-IT" dirty="0" err="1" smtClean="0"/>
              <a:t>expensive</a:t>
            </a:r>
            <a:endParaRPr lang="it-IT" dirty="0" smtClean="0"/>
          </a:p>
          <a:p>
            <a:r>
              <a:rPr lang="it-IT" dirty="0" err="1" smtClean="0"/>
              <a:t>Unity</a:t>
            </a:r>
            <a:r>
              <a:rPr lang="it-IT" dirty="0" smtClean="0"/>
              <a:t> </a:t>
            </a:r>
            <a:r>
              <a:rPr lang="it-IT" dirty="0" err="1" smtClean="0"/>
              <a:t>draws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objects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share the </a:t>
            </a:r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material</a:t>
            </a:r>
            <a:r>
              <a:rPr lang="it-IT" dirty="0" smtClean="0"/>
              <a:t> and </a:t>
            </a:r>
            <a:r>
              <a:rPr lang="it-IT" dirty="0" err="1" smtClean="0"/>
              <a:t>texture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once</a:t>
            </a:r>
          </a:p>
          <a:p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objects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possible</a:t>
            </a:r>
            <a:r>
              <a:rPr lang="it-IT" dirty="0" smtClean="0"/>
              <a:t> with the </a:t>
            </a:r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material</a:t>
            </a:r>
            <a:r>
              <a:rPr lang="it-IT" dirty="0" smtClean="0"/>
              <a:t> </a:t>
            </a:r>
          </a:p>
          <a:p>
            <a:r>
              <a:rPr lang="it-IT" dirty="0" smtClean="0"/>
              <a:t>Sore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textures</a:t>
            </a:r>
            <a:r>
              <a:rPr lang="it-IT" dirty="0" smtClean="0"/>
              <a:t> in </a:t>
            </a:r>
            <a:r>
              <a:rPr lang="it-IT" dirty="0" err="1" smtClean="0"/>
              <a:t>one</a:t>
            </a:r>
            <a:r>
              <a:rPr lang="it-IT" dirty="0" smtClean="0"/>
              <a:t> big </a:t>
            </a:r>
            <a:r>
              <a:rPr lang="it-IT" dirty="0" err="1" smtClean="0"/>
              <a:t>texture</a:t>
            </a:r>
            <a:r>
              <a:rPr lang="it-IT" dirty="0" smtClean="0"/>
              <a:t> (</a:t>
            </a:r>
            <a:r>
              <a:rPr lang="it-IT" dirty="0" err="1" smtClean="0"/>
              <a:t>atlasing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6299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err="1" smtClean="0"/>
              <a:t>Aspect</a:t>
            </a:r>
            <a:r>
              <a:rPr lang="it-IT" sz="4800" dirty="0" smtClean="0"/>
              <a:t> ratio</a:t>
            </a:r>
            <a:endParaRPr lang="it-IT" sz="4800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0" y="2097087"/>
            <a:ext cx="4777055" cy="2985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Segnaposto contenuto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224" y="2097087"/>
            <a:ext cx="4777055" cy="2985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05420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Parametrized</a:t>
            </a:r>
            <a:r>
              <a:rPr lang="it-IT" dirty="0" smtClean="0"/>
              <a:t> </a:t>
            </a:r>
            <a:r>
              <a:rPr lang="it-IT" dirty="0" err="1" smtClean="0"/>
              <a:t>appearance</a:t>
            </a:r>
            <a:endParaRPr lang="it-IT" dirty="0"/>
          </a:p>
        </p:txBody>
      </p:sp>
      <p:pic>
        <p:nvPicPr>
          <p:cNvPr id="9" name="Segnaposto contenuto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02" y="2552781"/>
            <a:ext cx="9699219" cy="2727684"/>
          </a:xfr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92" y="4740780"/>
            <a:ext cx="660984" cy="66098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76" y="4740780"/>
            <a:ext cx="660984" cy="660984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760" y="4740780"/>
            <a:ext cx="660984" cy="660984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744" y="4740780"/>
            <a:ext cx="660984" cy="66098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728" y="4740780"/>
            <a:ext cx="660984" cy="660984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712" y="4740780"/>
            <a:ext cx="660984" cy="660984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696" y="4740780"/>
            <a:ext cx="660984" cy="660984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680" y="4740780"/>
            <a:ext cx="660984" cy="660984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664" y="4740780"/>
            <a:ext cx="660984" cy="660984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648" y="4745530"/>
            <a:ext cx="660984" cy="660984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632" y="4750280"/>
            <a:ext cx="660984" cy="660984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72" y="4750280"/>
            <a:ext cx="660984" cy="660984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600" y="4750280"/>
            <a:ext cx="660984" cy="660984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584" y="4750280"/>
            <a:ext cx="660984" cy="660984"/>
          </a:xfrm>
          <a:prstGeom prst="rect">
            <a:avLst/>
          </a:prstGeom>
        </p:spPr>
      </p:pic>
      <p:sp>
        <p:nvSpPr>
          <p:cNvPr id="26" name="Freccia bidirezionale orizzontale 25"/>
          <p:cNvSpPr/>
          <p:nvPr/>
        </p:nvSpPr>
        <p:spPr>
          <a:xfrm rot="16200000">
            <a:off x="713164" y="4941232"/>
            <a:ext cx="991629" cy="322639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0.15</a:t>
            </a:r>
            <a:endParaRPr lang="it-IT" dirty="0"/>
          </a:p>
        </p:txBody>
      </p:sp>
      <p:sp>
        <p:nvSpPr>
          <p:cNvPr id="27" name="Freccia bidirezionale orizzontale 26"/>
          <p:cNvSpPr/>
          <p:nvPr/>
        </p:nvSpPr>
        <p:spPr>
          <a:xfrm rot="16200000">
            <a:off x="9741507" y="3499325"/>
            <a:ext cx="2705877" cy="391193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0.85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55293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Texture</a:t>
            </a:r>
            <a:r>
              <a:rPr lang="it-IT" dirty="0" smtClean="0"/>
              <a:t> </a:t>
            </a:r>
            <a:r>
              <a:rPr lang="it-IT" dirty="0" err="1" smtClean="0"/>
              <a:t>Size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1412" y="1689314"/>
            <a:ext cx="9905999" cy="3541714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err="1" smtClean="0"/>
              <a:t>Tradeoff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texture</a:t>
            </a:r>
            <a:r>
              <a:rPr lang="it-IT" dirty="0" smtClean="0"/>
              <a:t> </a:t>
            </a:r>
            <a:r>
              <a:rPr lang="it-IT" dirty="0" err="1" smtClean="0"/>
              <a:t>quality</a:t>
            </a:r>
            <a:r>
              <a:rPr lang="it-IT" dirty="0" smtClean="0"/>
              <a:t> and </a:t>
            </a:r>
            <a:r>
              <a:rPr lang="it-IT" dirty="0" err="1" smtClean="0"/>
              <a:t>size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286" y="2529016"/>
            <a:ext cx="4234249" cy="3175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9155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84395" y="2613572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it-IT" sz="4400" dirty="0" err="1" smtClean="0"/>
              <a:t>Don’t</a:t>
            </a:r>
            <a:r>
              <a:rPr lang="it-IT" sz="4400" dirty="0" smtClean="0"/>
              <a:t> use </a:t>
            </a:r>
            <a:r>
              <a:rPr lang="it-IT" sz="4400" dirty="0" err="1" smtClean="0"/>
              <a:t>unity</a:t>
            </a:r>
            <a:r>
              <a:rPr lang="it-IT" sz="4400" dirty="0" smtClean="0"/>
              <a:t> </a:t>
            </a:r>
            <a:r>
              <a:rPr lang="it-IT" sz="4400" dirty="0" err="1" smtClean="0"/>
              <a:t>gui</a:t>
            </a:r>
            <a:r>
              <a:rPr lang="it-IT" sz="4400" dirty="0" smtClean="0"/>
              <a:t> </a:t>
            </a:r>
            <a:r>
              <a:rPr lang="it-IT" sz="4400" dirty="0" err="1" smtClean="0"/>
              <a:t>system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1804257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tips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Find</a:t>
            </a:r>
            <a:r>
              <a:rPr lang="it-IT" dirty="0" smtClean="0"/>
              <a:t> a team</a:t>
            </a:r>
          </a:p>
          <a:p>
            <a:r>
              <a:rPr lang="it-IT" dirty="0" err="1" smtClean="0"/>
              <a:t>Have</a:t>
            </a:r>
            <a:r>
              <a:rPr lang="it-IT" dirty="0" smtClean="0"/>
              <a:t> an </a:t>
            </a:r>
            <a:r>
              <a:rPr lang="it-IT" dirty="0" err="1" smtClean="0"/>
              <a:t>arstist</a:t>
            </a:r>
            <a:r>
              <a:rPr lang="it-IT" dirty="0" smtClean="0"/>
              <a:t> !!!</a:t>
            </a:r>
          </a:p>
          <a:p>
            <a:r>
              <a:rPr lang="it-IT" dirty="0" err="1" smtClean="0"/>
              <a:t>Understand</a:t>
            </a:r>
            <a:r>
              <a:rPr lang="it-IT" dirty="0" smtClean="0"/>
              <a:t> the game </a:t>
            </a:r>
            <a:r>
              <a:rPr lang="it-IT" dirty="0" err="1" smtClean="0"/>
              <a:t>engine</a:t>
            </a:r>
            <a:endParaRPr lang="it-IT" dirty="0" smtClean="0"/>
          </a:p>
          <a:p>
            <a:r>
              <a:rPr lang="it-IT" dirty="0" smtClean="0"/>
              <a:t>Be </a:t>
            </a:r>
            <a:r>
              <a:rPr lang="it-IT" dirty="0" err="1" smtClean="0"/>
              <a:t>realistic</a:t>
            </a:r>
            <a:endParaRPr lang="it-IT" dirty="0" smtClean="0"/>
          </a:p>
          <a:p>
            <a:r>
              <a:rPr lang="it-IT" dirty="0" err="1" smtClean="0"/>
              <a:t>Have</a:t>
            </a:r>
            <a:r>
              <a:rPr lang="it-IT" dirty="0" smtClean="0"/>
              <a:t> a </a:t>
            </a:r>
            <a:r>
              <a:rPr lang="it-IT" dirty="0" err="1" smtClean="0"/>
              <a:t>playable</a:t>
            </a:r>
            <a:r>
              <a:rPr lang="it-IT" dirty="0" smtClean="0"/>
              <a:t> </a:t>
            </a:r>
            <a:r>
              <a:rPr lang="it-IT" dirty="0" err="1" smtClean="0"/>
              <a:t>prototype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soon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possible</a:t>
            </a:r>
            <a:endParaRPr lang="it-IT" dirty="0" smtClean="0"/>
          </a:p>
          <a:p>
            <a:r>
              <a:rPr lang="it-IT" dirty="0" smtClean="0"/>
              <a:t>Go to </a:t>
            </a:r>
            <a:r>
              <a:rPr lang="it-IT" dirty="0" err="1" smtClean="0"/>
              <a:t>events</a:t>
            </a:r>
            <a:r>
              <a:rPr lang="it-IT" dirty="0" smtClean="0"/>
              <a:t> (SGA, UNITE, …)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7954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72043" y="2643261"/>
            <a:ext cx="9905998" cy="1478570"/>
          </a:xfrm>
        </p:spPr>
        <p:txBody>
          <a:bodyPr/>
          <a:lstStyle/>
          <a:p>
            <a:pPr algn="ctr" fontAlgn="base"/>
            <a:r>
              <a:rPr lang="en-US" b="1" dirty="0"/>
              <a:t>The last 10% takes 90% of the time...</a:t>
            </a:r>
          </a:p>
        </p:txBody>
      </p:sp>
    </p:spTree>
    <p:extLst>
      <p:ext uri="{BB962C8B-B14F-4D97-AF65-F5344CB8AC3E}">
        <p14:creationId xmlns:p14="http://schemas.microsoft.com/office/powerpoint/2010/main" val="146294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067272" y="2653263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it-IT" sz="4000" dirty="0" err="1" smtClean="0"/>
              <a:t>Want</a:t>
            </a:r>
            <a:r>
              <a:rPr lang="it-IT" sz="4000" dirty="0" smtClean="0"/>
              <a:t> to test </a:t>
            </a:r>
            <a:r>
              <a:rPr lang="it-IT" sz="4000" dirty="0" err="1" smtClean="0"/>
              <a:t>it</a:t>
            </a:r>
            <a:r>
              <a:rPr lang="it-IT" sz="4000" dirty="0" smtClean="0"/>
              <a:t>?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sz="2200" dirty="0" smtClean="0"/>
              <a:t>Alessandro.pieropan@gmail.com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508866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97397" y="2549954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it-IT" sz="4400" dirty="0" err="1" smtClean="0"/>
              <a:t>Thanks</a:t>
            </a:r>
            <a:r>
              <a:rPr lang="it-IT" sz="4400" dirty="0" smtClean="0"/>
              <a:t>!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128311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2170</TotalTime>
  <Words>326</Words>
  <Application>Microsoft Macintosh PowerPoint</Application>
  <PresentationFormat>Anpassad</PresentationFormat>
  <Paragraphs>97</Paragraphs>
  <Slides>32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32</vt:i4>
      </vt:variant>
    </vt:vector>
  </HeadingPairs>
  <TitlesOfParts>
    <vt:vector size="33" baseType="lpstr">
      <vt:lpstr>Circuito</vt:lpstr>
      <vt:lpstr>making a game in your spare time</vt:lpstr>
      <vt:lpstr>What is this about</vt:lpstr>
      <vt:lpstr>Who I AM</vt:lpstr>
      <vt:lpstr>Game IDEA</vt:lpstr>
      <vt:lpstr>“ From Scratch ” OR Game Engine ?</vt:lpstr>
      <vt:lpstr>Game Engines</vt:lpstr>
      <vt:lpstr>Game type?</vt:lpstr>
      <vt:lpstr>Hand crafted or procedural?</vt:lpstr>
      <vt:lpstr>Successfull examples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Sir, you are being hunted</vt:lpstr>
      <vt:lpstr>Divine guidance</vt:lpstr>
      <vt:lpstr>PowerPoint-presentation</vt:lpstr>
      <vt:lpstr>Procedural Generation and gameplay</vt:lpstr>
      <vt:lpstr>Mobile Constraints</vt:lpstr>
      <vt:lpstr>Platform Version</vt:lpstr>
      <vt:lpstr>Common Problems</vt:lpstr>
      <vt:lpstr>Alpha TESTING</vt:lpstr>
      <vt:lpstr>Pooling system</vt:lpstr>
      <vt:lpstr>Dynamic Batching</vt:lpstr>
      <vt:lpstr>Aspect ratio</vt:lpstr>
      <vt:lpstr>Parametrized appearance</vt:lpstr>
      <vt:lpstr>Texture Size</vt:lpstr>
      <vt:lpstr>Don’t use unity gui system</vt:lpstr>
      <vt:lpstr>tips</vt:lpstr>
      <vt:lpstr>The last 10% takes 90% of the time...</vt:lpstr>
      <vt:lpstr>Want to test it?  Alessandro.pieropan@gmail.com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Crafting mobile games</dc:title>
  <dc:creator>Alessandro Pieropan</dc:creator>
  <cp:lastModifiedBy>Björn Thuresson</cp:lastModifiedBy>
  <cp:revision>48</cp:revision>
  <dcterms:created xsi:type="dcterms:W3CDTF">2013-11-19T09:35:58Z</dcterms:created>
  <dcterms:modified xsi:type="dcterms:W3CDTF">2013-11-25T06:24:21Z</dcterms:modified>
</cp:coreProperties>
</file>