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57" r:id="rId3"/>
    <p:sldId id="258" r:id="rId4"/>
    <p:sldId id="259" r:id="rId5"/>
    <p:sldId id="283" r:id="rId6"/>
    <p:sldId id="285" r:id="rId7"/>
    <p:sldId id="261" r:id="rId8"/>
    <p:sldId id="284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86" r:id="rId24"/>
    <p:sldId id="288" r:id="rId25"/>
    <p:sldId id="289" r:id="rId26"/>
    <p:sldId id="290" r:id="rId27"/>
    <p:sldId id="275" r:id="rId28"/>
    <p:sldId id="276" r:id="rId29"/>
    <p:sldId id="278" r:id="rId30"/>
    <p:sldId id="279" r:id="rId31"/>
    <p:sldId id="280" r:id="rId32"/>
    <p:sldId id="281" r:id="rId33"/>
    <p:sldId id="282" r:id="rId3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pos="631">
          <p15:clr>
            <a:srgbClr val="A4A3A4"/>
          </p15:clr>
        </p15:guide>
        <p15:guide id="8" pos="1020">
          <p15:clr>
            <a:srgbClr val="A4A3A4"/>
          </p15:clr>
        </p15:guide>
        <p15:guide id="9" pos="5389">
          <p15:clr>
            <a:srgbClr val="A4A3A4"/>
          </p15:clr>
        </p15:guide>
        <p15:guide id="10" pos="3120">
          <p15:clr>
            <a:srgbClr val="A4A3A4"/>
          </p15:clr>
        </p15:guide>
        <p15:guide id="11" pos="219">
          <p15:clr>
            <a:srgbClr val="A4A3A4"/>
          </p15:clr>
        </p15:guide>
        <p15:guide id="12" pos="32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26" y="28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079D065-03A5-4C09-9A36-A973175AAF75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4F99DCF-A131-4957-829E-DFB5C8C3E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6935788" cy="360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7896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2057399"/>
            <a:ext cx="3312790" cy="360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2057400"/>
            <a:ext cx="3328988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2057399"/>
            <a:ext cx="3328988" cy="3603625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2057399"/>
            <a:ext cx="3328988" cy="3603625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651" y="2067717"/>
            <a:ext cx="9180625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08725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2057401"/>
            <a:ext cx="6935788" cy="3603624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982456"/>
            <a:ext cx="6935788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2057399"/>
            <a:ext cx="6935788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25/11/2013</a:t>
            </a:fld>
            <a:endParaRPr lang="en-GB" dirty="0"/>
          </a:p>
        </p:txBody>
      </p:sp>
      <p:sp>
        <p:nvSpPr>
          <p:cNvPr id="9" name="Rektangel 12"/>
          <p:cNvSpPr/>
          <p:nvPr userDrawn="1"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3" r:id="rId5"/>
    <p:sldLayoutId id="2147483661" r:id="rId6"/>
    <p:sldLayoutId id="2147483662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pload.wikimedia.org/wikipedia/commons/d/d8/Temperature_dependence_surface_tension_of_water.sv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ctrTitle"/>
          </p:nvPr>
        </p:nvSpPr>
        <p:spPr>
          <a:xfrm>
            <a:off x="2005300" y="2207086"/>
            <a:ext cx="6172030" cy="97558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Nuclear Fuel Cycle 2013</a:t>
            </a:r>
          </a:p>
        </p:txBody>
      </p:sp>
      <p:sp>
        <p:nvSpPr>
          <p:cNvPr id="9219" name="Underrubrik 2"/>
          <p:cNvSpPr>
            <a:spLocks noGrp="1"/>
          </p:cNvSpPr>
          <p:nvPr>
            <p:ph type="subTitle" idx="1"/>
          </p:nvPr>
        </p:nvSpPr>
        <p:spPr>
          <a:xfrm>
            <a:off x="2005300" y="3181902"/>
            <a:ext cx="6815974" cy="431849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r>
              <a:rPr lang="en-US" dirty="0" smtClean="0"/>
              <a:t>Lecture 7: Reactor Chemistry</a:t>
            </a:r>
          </a:p>
        </p:txBody>
      </p:sp>
    </p:spTree>
    <p:extLst>
      <p:ext uri="{BB962C8B-B14F-4D97-AF65-F5344CB8AC3E}">
        <p14:creationId xmlns:p14="http://schemas.microsoft.com/office/powerpoint/2010/main" val="214292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Water Chemistry</a:t>
            </a:r>
            <a:endParaRPr lang="en-US" dirty="0"/>
          </a:p>
        </p:txBody>
      </p:sp>
      <p:sp>
        <p:nvSpPr>
          <p:cNvPr id="142" name="Ellips 141"/>
          <p:cNvSpPr/>
          <p:nvPr/>
        </p:nvSpPr>
        <p:spPr bwMode="auto">
          <a:xfrm>
            <a:off x="2601322" y="2555988"/>
            <a:ext cx="4187690" cy="1970678"/>
          </a:xfrm>
          <a:prstGeom prst="ellipse">
            <a:avLst/>
          </a:prstGeom>
          <a:solidFill>
            <a:schemeClr val="accent1">
              <a:alpha val="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latin typeface="+mj-lt"/>
              </a:rPr>
              <a:t>WATER CHEMISTRY</a:t>
            </a:r>
          </a:p>
        </p:txBody>
      </p:sp>
      <p:sp>
        <p:nvSpPr>
          <p:cNvPr id="143" name="Rektangel 142"/>
          <p:cNvSpPr/>
          <p:nvPr/>
        </p:nvSpPr>
        <p:spPr bwMode="auto">
          <a:xfrm>
            <a:off x="1810917" y="1636667"/>
            <a:ext cx="1416425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FUEL</a:t>
            </a:r>
          </a:p>
        </p:txBody>
      </p:sp>
      <p:sp>
        <p:nvSpPr>
          <p:cNvPr id="144" name="Rektangel 143"/>
          <p:cNvSpPr/>
          <p:nvPr/>
        </p:nvSpPr>
        <p:spPr bwMode="auto">
          <a:xfrm>
            <a:off x="5803673" y="1693817"/>
            <a:ext cx="1601176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MATERIAL</a:t>
            </a:r>
          </a:p>
        </p:txBody>
      </p:sp>
      <p:sp>
        <p:nvSpPr>
          <p:cNvPr id="145" name="Rektangel 144"/>
          <p:cNvSpPr/>
          <p:nvPr/>
        </p:nvSpPr>
        <p:spPr bwMode="auto">
          <a:xfrm>
            <a:off x="261142" y="3294993"/>
            <a:ext cx="1785927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RADIATION</a:t>
            </a:r>
          </a:p>
        </p:txBody>
      </p:sp>
      <p:sp>
        <p:nvSpPr>
          <p:cNvPr id="146" name="Rektangel 145"/>
          <p:cNvSpPr/>
          <p:nvPr/>
        </p:nvSpPr>
        <p:spPr bwMode="auto">
          <a:xfrm>
            <a:off x="7158514" y="3294993"/>
            <a:ext cx="1785927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WASTE</a:t>
            </a:r>
          </a:p>
        </p:txBody>
      </p:sp>
      <p:sp>
        <p:nvSpPr>
          <p:cNvPr id="147" name="Rektangel 146"/>
          <p:cNvSpPr/>
          <p:nvPr/>
        </p:nvSpPr>
        <p:spPr bwMode="auto">
          <a:xfrm>
            <a:off x="630644" y="4834584"/>
            <a:ext cx="1785927" cy="8005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CLEANING SYSTEMS</a:t>
            </a:r>
          </a:p>
        </p:txBody>
      </p:sp>
      <p:sp>
        <p:nvSpPr>
          <p:cNvPr id="148" name="Rektangel 147"/>
          <p:cNvSpPr/>
          <p:nvPr/>
        </p:nvSpPr>
        <p:spPr bwMode="auto">
          <a:xfrm>
            <a:off x="3802204" y="5450421"/>
            <a:ext cx="1785927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DEGASSING</a:t>
            </a:r>
          </a:p>
        </p:txBody>
      </p:sp>
      <p:sp>
        <p:nvSpPr>
          <p:cNvPr id="149" name="Rektangel 148"/>
          <p:cNvSpPr/>
          <p:nvPr/>
        </p:nvSpPr>
        <p:spPr bwMode="auto">
          <a:xfrm>
            <a:off x="6050009" y="5142503"/>
            <a:ext cx="2970825" cy="4926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ctr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2052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DECONTAMINATION</a:t>
            </a:r>
          </a:p>
        </p:txBody>
      </p:sp>
      <p:cxnSp>
        <p:nvCxnSpPr>
          <p:cNvPr id="151" name="Rak pil 150"/>
          <p:cNvCxnSpPr>
            <a:stCxn id="147" idx="3"/>
            <a:endCxn id="142" idx="3"/>
          </p:cNvCxnSpPr>
          <p:nvPr/>
        </p:nvCxnSpPr>
        <p:spPr bwMode="auto">
          <a:xfrm flipV="1">
            <a:off x="2416572" y="4238067"/>
            <a:ext cx="798025" cy="9968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55" name="Rak pil 154"/>
          <p:cNvCxnSpPr>
            <a:stCxn id="142" idx="4"/>
            <a:endCxn id="148" idx="0"/>
          </p:cNvCxnSpPr>
          <p:nvPr/>
        </p:nvCxnSpPr>
        <p:spPr bwMode="auto">
          <a:xfrm>
            <a:off x="4695167" y="4526666"/>
            <a:ext cx="0" cy="9237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59" name="Rak pil 158"/>
          <p:cNvCxnSpPr>
            <a:stCxn id="149" idx="0"/>
            <a:endCxn id="142" idx="5"/>
          </p:cNvCxnSpPr>
          <p:nvPr/>
        </p:nvCxnSpPr>
        <p:spPr bwMode="auto">
          <a:xfrm flipH="1" flipV="1">
            <a:off x="6175739" y="4238068"/>
            <a:ext cx="1359682" cy="9044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1" name="Rak pil 160"/>
          <p:cNvCxnSpPr>
            <a:stCxn id="142" idx="2"/>
            <a:endCxn id="145" idx="3"/>
          </p:cNvCxnSpPr>
          <p:nvPr/>
        </p:nvCxnSpPr>
        <p:spPr bwMode="auto">
          <a:xfrm flipH="1">
            <a:off x="2047069" y="3541327"/>
            <a:ext cx="5542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3" name="Rak pil 162"/>
          <p:cNvCxnSpPr>
            <a:stCxn id="142" idx="6"/>
            <a:endCxn id="146" idx="1"/>
          </p:cNvCxnSpPr>
          <p:nvPr/>
        </p:nvCxnSpPr>
        <p:spPr bwMode="auto">
          <a:xfrm>
            <a:off x="6789012" y="3541327"/>
            <a:ext cx="36950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5" name="Rak pil 164"/>
          <p:cNvCxnSpPr>
            <a:stCxn id="144" idx="2"/>
            <a:endCxn id="142" idx="7"/>
          </p:cNvCxnSpPr>
          <p:nvPr/>
        </p:nvCxnSpPr>
        <p:spPr bwMode="auto">
          <a:xfrm flipH="1">
            <a:off x="6175739" y="2186486"/>
            <a:ext cx="428523" cy="6581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cxnSp>
        <p:nvCxnSpPr>
          <p:cNvPr id="167" name="Rak pil 166"/>
          <p:cNvCxnSpPr>
            <a:endCxn id="143" idx="2"/>
          </p:cNvCxnSpPr>
          <p:nvPr/>
        </p:nvCxnSpPr>
        <p:spPr bwMode="auto">
          <a:xfrm flipH="1" flipV="1">
            <a:off x="2519130" y="2129336"/>
            <a:ext cx="828817" cy="6581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168" name="Rektangel 167"/>
          <p:cNvSpPr/>
          <p:nvPr/>
        </p:nvSpPr>
        <p:spPr bwMode="auto">
          <a:xfrm>
            <a:off x="6789013" y="1143997"/>
            <a:ext cx="2093845" cy="554253"/>
          </a:xfrm>
          <a:prstGeom prst="rect">
            <a:avLst/>
          </a:prstGeom>
          <a:solidFill>
            <a:srgbClr val="FFFF00">
              <a:alpha val="1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539" dirty="0">
                <a:latin typeface="+mj-lt"/>
              </a:rPr>
              <a:t>Corrosion</a:t>
            </a:r>
            <a:r>
              <a:rPr lang="en-US" sz="1539" dirty="0"/>
              <a:t> </a:t>
            </a:r>
            <a:r>
              <a:rPr lang="en-US" sz="1539" dirty="0">
                <a:sym typeface="Symbol"/>
              </a:rPr>
              <a:t></a:t>
            </a:r>
            <a:r>
              <a:rPr lang="en-US" sz="1539" dirty="0"/>
              <a:t> </a:t>
            </a:r>
            <a:r>
              <a:rPr lang="en-US" sz="1539" dirty="0">
                <a:latin typeface="+mj-lt"/>
              </a:rPr>
              <a:t>aging of power plant</a:t>
            </a:r>
          </a:p>
        </p:txBody>
      </p:sp>
      <p:sp>
        <p:nvSpPr>
          <p:cNvPr id="169" name="Rektangel 168"/>
          <p:cNvSpPr/>
          <p:nvPr/>
        </p:nvSpPr>
        <p:spPr bwMode="auto">
          <a:xfrm>
            <a:off x="0" y="1201147"/>
            <a:ext cx="1800734" cy="1293257"/>
          </a:xfrm>
          <a:prstGeom prst="rect">
            <a:avLst/>
          </a:prstGeom>
          <a:solidFill>
            <a:srgbClr val="FFFF00">
              <a:alpha val="1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t" anchorCtr="0" compatLnSpc="1">
            <a:prstTxWarp prst="textNoShape">
              <a:avLst/>
            </a:prstTxWarp>
          </a:bodyPr>
          <a:lstStyle/>
          <a:p>
            <a:pPr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39">
                <a:latin typeface="+mj-lt"/>
              </a:rPr>
              <a:t>Big deposits on fuel </a:t>
            </a:r>
            <a:r>
              <a:rPr lang="en-US" sz="1539">
                <a:latin typeface="+mj-lt"/>
                <a:sym typeface="Symbol"/>
              </a:rPr>
              <a:t></a:t>
            </a:r>
            <a:r>
              <a:rPr lang="en-US" sz="1539">
                <a:latin typeface="+mj-lt"/>
              </a:rPr>
              <a:t> decrease cooling, damage encapsulation, lower reactivity</a:t>
            </a:r>
          </a:p>
        </p:txBody>
      </p:sp>
      <p:sp>
        <p:nvSpPr>
          <p:cNvPr id="170" name="Rektangel 169"/>
          <p:cNvSpPr/>
          <p:nvPr/>
        </p:nvSpPr>
        <p:spPr bwMode="auto">
          <a:xfrm>
            <a:off x="2478155" y="3972413"/>
            <a:ext cx="5049862" cy="615837"/>
          </a:xfrm>
          <a:prstGeom prst="rect">
            <a:avLst/>
          </a:prstGeom>
          <a:solidFill>
            <a:srgbClr val="FEFBD6">
              <a:alpha val="9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8203" tIns="39101" rIns="78203" bIns="39101" numCol="1" rtlCol="0" anchor="t" anchorCtr="0" compatLnSpc="1">
            <a:prstTxWarp prst="textNoShape">
              <a:avLst/>
            </a:prstTxWarp>
          </a:bodyPr>
          <a:lstStyle/>
          <a:p>
            <a:pPr algn="ctr" defTabSz="7819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39">
                <a:latin typeface="+mj-lt"/>
              </a:rPr>
              <a:t>Water chemistry, corrosion and material interact giving radioactive contamination</a:t>
            </a:r>
          </a:p>
        </p:txBody>
      </p:sp>
    </p:spTree>
    <p:extLst>
      <p:ext uri="{BB962C8B-B14F-4D97-AF65-F5344CB8AC3E}">
        <p14:creationId xmlns:p14="http://schemas.microsoft.com/office/powerpoint/2010/main" val="246472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  <p:bldP spid="169" grpId="0" animBg="1"/>
      <p:bldP spid="1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Water Chemistry, 25°C</a:t>
            </a:r>
            <a:endParaRPr lang="en-US" dirty="0"/>
          </a:p>
        </p:txBody>
      </p:sp>
      <p:grpSp>
        <p:nvGrpSpPr>
          <p:cNvPr id="3" name="Grupp 10"/>
          <p:cNvGrpSpPr/>
          <p:nvPr/>
        </p:nvGrpSpPr>
        <p:grpSpPr>
          <a:xfrm>
            <a:off x="3679343" y="3777915"/>
            <a:ext cx="1324674" cy="762523"/>
            <a:chOff x="3679342" y="3910248"/>
            <a:chExt cx="1324674" cy="808840"/>
          </a:xfrm>
        </p:grpSpPr>
        <p:cxnSp>
          <p:nvCxnSpPr>
            <p:cNvPr id="39" name="Rak 38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ak 73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Ellips 74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76" name="Ellips 75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77" name="Ellips 76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5" name="Grupp 19"/>
          <p:cNvGrpSpPr/>
          <p:nvPr/>
        </p:nvGrpSpPr>
        <p:grpSpPr>
          <a:xfrm rot="18663867">
            <a:off x="5156212" y="4794529"/>
            <a:ext cx="1248819" cy="808840"/>
            <a:chOff x="3679342" y="3910248"/>
            <a:chExt cx="1324674" cy="808840"/>
          </a:xfrm>
        </p:grpSpPr>
        <p:cxnSp>
          <p:nvCxnSpPr>
            <p:cNvPr id="84" name="Rak 83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Rak 84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 85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87" name="Ellips 86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88" name="Ellips 87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6" name="Grupp 25"/>
          <p:cNvGrpSpPr/>
          <p:nvPr/>
        </p:nvGrpSpPr>
        <p:grpSpPr>
          <a:xfrm>
            <a:off x="4180686" y="3421673"/>
            <a:ext cx="410690" cy="1241255"/>
            <a:chOff x="4180674" y="3532366"/>
            <a:chExt cx="410689" cy="1316651"/>
          </a:xfrm>
        </p:grpSpPr>
        <p:sp>
          <p:nvSpPr>
            <p:cNvPr id="90" name="textruta 89"/>
            <p:cNvSpPr txBox="1"/>
            <p:nvPr/>
          </p:nvSpPr>
          <p:spPr>
            <a:xfrm>
              <a:off x="4211957" y="3532366"/>
              <a:ext cx="360995" cy="349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539" dirty="0"/>
                <a:t>δ</a:t>
              </a:r>
              <a:r>
                <a:rPr lang="sv-SE" sz="1539" dirty="0"/>
                <a:t>-</a:t>
              </a:r>
            </a:p>
          </p:txBody>
        </p:sp>
        <p:sp>
          <p:nvSpPr>
            <p:cNvPr id="91" name="textruta 90"/>
            <p:cNvSpPr txBox="1"/>
            <p:nvPr/>
          </p:nvSpPr>
          <p:spPr>
            <a:xfrm>
              <a:off x="4180674" y="4499828"/>
              <a:ext cx="410689" cy="349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539" dirty="0"/>
                <a:t>δ</a:t>
              </a:r>
              <a:r>
                <a:rPr lang="sv-SE" sz="1539" dirty="0"/>
                <a:t>+</a:t>
              </a:r>
            </a:p>
          </p:txBody>
        </p:sp>
      </p:grpSp>
      <p:grpSp>
        <p:nvGrpSpPr>
          <p:cNvPr id="7" name="Grupp 91"/>
          <p:cNvGrpSpPr/>
          <p:nvPr/>
        </p:nvGrpSpPr>
        <p:grpSpPr>
          <a:xfrm>
            <a:off x="5004017" y="4540440"/>
            <a:ext cx="427772" cy="367798"/>
            <a:chOff x="5004016" y="4719088"/>
            <a:chExt cx="427772" cy="390139"/>
          </a:xfrm>
        </p:grpSpPr>
        <p:sp>
          <p:nvSpPr>
            <p:cNvPr id="93" name="Ellips 92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94" name="Ellips 93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95" name="Ellips 94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8" name="Grupp 31"/>
          <p:cNvGrpSpPr/>
          <p:nvPr/>
        </p:nvGrpSpPr>
        <p:grpSpPr>
          <a:xfrm rot="5400000">
            <a:off x="4791392" y="2321166"/>
            <a:ext cx="1248819" cy="808840"/>
            <a:chOff x="3679342" y="3910248"/>
            <a:chExt cx="1324674" cy="808840"/>
          </a:xfrm>
        </p:grpSpPr>
        <p:cxnSp>
          <p:nvCxnSpPr>
            <p:cNvPr id="97" name="Rak 96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ak 97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Ellips 98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0" name="Ellips 99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1" name="Ellips 100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9" name="Grupp 37"/>
          <p:cNvGrpSpPr/>
          <p:nvPr/>
        </p:nvGrpSpPr>
        <p:grpSpPr>
          <a:xfrm rot="5400000">
            <a:off x="4493425" y="3402710"/>
            <a:ext cx="403276" cy="390139"/>
            <a:chOff x="5004016" y="4719088"/>
            <a:chExt cx="427772" cy="390139"/>
          </a:xfrm>
        </p:grpSpPr>
        <p:sp>
          <p:nvSpPr>
            <p:cNvPr id="103" name="Ellips 102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4" name="Ellips 103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5" name="Ellips 104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0" name="Grupp 41"/>
          <p:cNvGrpSpPr/>
          <p:nvPr/>
        </p:nvGrpSpPr>
        <p:grpSpPr>
          <a:xfrm rot="11293760">
            <a:off x="6088563" y="3367248"/>
            <a:ext cx="1324674" cy="762523"/>
            <a:chOff x="3679342" y="3910248"/>
            <a:chExt cx="1324674" cy="808840"/>
          </a:xfrm>
        </p:grpSpPr>
        <p:cxnSp>
          <p:nvCxnSpPr>
            <p:cNvPr id="107" name="Rak 106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ak 107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Ellips 108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0" name="Ellips 109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1" name="Ellips 110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1" name="Grupp 47"/>
          <p:cNvGrpSpPr/>
          <p:nvPr/>
        </p:nvGrpSpPr>
        <p:grpSpPr>
          <a:xfrm rot="4212067">
            <a:off x="6305951" y="4301162"/>
            <a:ext cx="403276" cy="390139"/>
            <a:chOff x="5004016" y="4719088"/>
            <a:chExt cx="427772" cy="390139"/>
          </a:xfrm>
        </p:grpSpPr>
        <p:sp>
          <p:nvSpPr>
            <p:cNvPr id="113" name="Ellips 112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4" name="Ellips 113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5" name="Ellips 114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2" name="Grupp 55"/>
          <p:cNvGrpSpPr/>
          <p:nvPr/>
        </p:nvGrpSpPr>
        <p:grpSpPr>
          <a:xfrm>
            <a:off x="3656411" y="3263150"/>
            <a:ext cx="427772" cy="367798"/>
            <a:chOff x="5004016" y="4719088"/>
            <a:chExt cx="427772" cy="390139"/>
          </a:xfrm>
        </p:grpSpPr>
        <p:sp>
          <p:nvSpPr>
            <p:cNvPr id="117" name="Ellips 116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8" name="Ellips 117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9" name="Ellips 118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3" name="Grupp 59"/>
          <p:cNvGrpSpPr/>
          <p:nvPr/>
        </p:nvGrpSpPr>
        <p:grpSpPr>
          <a:xfrm rot="2929799">
            <a:off x="2661997" y="2214518"/>
            <a:ext cx="1324674" cy="762523"/>
            <a:chOff x="3679342" y="3910248"/>
            <a:chExt cx="1324674" cy="808840"/>
          </a:xfrm>
        </p:grpSpPr>
        <p:cxnSp>
          <p:nvCxnSpPr>
            <p:cNvPr id="121" name="Rak 120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ak 121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Ellips 122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4" name="Ellips 123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5" name="Ellips 124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4" name="Grupp 67"/>
          <p:cNvGrpSpPr/>
          <p:nvPr/>
        </p:nvGrpSpPr>
        <p:grpSpPr>
          <a:xfrm rot="712347">
            <a:off x="5763086" y="2870425"/>
            <a:ext cx="427772" cy="367798"/>
            <a:chOff x="5004016" y="4719088"/>
            <a:chExt cx="427772" cy="390139"/>
          </a:xfrm>
        </p:grpSpPr>
        <p:sp>
          <p:nvSpPr>
            <p:cNvPr id="127" name="Ellips 126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8" name="Ellips 127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9" name="Ellips 128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5" name="Grupp 71"/>
          <p:cNvGrpSpPr/>
          <p:nvPr/>
        </p:nvGrpSpPr>
        <p:grpSpPr>
          <a:xfrm rot="228918">
            <a:off x="6958270" y="4198606"/>
            <a:ext cx="427772" cy="367798"/>
            <a:chOff x="5004016" y="4719088"/>
            <a:chExt cx="427772" cy="390139"/>
          </a:xfrm>
        </p:grpSpPr>
        <p:sp>
          <p:nvSpPr>
            <p:cNvPr id="131" name="Ellips 130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2" name="Ellips 131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3" name="Ellips 132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6" name="Grupp 75"/>
          <p:cNvGrpSpPr/>
          <p:nvPr/>
        </p:nvGrpSpPr>
        <p:grpSpPr>
          <a:xfrm rot="4513523">
            <a:off x="2971220" y="3373704"/>
            <a:ext cx="403276" cy="390139"/>
            <a:chOff x="5004016" y="4719088"/>
            <a:chExt cx="427772" cy="390139"/>
          </a:xfrm>
        </p:grpSpPr>
        <p:sp>
          <p:nvSpPr>
            <p:cNvPr id="135" name="Ellips 134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6" name="Ellips 135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7" name="Ellips 136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7" name="Grupp 79"/>
          <p:cNvGrpSpPr/>
          <p:nvPr/>
        </p:nvGrpSpPr>
        <p:grpSpPr>
          <a:xfrm rot="6798603">
            <a:off x="4962264" y="5063978"/>
            <a:ext cx="403276" cy="390139"/>
            <a:chOff x="5004016" y="4719088"/>
            <a:chExt cx="427772" cy="390139"/>
          </a:xfrm>
        </p:grpSpPr>
        <p:sp>
          <p:nvSpPr>
            <p:cNvPr id="139" name="Ellips 138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40" name="Ellips 139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41" name="Ellips 140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89" name="Grupp 88"/>
          <p:cNvGrpSpPr/>
          <p:nvPr/>
        </p:nvGrpSpPr>
        <p:grpSpPr>
          <a:xfrm>
            <a:off x="3771412" y="4247980"/>
            <a:ext cx="1170090" cy="1006613"/>
            <a:chOff x="4409802" y="4859957"/>
            <a:chExt cx="1368152" cy="1177004"/>
          </a:xfrm>
        </p:grpSpPr>
        <p:sp>
          <p:nvSpPr>
            <p:cNvPr id="78" name="Båge 77"/>
            <p:cNvSpPr/>
            <p:nvPr/>
          </p:nvSpPr>
          <p:spPr bwMode="auto">
            <a:xfrm rot="10800000">
              <a:off x="4409802" y="4859957"/>
              <a:ext cx="1368152" cy="720080"/>
            </a:xfrm>
            <a:prstGeom prst="arc">
              <a:avLst>
                <a:gd name="adj1" fmla="val 10825302"/>
                <a:gd name="adj2" fmla="val 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8203" tIns="39101" rIns="78203" bIns="39101" numCol="1" rtlCol="0" anchor="t" anchorCtr="0" compatLnSpc="1">
              <a:prstTxWarp prst="textNoShape">
                <a:avLst/>
              </a:prstTxWarp>
            </a:bodyPr>
            <a:lstStyle/>
            <a:p>
              <a:pPr defTabSz="7819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sv-SE" sz="2052">
                <a:latin typeface="Times"/>
              </a:endParaRPr>
            </a:p>
          </p:txBody>
        </p:sp>
        <p:sp>
          <p:nvSpPr>
            <p:cNvPr id="83" name="textruta 82"/>
            <p:cNvSpPr txBox="1"/>
            <p:nvPr/>
          </p:nvSpPr>
          <p:spPr>
            <a:xfrm>
              <a:off x="4626125" y="5652045"/>
              <a:ext cx="1008773" cy="384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539" dirty="0">
                  <a:latin typeface="+mj-lt"/>
                </a:rPr>
                <a:t>104.45°</a:t>
              </a:r>
            </a:p>
          </p:txBody>
        </p:sp>
      </p:grpSp>
      <p:sp>
        <p:nvSpPr>
          <p:cNvPr id="92" name="textruta 91"/>
          <p:cNvSpPr txBox="1"/>
          <p:nvPr/>
        </p:nvSpPr>
        <p:spPr>
          <a:xfrm>
            <a:off x="0" y="3755311"/>
            <a:ext cx="1720343" cy="7238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>
                <a:latin typeface="+mj-lt"/>
              </a:rPr>
              <a:t>Hydrogen bonds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between molecules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  <a:sym typeface="Symbol"/>
              </a:rPr>
              <a:t> high boiling point</a:t>
            </a:r>
            <a:endParaRPr lang="en-US" sz="1368" dirty="0">
              <a:latin typeface="+mj-lt"/>
            </a:endParaRPr>
          </a:p>
        </p:txBody>
      </p:sp>
      <p:sp>
        <p:nvSpPr>
          <p:cNvPr id="96" name="textruta 95"/>
          <p:cNvSpPr txBox="1"/>
          <p:nvPr/>
        </p:nvSpPr>
        <p:spPr>
          <a:xfrm>
            <a:off x="1" y="2400470"/>
            <a:ext cx="2069797" cy="7238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>
                <a:latin typeface="+mj-lt"/>
              </a:rPr>
              <a:t>Angle between H-O-H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sym typeface="Symbol"/>
              </a:rPr>
              <a:t>  </a:t>
            </a:r>
            <a:r>
              <a:rPr lang="en-US" sz="1368" dirty="0">
                <a:latin typeface="+mj-lt"/>
              </a:rPr>
              <a:t>high dipole moment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  <a:sym typeface="Symbol"/>
              </a:rPr>
              <a:t> great solvent for salts</a:t>
            </a:r>
            <a:endParaRPr lang="en-US" sz="1368" dirty="0">
              <a:latin typeface="+mj-lt"/>
            </a:endParaRPr>
          </a:p>
        </p:txBody>
      </p:sp>
      <p:grpSp>
        <p:nvGrpSpPr>
          <p:cNvPr id="144" name="Grupp 143"/>
          <p:cNvGrpSpPr/>
          <p:nvPr/>
        </p:nvGrpSpPr>
        <p:grpSpPr>
          <a:xfrm>
            <a:off x="5064670" y="4341881"/>
            <a:ext cx="631013" cy="460356"/>
            <a:chOff x="5921970" y="4969749"/>
            <a:chExt cx="737825" cy="538280"/>
          </a:xfrm>
        </p:grpSpPr>
        <p:cxnSp>
          <p:nvCxnSpPr>
            <p:cNvPr id="106" name="Rak pil 105"/>
            <p:cNvCxnSpPr/>
            <p:nvPr/>
          </p:nvCxnSpPr>
          <p:spPr bwMode="auto">
            <a:xfrm>
              <a:off x="5921970" y="5075981"/>
              <a:ext cx="504056" cy="432048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</p:cxnSp>
        <p:sp>
          <p:nvSpPr>
            <p:cNvPr id="112" name="textruta 111"/>
            <p:cNvSpPr txBox="1"/>
            <p:nvPr/>
          </p:nvSpPr>
          <p:spPr>
            <a:xfrm rot="2430307">
              <a:off x="5971535" y="4969749"/>
              <a:ext cx="688260" cy="384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539" dirty="0">
                  <a:latin typeface="+mj-lt"/>
                </a:rPr>
                <a:t>1.8Å</a:t>
              </a:r>
            </a:p>
          </p:txBody>
        </p:sp>
      </p:grpSp>
      <p:grpSp>
        <p:nvGrpSpPr>
          <p:cNvPr id="143" name="Grupp 142"/>
          <p:cNvGrpSpPr/>
          <p:nvPr/>
        </p:nvGrpSpPr>
        <p:grpSpPr>
          <a:xfrm>
            <a:off x="5780558" y="5071629"/>
            <a:ext cx="364999" cy="592775"/>
            <a:chOff x="6759031" y="5823027"/>
            <a:chExt cx="426782" cy="693114"/>
          </a:xfrm>
        </p:grpSpPr>
        <p:cxnSp>
          <p:nvCxnSpPr>
            <p:cNvPr id="116" name="Rak pil 115"/>
            <p:cNvCxnSpPr/>
            <p:nvPr/>
          </p:nvCxnSpPr>
          <p:spPr bwMode="auto">
            <a:xfrm>
              <a:off x="6759031" y="5965657"/>
              <a:ext cx="27035" cy="550484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stealth" w="lg" len="lg"/>
              <a:tailEnd type="stealth" w="lg" len="lg"/>
            </a:ln>
            <a:effectLst/>
          </p:spPr>
        </p:cxnSp>
        <p:sp>
          <p:nvSpPr>
            <p:cNvPr id="120" name="textruta 119"/>
            <p:cNvSpPr txBox="1"/>
            <p:nvPr/>
          </p:nvSpPr>
          <p:spPr>
            <a:xfrm rot="5180233">
              <a:off x="6649226" y="5974699"/>
              <a:ext cx="688259" cy="384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539" dirty="0">
                  <a:latin typeface="+mj-lt"/>
                </a:rPr>
                <a:t>1.0Å</a:t>
              </a:r>
            </a:p>
          </p:txBody>
        </p:sp>
      </p:grpSp>
      <p:sp>
        <p:nvSpPr>
          <p:cNvPr id="145" name="textruta 144"/>
          <p:cNvSpPr txBox="1"/>
          <p:nvPr/>
        </p:nvSpPr>
        <p:spPr>
          <a:xfrm>
            <a:off x="0" y="5048568"/>
            <a:ext cx="2529860" cy="934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>
                <a:latin typeface="+mj-lt"/>
              </a:rPr>
              <a:t>Addition of acid increases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conductivity greatly since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H</a:t>
            </a:r>
            <a:r>
              <a:rPr lang="en-US" sz="1368" baseline="30000" dirty="0">
                <a:latin typeface="+mj-lt"/>
              </a:rPr>
              <a:t>+</a:t>
            </a:r>
            <a:r>
              <a:rPr lang="en-US" sz="1368" dirty="0">
                <a:latin typeface="+mj-lt"/>
              </a:rPr>
              <a:t> can easily “jump” through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the structure (and so can OH</a:t>
            </a:r>
            <a:r>
              <a:rPr lang="en-US" sz="1368" baseline="30000" dirty="0">
                <a:latin typeface="+mj-lt"/>
              </a:rPr>
              <a:t>-</a:t>
            </a:r>
            <a:r>
              <a:rPr lang="en-US" sz="1368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55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6" grpId="0"/>
      <p:bldP spid="1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Water Chemistry, 300°C</a:t>
            </a:r>
            <a:endParaRPr lang="en-US" dirty="0"/>
          </a:p>
        </p:txBody>
      </p:sp>
      <p:grpSp>
        <p:nvGrpSpPr>
          <p:cNvPr id="3" name="Grupp 10"/>
          <p:cNvGrpSpPr/>
          <p:nvPr/>
        </p:nvGrpSpPr>
        <p:grpSpPr>
          <a:xfrm>
            <a:off x="3679343" y="3882690"/>
            <a:ext cx="1324674" cy="762523"/>
            <a:chOff x="3679342" y="3910248"/>
            <a:chExt cx="1324674" cy="808840"/>
          </a:xfrm>
        </p:grpSpPr>
        <p:cxnSp>
          <p:nvCxnSpPr>
            <p:cNvPr id="39" name="Rak 38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ak 73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Ellips 74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76" name="Ellips 75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77" name="Ellips 76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4" name="Grupp 19"/>
          <p:cNvGrpSpPr/>
          <p:nvPr/>
        </p:nvGrpSpPr>
        <p:grpSpPr>
          <a:xfrm rot="298372">
            <a:off x="5424678" y="5014871"/>
            <a:ext cx="1248819" cy="808840"/>
            <a:chOff x="3679342" y="3910248"/>
            <a:chExt cx="1324674" cy="808840"/>
          </a:xfrm>
        </p:grpSpPr>
        <p:cxnSp>
          <p:nvCxnSpPr>
            <p:cNvPr id="84" name="Rak 83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Rak 84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 85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87" name="Ellips 86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88" name="Ellips 87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7" name="Grupp 31"/>
          <p:cNvGrpSpPr/>
          <p:nvPr/>
        </p:nvGrpSpPr>
        <p:grpSpPr>
          <a:xfrm rot="5400000">
            <a:off x="4791392" y="2425941"/>
            <a:ext cx="1248819" cy="808840"/>
            <a:chOff x="3679342" y="3910248"/>
            <a:chExt cx="1324674" cy="808840"/>
          </a:xfrm>
        </p:grpSpPr>
        <p:cxnSp>
          <p:nvCxnSpPr>
            <p:cNvPr id="97" name="Rak 96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ak 97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Ellips 98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0" name="Ellips 99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1" name="Ellips 100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8" name="Grupp 37"/>
          <p:cNvGrpSpPr/>
          <p:nvPr/>
        </p:nvGrpSpPr>
        <p:grpSpPr>
          <a:xfrm rot="5400000">
            <a:off x="4493425" y="3507485"/>
            <a:ext cx="403276" cy="390139"/>
            <a:chOff x="5004016" y="4719088"/>
            <a:chExt cx="427772" cy="390139"/>
          </a:xfrm>
        </p:grpSpPr>
        <p:sp>
          <p:nvSpPr>
            <p:cNvPr id="103" name="Ellips 102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4" name="Ellips 103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05" name="Ellips 104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9" name="Grupp 41"/>
          <p:cNvGrpSpPr/>
          <p:nvPr/>
        </p:nvGrpSpPr>
        <p:grpSpPr>
          <a:xfrm rot="9909498">
            <a:off x="6088563" y="3472023"/>
            <a:ext cx="1324674" cy="762523"/>
            <a:chOff x="3679342" y="3910248"/>
            <a:chExt cx="1324674" cy="808840"/>
          </a:xfrm>
        </p:grpSpPr>
        <p:cxnSp>
          <p:nvCxnSpPr>
            <p:cNvPr id="107" name="Rak 106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ak 107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Ellips 108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0" name="Ellips 109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11" name="Ellips 110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2" name="Grupp 59"/>
          <p:cNvGrpSpPr/>
          <p:nvPr/>
        </p:nvGrpSpPr>
        <p:grpSpPr>
          <a:xfrm rot="2054049">
            <a:off x="2393141" y="2503886"/>
            <a:ext cx="1324674" cy="762523"/>
            <a:chOff x="3679342" y="3910248"/>
            <a:chExt cx="1324674" cy="808840"/>
          </a:xfrm>
        </p:grpSpPr>
        <p:cxnSp>
          <p:nvCxnSpPr>
            <p:cNvPr id="121" name="Rak 120"/>
            <p:cNvCxnSpPr/>
            <p:nvPr/>
          </p:nvCxnSpPr>
          <p:spPr>
            <a:xfrm flipV="1">
              <a:off x="3823342" y="4090268"/>
              <a:ext cx="518337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ak 121"/>
            <p:cNvCxnSpPr/>
            <p:nvPr/>
          </p:nvCxnSpPr>
          <p:spPr>
            <a:xfrm>
              <a:off x="4376465" y="4090268"/>
              <a:ext cx="483551" cy="48482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Ellips 122"/>
            <p:cNvSpPr/>
            <p:nvPr/>
          </p:nvSpPr>
          <p:spPr>
            <a:xfrm>
              <a:off x="4161659" y="3910248"/>
              <a:ext cx="360040" cy="360040"/>
            </a:xfrm>
            <a:prstGeom prst="ellipse">
              <a:avLst/>
            </a:prstGeom>
            <a:gradFill>
              <a:gsLst>
                <a:gs pos="85000">
                  <a:srgbClr val="FF0000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4" name="Ellips 123"/>
            <p:cNvSpPr/>
            <p:nvPr/>
          </p:nvSpPr>
          <p:spPr>
            <a:xfrm>
              <a:off x="3679342" y="44226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25" name="Ellips 124"/>
            <p:cNvSpPr/>
            <p:nvPr/>
          </p:nvSpPr>
          <p:spPr>
            <a:xfrm>
              <a:off x="4716016" y="4431088"/>
              <a:ext cx="288000" cy="288000"/>
            </a:xfrm>
            <a:prstGeom prst="ellipse">
              <a:avLst/>
            </a:prstGeom>
            <a:gradFill>
              <a:gsLst>
                <a:gs pos="85000">
                  <a:srgbClr val="003399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grpSp>
        <p:nvGrpSpPr>
          <p:cNvPr id="14" name="Grupp 71"/>
          <p:cNvGrpSpPr/>
          <p:nvPr/>
        </p:nvGrpSpPr>
        <p:grpSpPr>
          <a:xfrm rot="228918">
            <a:off x="6958270" y="4303381"/>
            <a:ext cx="427772" cy="367798"/>
            <a:chOff x="5004016" y="4719088"/>
            <a:chExt cx="427772" cy="390139"/>
          </a:xfrm>
        </p:grpSpPr>
        <p:sp>
          <p:nvSpPr>
            <p:cNvPr id="131" name="Ellips 130"/>
            <p:cNvSpPr/>
            <p:nvPr/>
          </p:nvSpPr>
          <p:spPr>
            <a:xfrm>
              <a:off x="5004016" y="471908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2" name="Ellips 131"/>
            <p:cNvSpPr/>
            <p:nvPr/>
          </p:nvSpPr>
          <p:spPr>
            <a:xfrm>
              <a:off x="5323788" y="500122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  <p:sp>
          <p:nvSpPr>
            <p:cNvPr id="133" name="Ellips 132"/>
            <p:cNvSpPr/>
            <p:nvPr/>
          </p:nvSpPr>
          <p:spPr>
            <a:xfrm>
              <a:off x="5163902" y="4860157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539"/>
            </a:p>
          </p:txBody>
        </p:sp>
      </p:grpSp>
      <p:sp>
        <p:nvSpPr>
          <p:cNvPr id="81" name="textruta 80"/>
          <p:cNvSpPr txBox="1"/>
          <p:nvPr/>
        </p:nvSpPr>
        <p:spPr>
          <a:xfrm>
            <a:off x="0" y="1889408"/>
            <a:ext cx="2140330" cy="934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>
                <a:latin typeface="+mj-lt"/>
              </a:rPr>
              <a:t>High thermal movement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</a:rPr>
              <a:t> Most H-bonds broken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  <a:sym typeface="Symbol"/>
              </a:rPr>
              <a:t> lower viscosity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  <a:sym typeface="Symbol"/>
              </a:rPr>
              <a:t> Lower steam pressure</a:t>
            </a:r>
            <a:endParaRPr lang="en-US" sz="1368" dirty="0">
              <a:latin typeface="+mj-lt"/>
            </a:endParaRPr>
          </a:p>
        </p:txBody>
      </p:sp>
      <p:sp>
        <p:nvSpPr>
          <p:cNvPr id="89" name="textruta 88"/>
          <p:cNvSpPr txBox="1"/>
          <p:nvPr/>
        </p:nvSpPr>
        <p:spPr>
          <a:xfrm>
            <a:off x="1" y="3244250"/>
            <a:ext cx="2315057" cy="1144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>
                <a:latin typeface="+mj-lt"/>
              </a:rPr>
              <a:t>Harder for dipoles to align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in electric fields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</a:rPr>
              <a:t> Less polar solvent; more</a:t>
            </a:r>
            <a:br>
              <a:rPr lang="en-US" sz="1368" dirty="0">
                <a:latin typeface="+mj-lt"/>
              </a:rPr>
            </a:br>
            <a:r>
              <a:rPr lang="en-US" sz="1368" dirty="0">
                <a:latin typeface="+mj-lt"/>
              </a:rPr>
              <a:t>like benzene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  <a:sym typeface="Symbol"/>
              </a:rPr>
              <a:t> lower solubility for salts</a:t>
            </a:r>
            <a:endParaRPr lang="en-US" sz="1368" dirty="0">
              <a:latin typeface="+mj-lt"/>
            </a:endParaRPr>
          </a:p>
        </p:txBody>
      </p:sp>
      <p:sp>
        <p:nvSpPr>
          <p:cNvPr id="102" name="textruta 101"/>
          <p:cNvSpPr txBox="1"/>
          <p:nvPr/>
        </p:nvSpPr>
        <p:spPr>
          <a:xfrm>
            <a:off x="0" y="4845425"/>
            <a:ext cx="2296783" cy="5133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68" dirty="0" err="1">
                <a:latin typeface="+mj-lt"/>
              </a:rPr>
              <a:t>K</a:t>
            </a:r>
            <a:r>
              <a:rPr lang="en-US" sz="1368" baseline="-25000" dirty="0" err="1">
                <a:latin typeface="+mj-lt"/>
              </a:rPr>
              <a:t>w</a:t>
            </a:r>
            <a:r>
              <a:rPr lang="en-US" sz="1368" dirty="0">
                <a:latin typeface="+mj-lt"/>
              </a:rPr>
              <a:t>=[H</a:t>
            </a:r>
            <a:r>
              <a:rPr lang="en-US" sz="1368" baseline="-25000" dirty="0">
                <a:latin typeface="+mj-lt"/>
              </a:rPr>
              <a:t>3</a:t>
            </a:r>
            <a:r>
              <a:rPr lang="en-US" sz="1368" dirty="0">
                <a:latin typeface="+mj-lt"/>
              </a:rPr>
              <a:t>O</a:t>
            </a:r>
            <a:r>
              <a:rPr lang="en-US" sz="1368" baseline="30000" dirty="0">
                <a:latin typeface="+mj-lt"/>
              </a:rPr>
              <a:t>+</a:t>
            </a:r>
            <a:r>
              <a:rPr lang="en-US" sz="1368" dirty="0">
                <a:latin typeface="+mj-lt"/>
              </a:rPr>
              <a:t>][OH</a:t>
            </a:r>
            <a:r>
              <a:rPr lang="en-US" sz="1368" baseline="30000" dirty="0">
                <a:latin typeface="+mj-lt"/>
              </a:rPr>
              <a:t>-</a:t>
            </a:r>
            <a:r>
              <a:rPr lang="en-US" sz="1368" dirty="0">
                <a:latin typeface="+mj-lt"/>
              </a:rPr>
              <a:t>]~2</a:t>
            </a:r>
            <a:r>
              <a:rPr lang="en-US" sz="1368" dirty="0">
                <a:latin typeface="Verdana"/>
                <a:cs typeface="Times New Roman"/>
              </a:rPr>
              <a:t>×</a:t>
            </a:r>
            <a:r>
              <a:rPr lang="en-US" sz="1368" dirty="0">
                <a:latin typeface="+mj-lt"/>
              </a:rPr>
              <a:t>10</a:t>
            </a:r>
            <a:r>
              <a:rPr lang="en-US" sz="1368" baseline="30000" dirty="0">
                <a:latin typeface="+mj-lt"/>
              </a:rPr>
              <a:t>-11</a:t>
            </a:r>
            <a:r>
              <a:rPr lang="en-US" sz="1368" dirty="0">
                <a:latin typeface="+mj-lt"/>
              </a:rPr>
              <a:t> M</a:t>
            </a:r>
            <a:r>
              <a:rPr lang="en-US" sz="1368" baseline="30000" dirty="0">
                <a:latin typeface="+mj-lt"/>
              </a:rPr>
              <a:t>2</a:t>
            </a:r>
          </a:p>
          <a:p>
            <a:pPr>
              <a:buFont typeface="Symbol"/>
              <a:buChar char="Þ"/>
            </a:pPr>
            <a:r>
              <a:rPr lang="en-US" sz="1368" dirty="0">
                <a:latin typeface="+mj-lt"/>
                <a:sym typeface="Symbol"/>
              </a:rPr>
              <a:t> Neutral pH=5.65</a:t>
            </a:r>
            <a:endParaRPr lang="en-US" sz="1368" dirty="0">
              <a:latin typeface="+mj-lt"/>
            </a:endParaRPr>
          </a:p>
        </p:txBody>
      </p:sp>
      <p:grpSp>
        <p:nvGrpSpPr>
          <p:cNvPr id="167" name="Grupp 166"/>
          <p:cNvGrpSpPr/>
          <p:nvPr/>
        </p:nvGrpSpPr>
        <p:grpSpPr>
          <a:xfrm>
            <a:off x="5981758" y="226649"/>
            <a:ext cx="3100658" cy="3355735"/>
            <a:chOff x="7066304" y="179437"/>
            <a:chExt cx="3625509" cy="3923763"/>
          </a:xfrm>
        </p:grpSpPr>
        <p:cxnSp>
          <p:nvCxnSpPr>
            <p:cNvPr id="134" name="Rak 133"/>
            <p:cNvCxnSpPr/>
            <p:nvPr/>
          </p:nvCxnSpPr>
          <p:spPr bwMode="auto">
            <a:xfrm>
              <a:off x="7722170" y="323453"/>
              <a:ext cx="0" cy="32403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Rak 141"/>
            <p:cNvCxnSpPr/>
            <p:nvPr/>
          </p:nvCxnSpPr>
          <p:spPr bwMode="auto">
            <a:xfrm>
              <a:off x="7722170" y="3563813"/>
              <a:ext cx="296964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Rak 143"/>
            <p:cNvCxnSpPr/>
            <p:nvPr/>
          </p:nvCxnSpPr>
          <p:spPr bwMode="auto">
            <a:xfrm>
              <a:off x="7722170" y="323453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Rak 146"/>
            <p:cNvCxnSpPr/>
            <p:nvPr/>
          </p:nvCxnSpPr>
          <p:spPr bwMode="auto">
            <a:xfrm>
              <a:off x="7722170" y="1187549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Rak 147"/>
            <p:cNvCxnSpPr/>
            <p:nvPr/>
          </p:nvCxnSpPr>
          <p:spPr bwMode="auto">
            <a:xfrm>
              <a:off x="7722170" y="1979637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Rak 148"/>
            <p:cNvCxnSpPr/>
            <p:nvPr/>
          </p:nvCxnSpPr>
          <p:spPr bwMode="auto">
            <a:xfrm>
              <a:off x="7722170" y="2771725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Rak 150"/>
            <p:cNvCxnSpPr/>
            <p:nvPr/>
          </p:nvCxnSpPr>
          <p:spPr bwMode="auto">
            <a:xfrm flipV="1">
              <a:off x="8514258" y="3491805"/>
              <a:ext cx="0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Rak 151"/>
            <p:cNvCxnSpPr/>
            <p:nvPr/>
          </p:nvCxnSpPr>
          <p:spPr bwMode="auto">
            <a:xfrm flipV="1">
              <a:off x="9306346" y="3491805"/>
              <a:ext cx="0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Rak 152"/>
            <p:cNvCxnSpPr/>
            <p:nvPr/>
          </p:nvCxnSpPr>
          <p:spPr bwMode="auto">
            <a:xfrm flipV="1">
              <a:off x="10098434" y="3491805"/>
              <a:ext cx="0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5" name="Frihandsfigur 154"/>
            <p:cNvSpPr/>
            <p:nvPr/>
          </p:nvSpPr>
          <p:spPr bwMode="auto">
            <a:xfrm>
              <a:off x="7927450" y="474428"/>
              <a:ext cx="2687541" cy="2284675"/>
            </a:xfrm>
            <a:custGeom>
              <a:avLst/>
              <a:gdLst>
                <a:gd name="connsiteX0" fmla="*/ 0 w 2687541"/>
                <a:gd name="connsiteY0" fmla="*/ 2284675 h 2284675"/>
                <a:gd name="connsiteX1" fmla="*/ 63611 w 2687541"/>
                <a:gd name="connsiteY1" fmla="*/ 2125649 h 2284675"/>
                <a:gd name="connsiteX2" fmla="*/ 147100 w 2687541"/>
                <a:gd name="connsiteY2" fmla="*/ 1875182 h 2284675"/>
                <a:gd name="connsiteX3" fmla="*/ 262393 w 2687541"/>
                <a:gd name="connsiteY3" fmla="*/ 1569057 h 2284675"/>
                <a:gd name="connsiteX4" fmla="*/ 373712 w 2687541"/>
                <a:gd name="connsiteY4" fmla="*/ 1294737 h 2284675"/>
                <a:gd name="connsiteX5" fmla="*/ 492981 w 2687541"/>
                <a:gd name="connsiteY5" fmla="*/ 1052222 h 2284675"/>
                <a:gd name="connsiteX6" fmla="*/ 632129 w 2687541"/>
                <a:gd name="connsiteY6" fmla="*/ 789829 h 2284675"/>
                <a:gd name="connsiteX7" fmla="*/ 767301 w 2687541"/>
                <a:gd name="connsiteY7" fmla="*/ 575144 h 2284675"/>
                <a:gd name="connsiteX8" fmla="*/ 894522 w 2687541"/>
                <a:gd name="connsiteY8" fmla="*/ 416118 h 2284675"/>
                <a:gd name="connsiteX9" fmla="*/ 1037646 w 2687541"/>
                <a:gd name="connsiteY9" fmla="*/ 288897 h 2284675"/>
                <a:gd name="connsiteX10" fmla="*/ 1204623 w 2687541"/>
                <a:gd name="connsiteY10" fmla="*/ 173603 h 2284675"/>
                <a:gd name="connsiteX11" fmla="*/ 1327868 w 2687541"/>
                <a:gd name="connsiteY11" fmla="*/ 102042 h 2284675"/>
                <a:gd name="connsiteX12" fmla="*/ 1455089 w 2687541"/>
                <a:gd name="connsiteY12" fmla="*/ 42407 h 2284675"/>
                <a:gd name="connsiteX13" fmla="*/ 1598213 w 2687541"/>
                <a:gd name="connsiteY13" fmla="*/ 10602 h 2284675"/>
                <a:gd name="connsiteX14" fmla="*/ 1729409 w 2687541"/>
                <a:gd name="connsiteY14" fmla="*/ 2650 h 2284675"/>
                <a:gd name="connsiteX15" fmla="*/ 1884460 w 2687541"/>
                <a:gd name="connsiteY15" fmla="*/ 6626 h 2284675"/>
                <a:gd name="connsiteX16" fmla="*/ 2039510 w 2687541"/>
                <a:gd name="connsiteY16" fmla="*/ 42407 h 2284675"/>
                <a:gd name="connsiteX17" fmla="*/ 2194560 w 2687541"/>
                <a:gd name="connsiteY17" fmla="*/ 74212 h 2284675"/>
                <a:gd name="connsiteX18" fmla="*/ 2377440 w 2687541"/>
                <a:gd name="connsiteY18" fmla="*/ 145774 h 2284675"/>
                <a:gd name="connsiteX19" fmla="*/ 2512613 w 2687541"/>
                <a:gd name="connsiteY19" fmla="*/ 213360 h 2284675"/>
                <a:gd name="connsiteX20" fmla="*/ 2576223 w 2687541"/>
                <a:gd name="connsiteY20" fmla="*/ 257092 h 2284675"/>
                <a:gd name="connsiteX21" fmla="*/ 2687541 w 2687541"/>
                <a:gd name="connsiteY21" fmla="*/ 324678 h 228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87541" h="2284675">
                  <a:moveTo>
                    <a:pt x="0" y="2284675"/>
                  </a:moveTo>
                  <a:cubicBezTo>
                    <a:pt x="19547" y="2239286"/>
                    <a:pt x="39094" y="2193898"/>
                    <a:pt x="63611" y="2125649"/>
                  </a:cubicBezTo>
                  <a:cubicBezTo>
                    <a:pt x="88128" y="2057400"/>
                    <a:pt x="113970" y="1967947"/>
                    <a:pt x="147100" y="1875182"/>
                  </a:cubicBezTo>
                  <a:cubicBezTo>
                    <a:pt x="180230" y="1782417"/>
                    <a:pt x="224624" y="1665798"/>
                    <a:pt x="262393" y="1569057"/>
                  </a:cubicBezTo>
                  <a:cubicBezTo>
                    <a:pt x="300162" y="1472316"/>
                    <a:pt x="335281" y="1380876"/>
                    <a:pt x="373712" y="1294737"/>
                  </a:cubicBezTo>
                  <a:cubicBezTo>
                    <a:pt x="412143" y="1208598"/>
                    <a:pt x="449912" y="1136373"/>
                    <a:pt x="492981" y="1052222"/>
                  </a:cubicBezTo>
                  <a:cubicBezTo>
                    <a:pt x="536051" y="968071"/>
                    <a:pt x="586409" y="869342"/>
                    <a:pt x="632129" y="789829"/>
                  </a:cubicBezTo>
                  <a:cubicBezTo>
                    <a:pt x="677849" y="710316"/>
                    <a:pt x="723569" y="637429"/>
                    <a:pt x="767301" y="575144"/>
                  </a:cubicBezTo>
                  <a:cubicBezTo>
                    <a:pt x="811033" y="512859"/>
                    <a:pt x="849465" y="463826"/>
                    <a:pt x="894522" y="416118"/>
                  </a:cubicBezTo>
                  <a:cubicBezTo>
                    <a:pt x="939580" y="368410"/>
                    <a:pt x="985963" y="329316"/>
                    <a:pt x="1037646" y="288897"/>
                  </a:cubicBezTo>
                  <a:cubicBezTo>
                    <a:pt x="1089330" y="248478"/>
                    <a:pt x="1156253" y="204746"/>
                    <a:pt x="1204623" y="173603"/>
                  </a:cubicBezTo>
                  <a:cubicBezTo>
                    <a:pt x="1252993" y="142461"/>
                    <a:pt x="1286124" y="123908"/>
                    <a:pt x="1327868" y="102042"/>
                  </a:cubicBezTo>
                  <a:cubicBezTo>
                    <a:pt x="1369612" y="80176"/>
                    <a:pt x="1410032" y="57647"/>
                    <a:pt x="1455089" y="42407"/>
                  </a:cubicBezTo>
                  <a:cubicBezTo>
                    <a:pt x="1500146" y="27167"/>
                    <a:pt x="1552493" y="17228"/>
                    <a:pt x="1598213" y="10602"/>
                  </a:cubicBezTo>
                  <a:cubicBezTo>
                    <a:pt x="1643933" y="3976"/>
                    <a:pt x="1681701" y="3313"/>
                    <a:pt x="1729409" y="2650"/>
                  </a:cubicBezTo>
                  <a:cubicBezTo>
                    <a:pt x="1777117" y="1987"/>
                    <a:pt x="1832776" y="0"/>
                    <a:pt x="1884460" y="6626"/>
                  </a:cubicBezTo>
                  <a:cubicBezTo>
                    <a:pt x="1936144" y="13252"/>
                    <a:pt x="1987827" y="31143"/>
                    <a:pt x="2039510" y="42407"/>
                  </a:cubicBezTo>
                  <a:cubicBezTo>
                    <a:pt x="2091193" y="53671"/>
                    <a:pt x="2138238" y="56984"/>
                    <a:pt x="2194560" y="74212"/>
                  </a:cubicBezTo>
                  <a:cubicBezTo>
                    <a:pt x="2250882" y="91440"/>
                    <a:pt x="2324431" y="122583"/>
                    <a:pt x="2377440" y="145774"/>
                  </a:cubicBezTo>
                  <a:cubicBezTo>
                    <a:pt x="2430449" y="168965"/>
                    <a:pt x="2479483" y="194807"/>
                    <a:pt x="2512613" y="213360"/>
                  </a:cubicBezTo>
                  <a:cubicBezTo>
                    <a:pt x="2545743" y="231913"/>
                    <a:pt x="2547068" y="238539"/>
                    <a:pt x="2576223" y="257092"/>
                  </a:cubicBezTo>
                  <a:cubicBezTo>
                    <a:pt x="2605378" y="275645"/>
                    <a:pt x="2646459" y="300161"/>
                    <a:pt x="2687541" y="3246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8203" tIns="39101" rIns="78203" bIns="39101" numCol="1" rtlCol="0" anchor="t" anchorCtr="0" compatLnSpc="1">
              <a:prstTxWarp prst="textNoShape">
                <a:avLst/>
              </a:prstTxWarp>
            </a:bodyPr>
            <a:lstStyle/>
            <a:p>
              <a:pPr defTabSz="7819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sv-SE" sz="2052">
                <a:latin typeface="Times"/>
              </a:endParaRPr>
            </a:p>
          </p:txBody>
        </p:sp>
        <p:sp>
          <p:nvSpPr>
            <p:cNvPr id="156" name="textruta 155"/>
            <p:cNvSpPr txBox="1"/>
            <p:nvPr/>
          </p:nvSpPr>
          <p:spPr>
            <a:xfrm>
              <a:off x="7290122" y="179437"/>
              <a:ext cx="44459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11</a:t>
              </a:r>
            </a:p>
          </p:txBody>
        </p:sp>
        <p:sp>
          <p:nvSpPr>
            <p:cNvPr id="157" name="textruta 156"/>
            <p:cNvSpPr txBox="1"/>
            <p:nvPr/>
          </p:nvSpPr>
          <p:spPr>
            <a:xfrm>
              <a:off x="7290122" y="1043533"/>
              <a:ext cx="44459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12</a:t>
              </a:r>
            </a:p>
          </p:txBody>
        </p:sp>
        <p:sp>
          <p:nvSpPr>
            <p:cNvPr id="158" name="textruta 157"/>
            <p:cNvSpPr txBox="1"/>
            <p:nvPr/>
          </p:nvSpPr>
          <p:spPr>
            <a:xfrm>
              <a:off x="7290122" y="1835621"/>
              <a:ext cx="44459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13</a:t>
              </a:r>
            </a:p>
          </p:txBody>
        </p:sp>
        <p:sp>
          <p:nvSpPr>
            <p:cNvPr id="159" name="textruta 158"/>
            <p:cNvSpPr txBox="1"/>
            <p:nvPr/>
          </p:nvSpPr>
          <p:spPr>
            <a:xfrm>
              <a:off x="7362130" y="2627709"/>
              <a:ext cx="44459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14</a:t>
              </a:r>
            </a:p>
          </p:txBody>
        </p:sp>
        <p:sp>
          <p:nvSpPr>
            <p:cNvPr id="160" name="textruta 159"/>
            <p:cNvSpPr txBox="1"/>
            <p:nvPr/>
          </p:nvSpPr>
          <p:spPr>
            <a:xfrm>
              <a:off x="7290122" y="3419797"/>
              <a:ext cx="44459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15</a:t>
              </a:r>
            </a:p>
          </p:txBody>
        </p:sp>
        <p:sp>
          <p:nvSpPr>
            <p:cNvPr id="161" name="textruta 160"/>
            <p:cNvSpPr txBox="1"/>
            <p:nvPr/>
          </p:nvSpPr>
          <p:spPr>
            <a:xfrm>
              <a:off x="7567707" y="3563813"/>
              <a:ext cx="330261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97" dirty="0">
                  <a:latin typeface="Verdana" pitchFamily="34" charset="0"/>
                </a:rPr>
                <a:t>0</a:t>
              </a:r>
            </a:p>
          </p:txBody>
        </p:sp>
        <p:sp>
          <p:nvSpPr>
            <p:cNvPr id="162" name="textruta 161"/>
            <p:cNvSpPr txBox="1"/>
            <p:nvPr/>
          </p:nvSpPr>
          <p:spPr>
            <a:xfrm>
              <a:off x="8240018" y="3563813"/>
              <a:ext cx="558930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197" dirty="0">
                  <a:latin typeface="Verdana" pitchFamily="34" charset="0"/>
                </a:rPr>
                <a:t>100</a:t>
              </a:r>
            </a:p>
          </p:txBody>
        </p:sp>
        <p:sp>
          <p:nvSpPr>
            <p:cNvPr id="163" name="textruta 162"/>
            <p:cNvSpPr txBox="1"/>
            <p:nvPr/>
          </p:nvSpPr>
          <p:spPr>
            <a:xfrm>
              <a:off x="9001902" y="3563813"/>
              <a:ext cx="558930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197" dirty="0">
                  <a:latin typeface="Verdana" pitchFamily="34" charset="0"/>
                </a:rPr>
                <a:t>200</a:t>
              </a:r>
            </a:p>
          </p:txBody>
        </p:sp>
        <p:sp>
          <p:nvSpPr>
            <p:cNvPr id="164" name="textruta 163"/>
            <p:cNvSpPr txBox="1"/>
            <p:nvPr/>
          </p:nvSpPr>
          <p:spPr>
            <a:xfrm>
              <a:off x="9793990" y="3563813"/>
              <a:ext cx="558930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197" dirty="0">
                  <a:latin typeface="Verdana" pitchFamily="34" charset="0"/>
                </a:rPr>
                <a:t>300</a:t>
              </a:r>
            </a:p>
          </p:txBody>
        </p:sp>
        <p:sp>
          <p:nvSpPr>
            <p:cNvPr id="165" name="textruta 164"/>
            <p:cNvSpPr txBox="1"/>
            <p:nvPr/>
          </p:nvSpPr>
          <p:spPr>
            <a:xfrm>
              <a:off x="8702542" y="3779837"/>
              <a:ext cx="1734144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97" dirty="0">
                  <a:latin typeface="Verdana" pitchFamily="34" charset="0"/>
                </a:rPr>
                <a:t>Temperature, °C</a:t>
              </a:r>
            </a:p>
          </p:txBody>
        </p:sp>
        <p:sp>
          <p:nvSpPr>
            <p:cNvPr id="166" name="textruta 165"/>
            <p:cNvSpPr txBox="1"/>
            <p:nvPr/>
          </p:nvSpPr>
          <p:spPr>
            <a:xfrm rot="16200000">
              <a:off x="6747966" y="1919804"/>
              <a:ext cx="960040" cy="323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197" dirty="0">
                  <a:latin typeface="Verdana" pitchFamily="34" charset="0"/>
                </a:rPr>
                <a:t>-LOG K</a:t>
              </a:r>
              <a:r>
                <a:rPr lang="sv-SE" sz="1197" baseline="-25000" dirty="0">
                  <a:latin typeface="Verdana" pitchFamily="34" charset="0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98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9" grpId="0"/>
      <p:bldP spid="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652175"/>
          </a:xfrm>
        </p:spPr>
        <p:txBody>
          <a:bodyPr/>
          <a:lstStyle/>
          <a:p>
            <a:r>
              <a:rPr lang="en-US" dirty="0" smtClean="0"/>
              <a:t>Surface tension</a:t>
            </a:r>
            <a:endParaRPr lang="en-US" dirty="0"/>
          </a:p>
        </p:txBody>
      </p:sp>
      <p:pic>
        <p:nvPicPr>
          <p:cNvPr id="8" name="Picture 1" descr="File:Temperature dependence surface tension of water.sv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39" y="1209675"/>
            <a:ext cx="5762135" cy="4118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4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Viscosity</a:t>
            </a:r>
            <a:endParaRPr lang="sv-SE" dirty="0"/>
          </a:p>
        </p:txBody>
      </p:sp>
      <p:pic>
        <p:nvPicPr>
          <p:cNvPr id="4" name="Picture 2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777" y="1448159"/>
            <a:ext cx="4418648" cy="4309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29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Solubility of gases</a:t>
            </a:r>
            <a:endParaRPr lang="en-US" dirty="0"/>
          </a:p>
        </p:txBody>
      </p:sp>
      <p:sp>
        <p:nvSpPr>
          <p:cNvPr id="81" name="textruta 80"/>
          <p:cNvSpPr txBox="1"/>
          <p:nvPr/>
        </p:nvSpPr>
        <p:spPr>
          <a:xfrm>
            <a:off x="1800734" y="1351574"/>
            <a:ext cx="560411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>
                <a:latin typeface="+mj-lt"/>
              </a:rPr>
              <a:t>Henry’s law:</a:t>
            </a:r>
          </a:p>
        </p:txBody>
      </p:sp>
      <p:sp>
        <p:nvSpPr>
          <p:cNvPr id="66" name="textruta 65"/>
          <p:cNvSpPr txBox="1"/>
          <p:nvPr/>
        </p:nvSpPr>
        <p:spPr>
          <a:xfrm>
            <a:off x="2047069" y="1751868"/>
            <a:ext cx="1970678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710" dirty="0">
                <a:latin typeface="+mj-lt"/>
              </a:rPr>
              <a:t>p = k</a:t>
            </a:r>
            <a:r>
              <a:rPr lang="sv-SE" sz="1710" baseline="-25000" dirty="0">
                <a:latin typeface="+mj-lt"/>
              </a:rPr>
              <a:t>H</a:t>
            </a:r>
            <a:r>
              <a:rPr lang="sv-SE" sz="1710" dirty="0">
                <a:latin typeface="+mj-lt"/>
              </a:rPr>
              <a:t> c</a:t>
            </a:r>
            <a:endParaRPr lang="en-US" sz="1710" baseline="-25000" dirty="0">
              <a:latin typeface="+mj-lt"/>
            </a:endParaRPr>
          </a:p>
        </p:txBody>
      </p:sp>
      <p:sp>
        <p:nvSpPr>
          <p:cNvPr id="67" name="textruta 66"/>
          <p:cNvSpPr txBox="1"/>
          <p:nvPr/>
        </p:nvSpPr>
        <p:spPr>
          <a:xfrm>
            <a:off x="2047069" y="2152162"/>
            <a:ext cx="5727282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>
                <a:latin typeface="+mj-lt"/>
              </a:rPr>
              <a:t>p = Partial pressure of gas</a:t>
            </a:r>
          </a:p>
          <a:p>
            <a:r>
              <a:rPr lang="en-US" sz="1710">
                <a:latin typeface="+mj-lt"/>
              </a:rPr>
              <a:t>k</a:t>
            </a:r>
            <a:r>
              <a:rPr lang="en-US" sz="1710" baseline="-25000">
                <a:latin typeface="+mj-lt"/>
              </a:rPr>
              <a:t>H</a:t>
            </a:r>
            <a:r>
              <a:rPr lang="en-US" sz="1710">
                <a:latin typeface="+mj-lt"/>
              </a:rPr>
              <a:t> = Henry’s constant (temperature dependent)</a:t>
            </a:r>
          </a:p>
          <a:p>
            <a:r>
              <a:rPr lang="en-US" sz="1710">
                <a:latin typeface="+mj-lt"/>
              </a:rPr>
              <a:t>c = concentration of gas in solution</a:t>
            </a:r>
            <a:endParaRPr lang="en-US" sz="1710" baseline="30000">
              <a:latin typeface="+mj-lt"/>
            </a:endParaRPr>
          </a:p>
        </p:txBody>
      </p:sp>
      <p:pic>
        <p:nvPicPr>
          <p:cNvPr id="7" name="Bildobjekt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75" y="3059799"/>
            <a:ext cx="4249274" cy="259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ruta 7"/>
          <p:cNvSpPr txBox="1"/>
          <p:nvPr/>
        </p:nvSpPr>
        <p:spPr>
          <a:xfrm>
            <a:off x="1277967" y="5399979"/>
            <a:ext cx="412292" cy="32919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539" dirty="0">
                <a:latin typeface="+mj-lt"/>
              </a:rPr>
              <a:t>O</a:t>
            </a:r>
            <a:r>
              <a:rPr lang="sv-SE" sz="1539" baseline="-25000" dirty="0">
                <a:latin typeface="+mj-lt"/>
              </a:rPr>
              <a:t>2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3047216" y="5399979"/>
            <a:ext cx="401072" cy="32919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539" dirty="0">
                <a:latin typeface="+mj-lt"/>
              </a:rPr>
              <a:t>H</a:t>
            </a:r>
            <a:r>
              <a:rPr lang="sv-SE" sz="1539" baseline="-25000" dirty="0">
                <a:latin typeface="+mj-lt"/>
              </a:rPr>
              <a:t>2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4387249" y="3999673"/>
            <a:ext cx="3818188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Solubility of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N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more than twice as high at 300 °C</a:t>
            </a:r>
            <a:endParaRPr lang="en-US" sz="1710" baseline="30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522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Density</a:t>
            </a:r>
            <a:endParaRPr lang="sv-SE" dirty="0"/>
          </a:p>
        </p:txBody>
      </p:sp>
      <p:pic>
        <p:nvPicPr>
          <p:cNvPr id="4" name="Picture 2" descr="water density temperature press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629" y="628650"/>
            <a:ext cx="4246443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50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Conductivity</a:t>
            </a:r>
            <a:endParaRPr lang="en-US" dirty="0"/>
          </a:p>
        </p:txBody>
      </p:sp>
      <p:sp>
        <p:nvSpPr>
          <p:cNvPr id="81" name="textruta 80"/>
          <p:cNvSpPr txBox="1"/>
          <p:nvPr/>
        </p:nvSpPr>
        <p:spPr>
          <a:xfrm>
            <a:off x="1800734" y="1827824"/>
            <a:ext cx="560411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Dependent on concentration and mobility of ions</a:t>
            </a:r>
          </a:p>
        </p:txBody>
      </p:sp>
      <p:sp>
        <p:nvSpPr>
          <p:cNvPr id="66" name="textruta 65"/>
          <p:cNvSpPr txBox="1"/>
          <p:nvPr/>
        </p:nvSpPr>
        <p:spPr>
          <a:xfrm>
            <a:off x="2047069" y="2228118"/>
            <a:ext cx="1970678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710" dirty="0">
                <a:latin typeface="+mj-lt"/>
              </a:rPr>
              <a:t>κ</a:t>
            </a:r>
            <a:r>
              <a:rPr lang="sv-SE" sz="1710" dirty="0">
                <a:latin typeface="+mj-lt"/>
              </a:rPr>
              <a:t> = 10</a:t>
            </a:r>
            <a:r>
              <a:rPr lang="sv-SE" sz="1710" baseline="30000" dirty="0">
                <a:latin typeface="+mj-lt"/>
              </a:rPr>
              <a:t>-3</a:t>
            </a:r>
            <a:r>
              <a:rPr lang="sv-SE" sz="1710" dirty="0">
                <a:latin typeface="+mj-lt"/>
              </a:rPr>
              <a:t> </a:t>
            </a:r>
            <a:r>
              <a:rPr lang="el-GR" sz="1710" dirty="0">
                <a:latin typeface="+mj-lt"/>
              </a:rPr>
              <a:t>Σλ</a:t>
            </a:r>
            <a:r>
              <a:rPr lang="sv-SE" sz="1710" baseline="-25000" dirty="0">
                <a:latin typeface="+mj-lt"/>
              </a:rPr>
              <a:t>i</a:t>
            </a:r>
            <a:r>
              <a:rPr lang="sv-SE" sz="1710" dirty="0">
                <a:latin typeface="+mj-lt"/>
              </a:rPr>
              <a:t> </a:t>
            </a:r>
            <a:r>
              <a:rPr lang="sv-SE" sz="1710" dirty="0" err="1">
                <a:latin typeface="+mj-lt"/>
              </a:rPr>
              <a:t>c</a:t>
            </a:r>
            <a:r>
              <a:rPr lang="sv-SE" sz="1710" baseline="-25000" dirty="0" err="1">
                <a:latin typeface="+mj-lt"/>
              </a:rPr>
              <a:t>i</a:t>
            </a:r>
            <a:endParaRPr lang="en-US" sz="1710" baseline="-25000" dirty="0">
              <a:latin typeface="+mj-lt"/>
            </a:endParaRPr>
          </a:p>
        </p:txBody>
      </p:sp>
      <p:sp>
        <p:nvSpPr>
          <p:cNvPr id="67" name="textruta 66"/>
          <p:cNvSpPr txBox="1"/>
          <p:nvPr/>
        </p:nvSpPr>
        <p:spPr>
          <a:xfrm>
            <a:off x="2047069" y="2628412"/>
            <a:ext cx="5727282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>
                <a:latin typeface="+mj-lt"/>
              </a:rPr>
              <a:t>κ = conductivity [S/cm]</a:t>
            </a:r>
          </a:p>
          <a:p>
            <a:r>
              <a:rPr lang="en-US" sz="1710">
                <a:latin typeface="+mj-lt"/>
              </a:rPr>
              <a:t>λ</a:t>
            </a:r>
            <a:r>
              <a:rPr lang="en-US" sz="1710" baseline="-25000">
                <a:latin typeface="+mj-lt"/>
              </a:rPr>
              <a:t>i</a:t>
            </a:r>
            <a:r>
              <a:rPr lang="en-US" sz="1710">
                <a:latin typeface="+mj-lt"/>
              </a:rPr>
              <a:t> = equivalent conductivity for ion i [cm</a:t>
            </a:r>
            <a:r>
              <a:rPr lang="en-US" sz="1710" baseline="30000">
                <a:latin typeface="+mj-lt"/>
              </a:rPr>
              <a:t>2</a:t>
            </a:r>
            <a:r>
              <a:rPr lang="en-US" sz="1710">
                <a:latin typeface="+mj-lt"/>
              </a:rPr>
              <a:t>·S</a:t>
            </a:r>
            <a:r>
              <a:rPr lang="en-US" sz="1710"/>
              <a:t>·</a:t>
            </a:r>
            <a:r>
              <a:rPr lang="en-US" sz="1710">
                <a:latin typeface="+mj-lt"/>
              </a:rPr>
              <a:t>mol</a:t>
            </a:r>
            <a:r>
              <a:rPr lang="en-US" sz="1710" baseline="30000">
                <a:latin typeface="+mj-lt"/>
              </a:rPr>
              <a:t>-1</a:t>
            </a:r>
            <a:r>
              <a:rPr lang="en-US" sz="1710">
                <a:latin typeface="+mj-lt"/>
              </a:rPr>
              <a:t>]</a:t>
            </a:r>
          </a:p>
          <a:p>
            <a:r>
              <a:rPr lang="en-US" sz="1710">
                <a:latin typeface="+mj-lt"/>
              </a:rPr>
              <a:t>c</a:t>
            </a:r>
            <a:r>
              <a:rPr lang="en-US" sz="1710" baseline="-25000"/>
              <a:t>i</a:t>
            </a:r>
            <a:r>
              <a:rPr lang="en-US" sz="1710">
                <a:latin typeface="+mj-lt"/>
              </a:rPr>
              <a:t> = concentration of ion i [mol</a:t>
            </a:r>
            <a:r>
              <a:rPr lang="en-US" sz="1710"/>
              <a:t>·</a:t>
            </a:r>
            <a:r>
              <a:rPr lang="en-US" sz="1710">
                <a:latin typeface="+mj-lt"/>
              </a:rPr>
              <a:t>l</a:t>
            </a:r>
            <a:r>
              <a:rPr lang="en-US" sz="1710" baseline="30000">
                <a:latin typeface="+mj-lt"/>
              </a:rPr>
              <a:t>-1</a:t>
            </a:r>
            <a:r>
              <a:rPr lang="en-US" sz="1710"/>
              <a:t> ]</a:t>
            </a:r>
            <a:endParaRPr lang="en-US" sz="1710" baseline="30000">
              <a:latin typeface="+mj-lt"/>
            </a:endParaRPr>
          </a:p>
        </p:txBody>
      </p:sp>
      <p:sp>
        <p:nvSpPr>
          <p:cNvPr id="68" name="textruta 67"/>
          <p:cNvSpPr txBox="1"/>
          <p:nvPr/>
        </p:nvSpPr>
        <p:spPr>
          <a:xfrm>
            <a:off x="1800734" y="3741387"/>
            <a:ext cx="5604115" cy="16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710" dirty="0">
                <a:latin typeface="+mj-lt"/>
              </a:rPr>
              <a:t>λ</a:t>
            </a:r>
            <a:r>
              <a:rPr lang="en-US" sz="1710" dirty="0">
                <a:latin typeface="+mj-lt"/>
              </a:rPr>
              <a:t> high for H</a:t>
            </a:r>
            <a:r>
              <a:rPr lang="en-US" sz="1710" baseline="30000" dirty="0">
                <a:latin typeface="+mj-lt"/>
              </a:rPr>
              <a:t>+</a:t>
            </a:r>
            <a:r>
              <a:rPr lang="en-US" sz="1710" dirty="0">
                <a:latin typeface="+mj-lt"/>
              </a:rPr>
              <a:t> and OH</a:t>
            </a:r>
            <a:r>
              <a:rPr lang="en-US" sz="1710" baseline="30000" dirty="0">
                <a:latin typeface="+mj-lt"/>
              </a:rPr>
              <a:t>-</a:t>
            </a:r>
          </a:p>
          <a:p>
            <a:endParaRPr lang="en-US" sz="1710" dirty="0">
              <a:latin typeface="+mj-lt"/>
            </a:endParaRPr>
          </a:p>
          <a:p>
            <a:r>
              <a:rPr lang="en-US" sz="1710" dirty="0">
                <a:latin typeface="+mj-lt"/>
              </a:rPr>
              <a:t>Pure water </a:t>
            </a:r>
            <a:r>
              <a:rPr lang="el-GR" sz="1710" dirty="0">
                <a:latin typeface="+mj-lt"/>
              </a:rPr>
              <a:t>κ</a:t>
            </a:r>
            <a:r>
              <a:rPr lang="sv-SE" sz="1710" dirty="0">
                <a:latin typeface="+mj-lt"/>
              </a:rPr>
              <a:t> = 0.054 µS</a:t>
            </a:r>
          </a:p>
          <a:p>
            <a:r>
              <a:rPr lang="en-US" sz="1710" dirty="0">
                <a:latin typeface="+mj-lt"/>
              </a:rPr>
              <a:t>Feeding water </a:t>
            </a:r>
            <a:r>
              <a:rPr lang="el-GR" sz="1710" dirty="0">
                <a:latin typeface="+mj-lt"/>
              </a:rPr>
              <a:t>κ</a:t>
            </a:r>
            <a:r>
              <a:rPr lang="sv-SE" sz="1710" dirty="0">
                <a:latin typeface="+mj-lt"/>
              </a:rPr>
              <a:t> </a:t>
            </a:r>
            <a:r>
              <a:rPr lang="en-US" sz="1710" dirty="0">
                <a:latin typeface="+mj-lt"/>
              </a:rPr>
              <a:t>= 0.1 µS</a:t>
            </a:r>
          </a:p>
          <a:p>
            <a:r>
              <a:rPr lang="en-US" sz="1710" dirty="0">
                <a:latin typeface="+mj-lt"/>
              </a:rPr>
              <a:t>Reactor water </a:t>
            </a:r>
            <a:r>
              <a:rPr lang="el-GR" sz="1710" dirty="0">
                <a:latin typeface="+mj-lt"/>
              </a:rPr>
              <a:t>κ</a:t>
            </a:r>
            <a:r>
              <a:rPr lang="sv-SE" sz="1710" dirty="0">
                <a:latin typeface="+mj-lt"/>
              </a:rPr>
              <a:t> </a:t>
            </a:r>
            <a:r>
              <a:rPr lang="en-US" sz="1710" dirty="0">
                <a:latin typeface="+mj-lt"/>
              </a:rPr>
              <a:t>= 0.1-0.3 µS</a:t>
            </a:r>
          </a:p>
          <a:p>
            <a:r>
              <a:rPr lang="en-US" sz="1710" dirty="0">
                <a:latin typeface="+mj-lt"/>
              </a:rPr>
              <a:t>Tap water </a:t>
            </a:r>
            <a:r>
              <a:rPr lang="el-GR" sz="1710" dirty="0">
                <a:latin typeface="+mj-lt"/>
              </a:rPr>
              <a:t>κ</a:t>
            </a:r>
            <a:r>
              <a:rPr lang="sv-SE" sz="1710" dirty="0">
                <a:latin typeface="+mj-lt"/>
              </a:rPr>
              <a:t> </a:t>
            </a:r>
            <a:r>
              <a:rPr lang="en-US" sz="1710" dirty="0">
                <a:latin typeface="+mj-lt"/>
              </a:rPr>
              <a:t>= 100-300 µS</a:t>
            </a:r>
          </a:p>
        </p:txBody>
      </p:sp>
    </p:spTree>
    <p:extLst>
      <p:ext uri="{BB962C8B-B14F-4D97-AF65-F5344CB8AC3E}">
        <p14:creationId xmlns:p14="http://schemas.microsoft.com/office/powerpoint/2010/main" val="35520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Ion exchangers</a:t>
            </a:r>
            <a:endParaRPr lang="en-US" dirty="0"/>
          </a:p>
        </p:txBody>
      </p:sp>
      <p:sp>
        <p:nvSpPr>
          <p:cNvPr id="81" name="textruta 80"/>
          <p:cNvSpPr txBox="1"/>
          <p:nvPr/>
        </p:nvSpPr>
        <p:spPr>
          <a:xfrm>
            <a:off x="1800734" y="1627800"/>
            <a:ext cx="5604115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To remove undesired ions from the waters of a nuclear power plant, ion exchangers are used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2047069" y="2428388"/>
            <a:ext cx="5604115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Organic</a:t>
            </a:r>
          </a:p>
          <a:p>
            <a:r>
              <a:rPr lang="en-US" sz="1710" dirty="0">
                <a:latin typeface="+mj-lt"/>
              </a:rPr>
              <a:t>Polymeric resins</a:t>
            </a:r>
          </a:p>
          <a:p>
            <a:r>
              <a:rPr lang="en-US" sz="1710" dirty="0">
                <a:latin typeface="+mj-lt"/>
              </a:rPr>
              <a:t>Usually polystyrene with functional groups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Cross-binding with </a:t>
            </a:r>
            <a:r>
              <a:rPr lang="en-US" sz="1710" dirty="0" err="1">
                <a:latin typeface="+mj-lt"/>
              </a:rPr>
              <a:t>divinylbenzene</a:t>
            </a:r>
            <a:endParaRPr lang="en-US" sz="1710" dirty="0">
              <a:latin typeface="+mj-lt"/>
            </a:endParaRPr>
          </a:p>
        </p:txBody>
      </p:sp>
      <p:pic>
        <p:nvPicPr>
          <p:cNvPr id="12" name="Bildobjekt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734" y="3844812"/>
            <a:ext cx="1699820" cy="85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ruta 12"/>
          <p:cNvSpPr txBox="1"/>
          <p:nvPr/>
        </p:nvSpPr>
        <p:spPr>
          <a:xfrm>
            <a:off x="1572930" y="4768567"/>
            <a:ext cx="2155429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10" dirty="0">
                <a:latin typeface="+mj-lt"/>
              </a:rPr>
              <a:t>Functional group</a:t>
            </a:r>
            <a:br>
              <a:rPr lang="en-US" sz="1710" dirty="0">
                <a:latin typeface="+mj-lt"/>
              </a:rPr>
            </a:br>
            <a:r>
              <a:rPr lang="en-US" sz="1710" dirty="0" err="1">
                <a:latin typeface="+mj-lt"/>
              </a:rPr>
              <a:t>cation</a:t>
            </a:r>
            <a:r>
              <a:rPr lang="en-US" sz="1710" dirty="0">
                <a:latin typeface="+mj-lt"/>
              </a:rPr>
              <a:t> exchanger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(</a:t>
            </a:r>
            <a:r>
              <a:rPr lang="en-US" sz="1710" dirty="0" err="1">
                <a:latin typeface="+mj-lt"/>
              </a:rPr>
              <a:t>sulphonic</a:t>
            </a:r>
            <a:r>
              <a:rPr lang="en-US" sz="1710" dirty="0">
                <a:latin typeface="+mj-lt"/>
              </a:rPr>
              <a:t> acid)</a:t>
            </a:r>
          </a:p>
        </p:txBody>
      </p:sp>
      <p:pic>
        <p:nvPicPr>
          <p:cNvPr id="14" name="Bildobjekt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9624" y="3844812"/>
            <a:ext cx="2031095" cy="7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ruta 14"/>
          <p:cNvSpPr txBox="1"/>
          <p:nvPr/>
        </p:nvSpPr>
        <p:spPr>
          <a:xfrm>
            <a:off x="4417457" y="4768567"/>
            <a:ext cx="2155429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10" dirty="0">
                <a:latin typeface="+mj-lt"/>
              </a:rPr>
              <a:t>Functional group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anion exchanger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(</a:t>
            </a:r>
            <a:r>
              <a:rPr lang="en-US" sz="1710" dirty="0" err="1">
                <a:latin typeface="+mj-lt"/>
              </a:rPr>
              <a:t>quartinary</a:t>
            </a:r>
            <a:r>
              <a:rPr lang="en-US" sz="1710" dirty="0">
                <a:latin typeface="+mj-lt"/>
              </a:rPr>
              <a:t> ammonium)</a:t>
            </a:r>
          </a:p>
        </p:txBody>
      </p:sp>
    </p:spTree>
    <p:extLst>
      <p:ext uri="{BB962C8B-B14F-4D97-AF65-F5344CB8AC3E}">
        <p14:creationId xmlns:p14="http://schemas.microsoft.com/office/powerpoint/2010/main" val="22162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Radiation chemistry</a:t>
            </a:r>
            <a:endParaRPr lang="en-US" dirty="0"/>
          </a:p>
        </p:txBody>
      </p:sp>
      <p:sp>
        <p:nvSpPr>
          <p:cNvPr id="81" name="textruta 80"/>
          <p:cNvSpPr txBox="1"/>
          <p:nvPr/>
        </p:nvSpPr>
        <p:spPr>
          <a:xfrm>
            <a:off x="1677567" y="1827824"/>
            <a:ext cx="6343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The radiation field in a reactor is of course very strong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677567" y="2628412"/>
            <a:ext cx="5912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>
                <a:latin typeface="+mj-lt"/>
              </a:rPr>
              <a:t>-radiation and neutrons will cause water radiolysis </a:t>
            </a:r>
          </a:p>
        </p:txBody>
      </p:sp>
    </p:spTree>
    <p:extLst>
      <p:ext uri="{BB962C8B-B14F-4D97-AF65-F5344CB8AC3E}">
        <p14:creationId xmlns:p14="http://schemas.microsoft.com/office/powerpoint/2010/main" val="25444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Water </a:t>
            </a:r>
            <a:r>
              <a:rPr lang="sv-SE" dirty="0" err="1" smtClean="0"/>
              <a:t>Radiolysis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2940033" y="2407407"/>
            <a:ext cx="513282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0319" y="2936331"/>
            <a:ext cx="615874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O×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9331" y="2936331"/>
            <a:ext cx="917239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O</a:t>
            </a:r>
            <a:r>
              <a:rPr lang="sv-SE" sz="1368" baseline="30000" dirty="0">
                <a:latin typeface="+mj-lt"/>
              </a:rPr>
              <a:t>+</a:t>
            </a:r>
            <a:r>
              <a:rPr lang="sv-SE" sz="1368" dirty="0">
                <a:latin typeface="+mj-lt"/>
              </a:rPr>
              <a:t> + e</a:t>
            </a:r>
            <a:r>
              <a:rPr lang="sv-SE" sz="1368" baseline="30000" dirty="0">
                <a:latin typeface="+mj-lt"/>
              </a:rPr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9241" y="1704657"/>
            <a:ext cx="662361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b="1" dirty="0">
                <a:latin typeface="+mj-lt"/>
              </a:rPr>
              <a:t>Event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6419" y="1704657"/>
            <a:ext cx="1077603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b="1" dirty="0">
                <a:latin typeface="+mj-lt"/>
              </a:rPr>
              <a:t>Time </a:t>
            </a:r>
            <a:r>
              <a:rPr lang="sv-SE" sz="1368" b="1" dirty="0" err="1">
                <a:latin typeface="+mj-lt"/>
              </a:rPr>
              <a:t>scale</a:t>
            </a:r>
            <a:endParaRPr lang="sv-SE" sz="1368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39479" y="2936331"/>
            <a:ext cx="686406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10</a:t>
            </a:r>
            <a:r>
              <a:rPr lang="sv-SE" sz="1368" baseline="30000" dirty="0">
                <a:latin typeface="+mj-lt"/>
              </a:rPr>
              <a:t>-16</a:t>
            </a:r>
            <a:r>
              <a:rPr lang="sv-SE" sz="1368" dirty="0">
                <a:latin typeface="+mj-lt"/>
              </a:rPr>
              <a:t> s</a:t>
            </a:r>
            <a:endParaRPr lang="sv-SE" sz="1368" baseline="30000" dirty="0">
              <a:latin typeface="+mj-lt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0800000" flipV="1">
            <a:off x="2293404" y="2628412"/>
            <a:ext cx="677420" cy="3695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525077" y="2628412"/>
            <a:ext cx="615837" cy="3079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2"/>
          </p:cNvCxnSpPr>
          <p:nvPr/>
        </p:nvCxnSpPr>
        <p:spPr bwMode="auto">
          <a:xfrm>
            <a:off x="4537951" y="3239171"/>
            <a:ext cx="52200" cy="4368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3956163" y="3675335"/>
            <a:ext cx="1104790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•OH + H</a:t>
            </a:r>
            <a:r>
              <a:rPr lang="sv-SE" sz="1368" baseline="-25000" dirty="0">
                <a:latin typeface="+mj-lt"/>
              </a:rPr>
              <a:t>3</a:t>
            </a:r>
            <a:r>
              <a:rPr lang="sv-SE" sz="1368" dirty="0">
                <a:latin typeface="+mj-lt"/>
              </a:rPr>
              <a:t>O</a:t>
            </a:r>
            <a:r>
              <a:rPr lang="sv-SE" sz="1368" baseline="30000" dirty="0">
                <a:latin typeface="+mj-lt"/>
              </a:rPr>
              <a:t>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9479" y="3675335"/>
            <a:ext cx="686406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10</a:t>
            </a:r>
            <a:r>
              <a:rPr lang="sv-SE" sz="1368" baseline="30000" dirty="0">
                <a:latin typeface="+mj-lt"/>
              </a:rPr>
              <a:t>-14</a:t>
            </a:r>
            <a:r>
              <a:rPr lang="sv-SE" sz="1368" dirty="0">
                <a:latin typeface="+mj-lt"/>
              </a:rPr>
              <a:t> s</a:t>
            </a:r>
            <a:endParaRPr lang="sv-SE" sz="1368" baseline="300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33584" y="3244249"/>
            <a:ext cx="513282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O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10800000" flipV="1">
            <a:off x="1109350" y="3367416"/>
            <a:ext cx="568217" cy="5542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596991" y="4001629"/>
            <a:ext cx="942887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H• + •OH </a:t>
            </a:r>
            <a:endParaRPr lang="sv-SE" sz="1368" baseline="300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90454" y="4001629"/>
            <a:ext cx="676788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+•O</a:t>
            </a:r>
            <a:endParaRPr lang="sv-SE" sz="1368" baseline="30000" dirty="0">
              <a:latin typeface="+mj-lt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6200000" flipH="1">
            <a:off x="2108652" y="3367417"/>
            <a:ext cx="615837" cy="4926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7339479" y="4001629"/>
            <a:ext cx="686406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10</a:t>
            </a:r>
            <a:r>
              <a:rPr lang="sv-SE" sz="1368" baseline="30000" dirty="0">
                <a:latin typeface="+mj-lt"/>
              </a:rPr>
              <a:t>-13</a:t>
            </a:r>
            <a:r>
              <a:rPr lang="sv-SE" sz="1368" dirty="0">
                <a:latin typeface="+mj-lt"/>
              </a:rPr>
              <a:t> s</a:t>
            </a:r>
            <a:endParaRPr lang="sv-SE" sz="1368" baseline="30000" dirty="0">
              <a:latin typeface="+mj-lt"/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rot="16200000" flipH="1">
            <a:off x="2896577" y="4894341"/>
            <a:ext cx="1257005" cy="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2201437" y="4504230"/>
            <a:ext cx="2696572" cy="72385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368">
                <a:latin typeface="+mj-lt"/>
              </a:rPr>
              <a:t>Formation of molecular products</a:t>
            </a:r>
            <a:br>
              <a:rPr lang="en-US" sz="1368">
                <a:latin typeface="+mj-lt"/>
              </a:rPr>
            </a:br>
            <a:r>
              <a:rPr lang="en-US" sz="1368">
                <a:latin typeface="+mj-lt"/>
              </a:rPr>
              <a:t>in the spurs and diffusion of</a:t>
            </a:r>
            <a:br>
              <a:rPr lang="en-US" sz="1368">
                <a:latin typeface="+mj-lt"/>
              </a:rPr>
            </a:br>
            <a:r>
              <a:rPr lang="en-US" sz="1368">
                <a:latin typeface="+mj-lt"/>
              </a:rPr>
              <a:t>radicals out of the spurs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70237" y="5609758"/>
            <a:ext cx="2476960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e</a:t>
            </a:r>
            <a:r>
              <a:rPr lang="sv-SE" sz="1368" baseline="-25000" dirty="0">
                <a:latin typeface="+mj-lt"/>
              </a:rPr>
              <a:t>aq</a:t>
            </a:r>
            <a:r>
              <a:rPr lang="sv-SE" sz="1368" baseline="30000" dirty="0">
                <a:latin typeface="+mj-lt"/>
              </a:rPr>
              <a:t>-</a:t>
            </a:r>
            <a:r>
              <a:rPr lang="sv-SE" sz="1368" dirty="0">
                <a:latin typeface="+mj-lt"/>
              </a:rPr>
              <a:t>, H•, •OH, 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, H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O</a:t>
            </a:r>
            <a:r>
              <a:rPr lang="sv-SE" sz="1368" baseline="-25000" dirty="0">
                <a:latin typeface="+mj-lt"/>
              </a:rPr>
              <a:t>2</a:t>
            </a:r>
            <a:r>
              <a:rPr lang="sv-SE" sz="1368" dirty="0">
                <a:latin typeface="+mj-lt"/>
              </a:rPr>
              <a:t>, H</a:t>
            </a:r>
            <a:r>
              <a:rPr lang="sv-SE" sz="1368" baseline="-25000" dirty="0">
                <a:latin typeface="+mj-lt"/>
              </a:rPr>
              <a:t>3</a:t>
            </a:r>
            <a:r>
              <a:rPr lang="sv-SE" sz="1368" dirty="0">
                <a:latin typeface="+mj-lt"/>
              </a:rPr>
              <a:t>O</a:t>
            </a:r>
            <a:r>
              <a:rPr lang="sv-SE" sz="1368" baseline="30000" dirty="0">
                <a:latin typeface="+mj-lt"/>
              </a:rPr>
              <a:t>+</a:t>
            </a:r>
            <a:r>
              <a:rPr lang="sv-SE" sz="1368" dirty="0">
                <a:latin typeface="+mj-lt"/>
              </a:rPr>
              <a:t> </a:t>
            </a:r>
            <a:endParaRPr lang="sv-SE" sz="1368" baseline="30000" dirty="0"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76495" y="5609758"/>
            <a:ext cx="620683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368" dirty="0">
                <a:latin typeface="+mj-lt"/>
              </a:rPr>
              <a:t>10</a:t>
            </a:r>
            <a:r>
              <a:rPr lang="sv-SE" sz="1368" baseline="30000" dirty="0">
                <a:latin typeface="+mj-lt"/>
              </a:rPr>
              <a:t>-7</a:t>
            </a:r>
            <a:r>
              <a:rPr lang="sv-SE" sz="1368" dirty="0">
                <a:latin typeface="+mj-lt"/>
              </a:rPr>
              <a:t> s</a:t>
            </a:r>
            <a:endParaRPr lang="sv-SE" sz="1368" baseline="30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525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Radical reactions following</a:t>
            </a:r>
            <a:br>
              <a:rPr lang="en-US" dirty="0" smtClean="0"/>
            </a:br>
            <a:r>
              <a:rPr lang="en-US" dirty="0" smtClean="0"/>
              <a:t>water radiolysis</a:t>
            </a:r>
            <a:endParaRPr lang="en-US" dirty="0"/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692228" y="1589700"/>
            <a:ext cx="7233739" cy="4276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	k= 4.0×10</a:t>
            </a:r>
            <a:r>
              <a:rPr lang="sv-SE" sz="1368" baseline="30000" dirty="0"/>
              <a:t>7</a:t>
            </a:r>
            <a:r>
              <a:rPr lang="sv-SE" sz="1368" dirty="0"/>
              <a:t>	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</a:t>
            </a:r>
            <a:r>
              <a:rPr lang="sv-SE" sz="1368" dirty="0" smtClean="0"/>
              <a:t>H</a:t>
            </a:r>
            <a:r>
              <a:rPr lang="sv-SE" sz="1368" baseline="-25000" dirty="0" smtClean="0"/>
              <a:t>2</a:t>
            </a:r>
            <a:r>
              <a:rPr lang="sv-SE" sz="1368" dirty="0" smtClean="0"/>
              <a:t>Ok</a:t>
            </a:r>
            <a:r>
              <a:rPr lang="sv-SE" sz="1368" dirty="0"/>
              <a:t>= 2.25×10</a:t>
            </a:r>
            <a:r>
              <a:rPr lang="sv-SE" sz="1368" baseline="30000" dirty="0"/>
              <a:t>7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</a:t>
            </a:r>
            <a:r>
              <a:rPr lang="sv-SE" sz="1368" baseline="-25000" dirty="0"/>
              <a:t>2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1.0×10</a:t>
            </a:r>
            <a:r>
              <a:rPr lang="sv-SE" sz="1368" baseline="30000" dirty="0"/>
              <a:t>10</a:t>
            </a:r>
            <a:r>
              <a:rPr lang="sv-SE" sz="1368" dirty="0"/>
              <a:t>	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30000" dirty="0"/>
              <a:t>+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r>
              <a:rPr lang="sv-SE" sz="1368" dirty="0"/>
              <a:t>	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1.6×10</a:t>
            </a:r>
            <a:r>
              <a:rPr lang="sv-SE" sz="1368" baseline="30000" dirty="0"/>
              <a:t>10</a:t>
            </a:r>
            <a:r>
              <a:rPr lang="sv-SE" sz="1368" dirty="0"/>
              <a:t>	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1.2×10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30000" dirty="0"/>
              <a:t>+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2.2×10</a:t>
            </a:r>
            <a:r>
              <a:rPr lang="sv-SE" sz="1368" baseline="30000" dirty="0"/>
              <a:t>10</a:t>
            </a:r>
            <a:r>
              <a:rPr lang="sv-SE" sz="1368" dirty="0"/>
              <a:t>	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2.0×10</a:t>
            </a:r>
            <a:r>
              <a:rPr lang="sv-SE" sz="1368" baseline="30000" dirty="0"/>
              <a:t>1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3.5×10</a:t>
            </a:r>
            <a:r>
              <a:rPr lang="sv-SE" sz="1368" baseline="30000" dirty="0"/>
              <a:t>9</a:t>
            </a:r>
            <a:r>
              <a:rPr lang="sv-SE" sz="1368" dirty="0"/>
              <a:t>	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 + O</a:t>
            </a:r>
            <a:r>
              <a:rPr lang="sv-SE" sz="1368" baseline="-25000" dirty="0"/>
              <a:t>2</a:t>
            </a:r>
            <a:r>
              <a:rPr lang="sv-SE" sz="1368" dirty="0"/>
              <a:t>	k= 1.2×10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	k= 4.0×10</a:t>
            </a:r>
            <a:r>
              <a:rPr lang="sv-SE" sz="1368" baseline="30000" dirty="0"/>
              <a:t>9</a:t>
            </a:r>
            <a:r>
              <a:rPr lang="sv-SE" sz="1368" dirty="0"/>
              <a:t>	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 +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6.0×10</a:t>
            </a:r>
            <a:r>
              <a:rPr lang="sv-SE" sz="1368" baseline="30000" dirty="0"/>
              <a:t>7</a:t>
            </a:r>
            <a:r>
              <a:rPr lang="sv-SE" sz="1368" dirty="0"/>
              <a:t>	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	k= 2.0×10</a:t>
            </a:r>
            <a:r>
              <a:rPr lang="sv-SE" sz="1368" baseline="30000" dirty="0"/>
              <a:t>7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</a:t>
            </a:r>
            <a:r>
              <a:rPr lang="sv-SE" sz="1368" baseline="-25000" dirty="0"/>
              <a:t>2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	k= 8.5×10</a:t>
            </a:r>
            <a:r>
              <a:rPr lang="sv-SE" sz="1368" baseline="30000" dirty="0"/>
              <a:t>7</a:t>
            </a:r>
            <a:r>
              <a:rPr lang="sv-SE" sz="1368" dirty="0"/>
              <a:t>	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dirty="0"/>
              <a:t>	k= 7.5×10</a:t>
            </a:r>
            <a:r>
              <a:rPr lang="sv-SE" sz="1368" baseline="30000" dirty="0"/>
              <a:t>5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baseline="30000" dirty="0"/>
              <a:t>+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5.0×10</a:t>
            </a:r>
            <a:r>
              <a:rPr lang="sv-SE" sz="1368" baseline="30000" dirty="0"/>
              <a:t>10</a:t>
            </a:r>
            <a:r>
              <a:rPr lang="sv-SE" sz="1368" dirty="0"/>
              <a:t>	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30000" dirty="0"/>
              <a:t>+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8.0×10</a:t>
            </a:r>
            <a:r>
              <a:rPr lang="sv-SE" sz="1368" baseline="30000" dirty="0"/>
              <a:t>5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baseline="30000" dirty="0"/>
              <a:t>+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r>
              <a:rPr lang="sv-SE" sz="1368" dirty="0"/>
              <a:t>	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30000" dirty="0"/>
              <a:t>+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	k= 3.56×10</a:t>
            </a:r>
            <a:r>
              <a:rPr lang="sv-SE" sz="1368" baseline="30000" dirty="0"/>
              <a:t>-2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 + 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1.2×10</a:t>
            </a:r>
            <a:r>
              <a:rPr lang="sv-SE" sz="1368" baseline="30000" dirty="0"/>
              <a:t>10</a:t>
            </a:r>
            <a:r>
              <a:rPr lang="sv-SE" sz="1368" dirty="0"/>
              <a:t>	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1.7×10</a:t>
            </a:r>
            <a:r>
              <a:rPr lang="sv-SE" sz="1368" baseline="30000" dirty="0"/>
              <a:t>6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baseline="30000" dirty="0"/>
              <a:t>+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	k= 1.43×10</a:t>
            </a:r>
            <a:r>
              <a:rPr lang="sv-SE" sz="1368" baseline="30000" dirty="0"/>
              <a:t>11</a:t>
            </a:r>
            <a:r>
              <a:rPr lang="sv-SE" sz="1368" dirty="0"/>
              <a:t>	H</a:t>
            </a:r>
            <a:r>
              <a:rPr lang="sv-SE" sz="1368" baseline="-25000" dirty="0"/>
              <a:t>2</a:t>
            </a:r>
            <a:r>
              <a:rPr lang="sv-SE" sz="1368" dirty="0"/>
              <a:t>O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30000" dirty="0"/>
              <a:t>+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2.6×10</a:t>
            </a:r>
            <a:r>
              <a:rPr lang="sv-SE" sz="1368" baseline="30000" dirty="0"/>
              <a:t>-5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	k= 2.5×10</a:t>
            </a:r>
            <a:r>
              <a:rPr lang="sv-SE" sz="1368" baseline="30000" dirty="0"/>
              <a:t>10</a:t>
            </a:r>
            <a:r>
              <a:rPr lang="sv-SE" sz="1368" dirty="0"/>
              <a:t>	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	k= 1.0×10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r>
              <a:rPr lang="sv-SE" sz="1368" dirty="0"/>
              <a:t>	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 k= 5.0×10</a:t>
            </a:r>
            <a:r>
              <a:rPr lang="sv-SE" sz="1368" baseline="30000" dirty="0"/>
              <a:t>9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OH</a:t>
            </a:r>
            <a:r>
              <a:rPr lang="sv-SE" sz="1368" baseline="30000" dirty="0"/>
              <a:t>-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r>
              <a:rPr lang="sv-SE" sz="1368" dirty="0"/>
              <a:t>	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8.0×10</a:t>
            </a:r>
            <a:r>
              <a:rPr lang="sv-SE" sz="1368" baseline="30000" dirty="0"/>
              <a:t>7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2.0×10</a:t>
            </a:r>
            <a:r>
              <a:rPr lang="sv-SE" sz="1368" baseline="30000" dirty="0"/>
              <a:t>8</a:t>
            </a:r>
            <a:r>
              <a:rPr lang="sv-SE" sz="1368" dirty="0"/>
              <a:t>	OH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5.0×10</a:t>
            </a:r>
            <a:r>
              <a:rPr lang="sv-SE" sz="1368" baseline="30000" dirty="0"/>
              <a:t>9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+ O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OH</a:t>
            </a:r>
            <a:r>
              <a:rPr lang="sv-SE" sz="1368" baseline="30000" dirty="0"/>
              <a:t>-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	k= 8.0×10</a:t>
            </a:r>
            <a:r>
              <a:rPr lang="sv-SE" sz="1368" baseline="30000" dirty="0"/>
              <a:t>8</a:t>
            </a:r>
            <a:r>
              <a:rPr lang="sv-SE" sz="1368" dirty="0"/>
              <a:t>	</a:t>
            </a:r>
            <a:r>
              <a:rPr lang="sv-SE" sz="1368" dirty="0" err="1"/>
              <a:t>e</a:t>
            </a:r>
            <a:r>
              <a:rPr lang="sv-SE" sz="1368" baseline="-25000" dirty="0" err="1"/>
              <a:t>aq</a:t>
            </a:r>
            <a:r>
              <a:rPr lang="sv-SE" sz="1368" baseline="30000" dirty="0" err="1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+ 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>
                <a:latin typeface="Symbol" pitchFamily="18" charset="2"/>
              </a:rPr>
              <a:t>·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2.0×10</a:t>
            </a:r>
            <a:r>
              <a:rPr lang="sv-SE" sz="1368" baseline="30000" dirty="0"/>
              <a:t>10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r>
              <a:rPr lang="sv-SE" sz="1368" dirty="0"/>
              <a:t>OH</a:t>
            </a:r>
            <a:r>
              <a:rPr lang="sv-SE" sz="1368" baseline="30000" dirty="0"/>
              <a:t>-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	k= 5.0×10</a:t>
            </a:r>
            <a:r>
              <a:rPr lang="sv-SE" sz="1368" baseline="30000" dirty="0"/>
              <a:t>8</a:t>
            </a:r>
            <a:r>
              <a:rPr lang="sv-SE" sz="1368" dirty="0"/>
              <a:t>	HO</a:t>
            </a:r>
            <a:r>
              <a:rPr lang="sv-SE" sz="1368" baseline="-25000" dirty="0"/>
              <a:t>2</a:t>
            </a:r>
            <a:r>
              <a:rPr lang="sv-SE" sz="1368" baseline="30000" dirty="0"/>
              <a:t>-</a:t>
            </a:r>
            <a:r>
              <a:rPr lang="sv-SE" sz="1368" dirty="0"/>
              <a:t> + H</a:t>
            </a:r>
            <a:r>
              <a:rPr lang="sv-SE" sz="1368" baseline="-25000" dirty="0"/>
              <a:t>2</a:t>
            </a:r>
            <a:r>
              <a:rPr lang="sv-SE" sz="1368" dirty="0"/>
              <a:t>O </a:t>
            </a:r>
            <a:r>
              <a:rPr lang="sv-SE" sz="1368" dirty="0">
                <a:sym typeface="Symbol" pitchFamily="18" charset="2"/>
              </a:rPr>
              <a:t></a:t>
            </a:r>
            <a:r>
              <a:rPr lang="sv-SE" sz="1368" dirty="0"/>
              <a:t> H</a:t>
            </a:r>
            <a:r>
              <a:rPr lang="sv-SE" sz="1368" baseline="-25000" dirty="0"/>
              <a:t>2</a:t>
            </a:r>
            <a:r>
              <a:rPr lang="sv-SE" sz="1368" dirty="0"/>
              <a:t>O</a:t>
            </a:r>
            <a:r>
              <a:rPr lang="sv-SE" sz="1368" baseline="-25000" dirty="0"/>
              <a:t>2</a:t>
            </a:r>
            <a:r>
              <a:rPr lang="sv-SE" sz="1368" dirty="0"/>
              <a:t> + OH</a:t>
            </a:r>
            <a:r>
              <a:rPr lang="sv-SE" sz="1368" baseline="30000" dirty="0"/>
              <a:t>-</a:t>
            </a:r>
            <a:r>
              <a:rPr lang="sv-SE" sz="1368" dirty="0"/>
              <a:t>	k= 5.735×10</a:t>
            </a:r>
            <a:r>
              <a:rPr lang="sv-SE" sz="1368" baseline="30000" dirty="0"/>
              <a:t>4</a:t>
            </a:r>
            <a:endParaRPr lang="sv-SE" sz="1368" dirty="0"/>
          </a:p>
          <a:p>
            <a:pPr>
              <a:tabLst>
                <a:tab pos="2123333" algn="l"/>
                <a:tab pos="3505401" algn="l"/>
                <a:tab pos="5615158" algn="l"/>
              </a:tabLst>
            </a:pPr>
            <a:endParaRPr lang="sv-SE" sz="1197" dirty="0"/>
          </a:p>
        </p:txBody>
      </p:sp>
    </p:spTree>
    <p:extLst>
      <p:ext uri="{BB962C8B-B14F-4D97-AF65-F5344CB8AC3E}">
        <p14:creationId xmlns:p14="http://schemas.microsoft.com/office/powerpoint/2010/main" val="92582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Radiation chemistry</a:t>
            </a:r>
            <a:endParaRPr lang="en-US" dirty="0"/>
          </a:p>
        </p:txBody>
      </p:sp>
      <p:sp>
        <p:nvSpPr>
          <p:cNvPr id="81" name="textruta 80"/>
          <p:cNvSpPr txBox="1"/>
          <p:nvPr/>
        </p:nvSpPr>
        <p:spPr>
          <a:xfrm>
            <a:off x="1554400" y="1458322"/>
            <a:ext cx="6343119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and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are the molecular products formed from water radiolysis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554400" y="2673110"/>
            <a:ext cx="6551375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The system will reach steady state concentrations of radicals</a:t>
            </a:r>
          </a:p>
          <a:p>
            <a:r>
              <a:rPr lang="en-US" sz="1710" dirty="0">
                <a:latin typeface="+mj-lt"/>
              </a:rPr>
              <a:t>The steady state concentrations can easily change when other species are added to the system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1554400" y="4414339"/>
            <a:ext cx="70085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is not desired in the reactor water of a </a:t>
            </a:r>
            <a:r>
              <a:rPr lang="en-US" sz="1710" u="sng" dirty="0">
                <a:latin typeface="+mj-lt"/>
              </a:rPr>
              <a:t>PWR</a:t>
            </a:r>
            <a:r>
              <a:rPr lang="en-US" sz="1710" dirty="0">
                <a:latin typeface="+mj-lt"/>
              </a:rPr>
              <a:t>.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The reactor water contains H</a:t>
            </a:r>
            <a:r>
              <a:rPr lang="en-US" sz="1710" baseline="-25000" dirty="0">
                <a:latin typeface="+mj-lt"/>
              </a:rPr>
              <a:t>3</a:t>
            </a:r>
            <a:r>
              <a:rPr lang="en-US" sz="1710" dirty="0">
                <a:latin typeface="+mj-lt"/>
              </a:rPr>
              <a:t>BO</a:t>
            </a:r>
            <a:r>
              <a:rPr lang="en-US" sz="1710" baseline="-25000" dirty="0">
                <a:latin typeface="+mj-lt"/>
              </a:rPr>
              <a:t>3</a:t>
            </a:r>
            <a:r>
              <a:rPr lang="en-US" sz="1710" dirty="0">
                <a:latin typeface="+mj-lt"/>
              </a:rPr>
              <a:t> and </a:t>
            </a:r>
            <a:r>
              <a:rPr lang="en-US" sz="1710" dirty="0" err="1">
                <a:latin typeface="+mj-lt"/>
              </a:rPr>
              <a:t>LiOH</a:t>
            </a:r>
            <a:r>
              <a:rPr lang="en-US" sz="1710" dirty="0">
                <a:latin typeface="+mj-lt"/>
              </a:rPr>
              <a:t>. The conductivity is high and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could corrode materials in the reactor.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The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concentration is kept &lt;1 ppb by adding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 to reactor water (no continuous addition is required)</a:t>
            </a:r>
          </a:p>
        </p:txBody>
      </p:sp>
    </p:spTree>
    <p:extLst>
      <p:ext uri="{BB962C8B-B14F-4D97-AF65-F5344CB8AC3E}">
        <p14:creationId xmlns:p14="http://schemas.microsoft.com/office/powerpoint/2010/main" val="18575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BWR water chemistry</a:t>
            </a:r>
            <a:endParaRPr lang="en-US" dirty="0"/>
          </a:p>
        </p:txBody>
      </p:sp>
      <p:sp>
        <p:nvSpPr>
          <p:cNvPr id="6" name="textruta 5"/>
          <p:cNvSpPr txBox="1"/>
          <p:nvPr/>
        </p:nvSpPr>
        <p:spPr>
          <a:xfrm>
            <a:off x="1492816" y="3396162"/>
            <a:ext cx="6527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- Addition of H</a:t>
            </a:r>
            <a:r>
              <a:rPr lang="en-US" sz="2000" baseline="-25000" dirty="0">
                <a:latin typeface="+mj-lt"/>
              </a:rPr>
              <a:t>2</a:t>
            </a:r>
            <a:r>
              <a:rPr lang="en-US" sz="2000" dirty="0">
                <a:latin typeface="+mj-lt"/>
              </a:rPr>
              <a:t> to avoid risk of </a:t>
            </a:r>
            <a:r>
              <a:rPr lang="en-US" sz="2000" dirty="0" err="1">
                <a:latin typeface="+mj-lt"/>
              </a:rPr>
              <a:t>intercrystalline</a:t>
            </a:r>
            <a:r>
              <a:rPr lang="en-US" sz="2000" dirty="0">
                <a:latin typeface="+mj-lt"/>
              </a:rPr>
              <a:t> stress corrosion of the construction materials of the reactor. (AWC/HWC)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431232" y="1643073"/>
            <a:ext cx="6527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Traditionally two “schools” to control water chemistry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492816" y="2519618"/>
            <a:ext cx="6527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- No additions. Instead highest possible purity (NWC)</a:t>
            </a:r>
          </a:p>
        </p:txBody>
      </p:sp>
    </p:spTree>
    <p:extLst>
      <p:ext uri="{BB962C8B-B14F-4D97-AF65-F5344CB8AC3E}">
        <p14:creationId xmlns:p14="http://schemas.microsoft.com/office/powerpoint/2010/main" val="110206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Sources of impurities</a:t>
            </a:r>
            <a:endParaRPr lang="en-US" dirty="0"/>
          </a:p>
        </p:txBody>
      </p:sp>
      <p:sp>
        <p:nvSpPr>
          <p:cNvPr id="6" name="textruta 5"/>
          <p:cNvSpPr txBox="1"/>
          <p:nvPr/>
        </p:nvSpPr>
        <p:spPr>
          <a:xfrm>
            <a:off x="1492816" y="2248184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Radiolysis of the coolant (radicals,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)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492816" y="1462099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Corrosion and erosion of construction material of turbine and reactor systems (metal ions)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492816" y="2771050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Activation of impurities that have deposited on the fuel encapsulation (radioactive nuclides in the system)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492816" y="3557135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Radiolysis of the coolant (radicals,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, H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O</a:t>
            </a:r>
            <a:r>
              <a:rPr lang="en-US" sz="1710" baseline="-25000" dirty="0">
                <a:latin typeface="+mj-lt"/>
              </a:rPr>
              <a:t>2</a:t>
            </a:r>
            <a:r>
              <a:rPr lang="en-US" sz="1710" dirty="0">
                <a:latin typeface="+mj-lt"/>
              </a:rPr>
              <a:t>)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492816" y="4080000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Introduction of impurities by dilution water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492816" y="4602866"/>
            <a:ext cx="652787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Temporary introduction of impurities. For instance</a:t>
            </a:r>
          </a:p>
          <a:p>
            <a:pPr lvl="1"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Fission products from damaged fuel.</a:t>
            </a:r>
          </a:p>
          <a:p>
            <a:pPr lvl="1"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Seepage of filter and ion exchange material</a:t>
            </a:r>
          </a:p>
          <a:p>
            <a:pPr lvl="1"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Seepage of seawater through damaged turbines</a:t>
            </a:r>
          </a:p>
        </p:txBody>
      </p:sp>
    </p:spTree>
    <p:extLst>
      <p:ext uri="{BB962C8B-B14F-4D97-AF65-F5344CB8AC3E}">
        <p14:creationId xmlns:p14="http://schemas.microsoft.com/office/powerpoint/2010/main" val="65833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Corrosion products</a:t>
            </a:r>
            <a:endParaRPr lang="en-US" dirty="0"/>
          </a:p>
        </p:txBody>
      </p:sp>
      <p:sp>
        <p:nvSpPr>
          <p:cNvPr id="8" name="textruta 7"/>
          <p:cNvSpPr txBox="1"/>
          <p:nvPr/>
        </p:nvSpPr>
        <p:spPr>
          <a:xfrm>
            <a:off x="1492816" y="1347798"/>
            <a:ext cx="6527870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Corrosion products are the impurities that are present in the highest concentrations</a:t>
            </a:r>
          </a:p>
          <a:p>
            <a:r>
              <a:rPr lang="en-US" sz="1710" dirty="0">
                <a:latin typeface="+mj-lt"/>
              </a:rPr>
              <a:t>Originates from erosion and corrosion of construction materials of the turbine and reactor systems</a:t>
            </a:r>
          </a:p>
          <a:p>
            <a:r>
              <a:rPr lang="en-US" sz="1710" dirty="0">
                <a:latin typeface="+mj-lt"/>
              </a:rPr>
              <a:t>Most often deposit on the reactor core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492816" y="2909989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Increased hydraulic resistance</a:t>
            </a:r>
          </a:p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&gt; increased pressure drop over the core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492816" y="3682517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Heat resistance in deposit decreases heat conduction between fuel and coolant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492816" y="4455045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Reactivity loss due to increased fuel temperature and neutron absorption in deposit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492816" y="5227571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Formation and spreading of activated corrosion products</a:t>
            </a:r>
            <a:br>
              <a:rPr lang="en-US" sz="1710" dirty="0">
                <a:latin typeface="+mj-lt"/>
              </a:rPr>
            </a:br>
            <a:r>
              <a:rPr lang="en-US" sz="1710" dirty="0">
                <a:latin typeface="+mj-lt"/>
              </a:rPr>
              <a:t>-&gt; main source to dose to personnel</a:t>
            </a:r>
          </a:p>
        </p:txBody>
      </p:sp>
    </p:spTree>
    <p:extLst>
      <p:ext uri="{BB962C8B-B14F-4D97-AF65-F5344CB8AC3E}">
        <p14:creationId xmlns:p14="http://schemas.microsoft.com/office/powerpoint/2010/main" val="16588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Organic substances</a:t>
            </a:r>
            <a:endParaRPr lang="en-US" dirty="0"/>
          </a:p>
        </p:txBody>
      </p:sp>
      <p:sp>
        <p:nvSpPr>
          <p:cNvPr id="8" name="textruta 7"/>
          <p:cNvSpPr txBox="1"/>
          <p:nvPr/>
        </p:nvSpPr>
        <p:spPr>
          <a:xfrm>
            <a:off x="1492816" y="1423998"/>
            <a:ext cx="6589454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710" dirty="0" err="1">
                <a:latin typeface="+mj-lt"/>
              </a:rPr>
              <a:t>Humic</a:t>
            </a:r>
            <a:r>
              <a:rPr lang="en-US" sz="1710" dirty="0">
                <a:latin typeface="+mj-lt"/>
              </a:rPr>
              <a:t> substances</a:t>
            </a:r>
          </a:p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Bacteria</a:t>
            </a:r>
          </a:p>
          <a:p>
            <a:pPr>
              <a:buFontTx/>
              <a:buChar char="-"/>
            </a:pPr>
            <a:r>
              <a:rPr lang="en-US" sz="1710" dirty="0">
                <a:latin typeface="+mj-lt"/>
              </a:rPr>
              <a:t>Leakage of synthetic organic substances (ion exchangers, cleaners, oils, etc.)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492816" y="2831152"/>
            <a:ext cx="652787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u="sng" dirty="0" err="1">
                <a:latin typeface="+mj-lt"/>
              </a:rPr>
              <a:t>Humic</a:t>
            </a:r>
            <a:r>
              <a:rPr lang="en-US" sz="1710" u="sng" dirty="0">
                <a:latin typeface="+mj-lt"/>
              </a:rPr>
              <a:t> substances:</a:t>
            </a:r>
            <a:r>
              <a:rPr lang="en-US" sz="1710" dirty="0">
                <a:latin typeface="+mj-lt"/>
              </a:rPr>
              <a:t> Originates from leakage when desalinating water</a:t>
            </a:r>
          </a:p>
          <a:p>
            <a:r>
              <a:rPr lang="en-US" sz="1710" dirty="0">
                <a:latin typeface="+mj-lt"/>
              </a:rPr>
              <a:t>Causes operation problem; corrosion, lowering efficiency of filters, can adsorb irreversibly to ion exchangers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1492816" y="4238306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u="sng" dirty="0">
                <a:latin typeface="+mj-lt"/>
              </a:rPr>
              <a:t>Bacteria:</a:t>
            </a:r>
            <a:r>
              <a:rPr lang="en-US" sz="1710" dirty="0">
                <a:latin typeface="+mj-lt"/>
              </a:rPr>
              <a:t> can grow in almost any system, best 0-80°C and access to carbon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1492816" y="5119020"/>
            <a:ext cx="65278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u="sng" dirty="0">
                <a:latin typeface="+mj-lt"/>
              </a:rPr>
              <a:t>Exchange resin:</a:t>
            </a:r>
            <a:r>
              <a:rPr lang="en-US" sz="1710" dirty="0">
                <a:latin typeface="+mj-lt"/>
              </a:rPr>
              <a:t> Relatively common. Decomposes at higher temperatures, gives nitrate and sulfate in reactor water</a:t>
            </a:r>
          </a:p>
        </p:txBody>
      </p:sp>
    </p:spTree>
    <p:extLst>
      <p:ext uri="{BB962C8B-B14F-4D97-AF65-F5344CB8AC3E}">
        <p14:creationId xmlns:p14="http://schemas.microsoft.com/office/powerpoint/2010/main" val="27062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PWR water chemistry</a:t>
            </a:r>
            <a:endParaRPr lang="en-US" dirty="0"/>
          </a:p>
        </p:txBody>
      </p:sp>
      <p:sp>
        <p:nvSpPr>
          <p:cNvPr id="6" name="textruta 5"/>
          <p:cNvSpPr txBox="1"/>
          <p:nvPr/>
        </p:nvSpPr>
        <p:spPr>
          <a:xfrm>
            <a:off x="1739151" y="3579861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Control the corrosion of the construction </a:t>
            </a:r>
            <a:r>
              <a:rPr lang="en-US" sz="1710" dirty="0" smtClean="0">
                <a:latin typeface="+mj-lt"/>
              </a:rPr>
              <a:t>material (H</a:t>
            </a:r>
            <a:r>
              <a:rPr lang="en-US" sz="1710" baseline="-25000" dirty="0" smtClean="0">
                <a:latin typeface="+mj-lt"/>
              </a:rPr>
              <a:t>2</a:t>
            </a:r>
            <a:r>
              <a:rPr lang="en-US" sz="1710" dirty="0" smtClean="0">
                <a:latin typeface="+mj-lt"/>
              </a:rPr>
              <a:t>(</a:t>
            </a:r>
            <a:r>
              <a:rPr lang="en-US" sz="1710" i="1" dirty="0" err="1" smtClean="0">
                <a:latin typeface="+mj-lt"/>
              </a:rPr>
              <a:t>aq</a:t>
            </a:r>
            <a:r>
              <a:rPr lang="en-US" sz="1710" dirty="0" smtClean="0">
                <a:latin typeface="+mj-lt"/>
              </a:rPr>
              <a:t>), Zn)</a:t>
            </a:r>
            <a:endParaRPr lang="en-US" sz="1710" dirty="0">
              <a:latin typeface="+mj-lt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1431232" y="1643073"/>
            <a:ext cx="652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goals for the water treatment: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739151" y="2197327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Control the reactivity of the </a:t>
            </a:r>
            <a:r>
              <a:rPr lang="en-US" sz="1710" dirty="0" smtClean="0">
                <a:latin typeface="+mj-lt"/>
              </a:rPr>
              <a:t>fuel (Boric acid; H</a:t>
            </a:r>
            <a:r>
              <a:rPr lang="en-US" sz="1710" baseline="-25000" dirty="0" smtClean="0">
                <a:latin typeface="+mj-lt"/>
              </a:rPr>
              <a:t>3</a:t>
            </a:r>
            <a:r>
              <a:rPr lang="en-US" sz="1710" dirty="0" smtClean="0">
                <a:latin typeface="+mj-lt"/>
              </a:rPr>
              <a:t>BO</a:t>
            </a:r>
            <a:r>
              <a:rPr lang="en-US" sz="1710" baseline="-25000" dirty="0" smtClean="0">
                <a:latin typeface="+mj-lt"/>
              </a:rPr>
              <a:t>3</a:t>
            </a:r>
            <a:r>
              <a:rPr lang="en-US" sz="1710" dirty="0" smtClean="0">
                <a:latin typeface="+mj-lt"/>
              </a:rPr>
              <a:t>)</a:t>
            </a:r>
            <a:endParaRPr lang="en-US" sz="1710" dirty="0">
              <a:latin typeface="+mj-lt"/>
            </a:endParaRPr>
          </a:p>
        </p:txBody>
      </p:sp>
      <p:sp>
        <p:nvSpPr>
          <p:cNvPr id="9" name="textruta 8"/>
          <p:cNvSpPr txBox="1"/>
          <p:nvPr/>
        </p:nvSpPr>
        <p:spPr>
          <a:xfrm>
            <a:off x="1739151" y="4271129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Contribute to lower the radiation levels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739151" y="2888594"/>
            <a:ext cx="652787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10" dirty="0">
                <a:latin typeface="+mj-lt"/>
              </a:rPr>
              <a:t>- </a:t>
            </a:r>
            <a:r>
              <a:rPr lang="en-US" sz="1710" dirty="0" smtClean="0">
                <a:latin typeface="+mj-lt"/>
              </a:rPr>
              <a:t>pH control (</a:t>
            </a:r>
            <a:r>
              <a:rPr lang="en-US" sz="1710" dirty="0" err="1" smtClean="0">
                <a:latin typeface="+mj-lt"/>
              </a:rPr>
              <a:t>LiOH</a:t>
            </a:r>
            <a:r>
              <a:rPr lang="en-US" sz="1710" dirty="0">
                <a:latin typeface="+mj-lt"/>
              </a:rPr>
              <a:t>)</a:t>
            </a:r>
            <a:endParaRPr lang="en-US" sz="171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49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974189"/>
            <a:ext cx="6844084" cy="542095"/>
          </a:xfrm>
        </p:spPr>
        <p:txBody>
          <a:bodyPr/>
          <a:lstStyle/>
          <a:p>
            <a:r>
              <a:rPr lang="en-US" dirty="0" smtClean="0"/>
              <a:t>Activated corrosion products</a:t>
            </a:r>
            <a:endParaRPr lang="en-US" dirty="0"/>
          </a:p>
        </p:txBody>
      </p:sp>
      <p:sp>
        <p:nvSpPr>
          <p:cNvPr id="7" name="textruta 6"/>
          <p:cNvSpPr txBox="1"/>
          <p:nvPr/>
        </p:nvSpPr>
        <p:spPr>
          <a:xfrm>
            <a:off x="1431232" y="2330923"/>
            <a:ext cx="708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+mj-lt"/>
              </a:rPr>
              <a:t>CRUD:</a:t>
            </a:r>
            <a:r>
              <a:rPr lang="en-US" dirty="0">
                <a:latin typeface="+mj-lt"/>
              </a:rPr>
              <a:t> “Chalk River Unidentified Deposit”</a:t>
            </a:r>
          </a:p>
          <a:p>
            <a:r>
              <a:rPr lang="en-US" dirty="0">
                <a:latin typeface="+mj-lt"/>
              </a:rPr>
              <a:t>Radioactive deposits in reactor systems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431232" y="3215443"/>
            <a:ext cx="6958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main part of doses to personnel originates from activated corrosion products.</a:t>
            </a:r>
          </a:p>
          <a:p>
            <a:r>
              <a:rPr lang="en-US" baseline="30000" dirty="0">
                <a:latin typeface="+mj-lt"/>
              </a:rPr>
              <a:t>60</a:t>
            </a:r>
            <a:r>
              <a:rPr lang="en-US" dirty="0">
                <a:latin typeface="+mj-lt"/>
              </a:rPr>
              <a:t>Co worst. Gives 2/3 of dose to personnel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431232" y="4363184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~75% of the dose to personnel is given at maintenance work (during outage)</a:t>
            </a:r>
          </a:p>
        </p:txBody>
      </p:sp>
    </p:spTree>
    <p:extLst>
      <p:ext uri="{BB962C8B-B14F-4D97-AF65-F5344CB8AC3E}">
        <p14:creationId xmlns:p14="http://schemas.microsoft.com/office/powerpoint/2010/main" val="35548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7" name="textruta 6"/>
          <p:cNvSpPr txBox="1"/>
          <p:nvPr/>
        </p:nvSpPr>
        <p:spPr>
          <a:xfrm>
            <a:off x="1431232" y="1721734"/>
            <a:ext cx="708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+mj-lt"/>
              </a:rPr>
              <a:t>Low Co-supply:</a:t>
            </a:r>
            <a:r>
              <a:rPr lang="en-US" dirty="0">
                <a:latin typeface="+mj-lt"/>
              </a:rPr>
              <a:t> Minimize the usage of Co in construction material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431232" y="2642013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Lower the rate of deposit release from fuel (force deposits to stay on fuel)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431232" y="3562292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More efficient water purification. Send larger part of reactor water through purification system.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431232" y="4482571"/>
            <a:ext cx="6958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Lower tendency to deposit on surfaces in reactor system. Smoother surfaces, avoid pockets where crud can accumulate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(add Zn)</a:t>
            </a:r>
          </a:p>
        </p:txBody>
      </p:sp>
    </p:spTree>
    <p:extLst>
      <p:ext uri="{BB962C8B-B14F-4D97-AF65-F5344CB8AC3E}">
        <p14:creationId xmlns:p14="http://schemas.microsoft.com/office/powerpoint/2010/main" val="4102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1228831"/>
            <a:ext cx="6844084" cy="495797"/>
          </a:xfrm>
        </p:spPr>
        <p:txBody>
          <a:bodyPr/>
          <a:lstStyle/>
          <a:p>
            <a:r>
              <a:rPr lang="en-US" dirty="0" smtClean="0"/>
              <a:t>Decontamination</a:t>
            </a:r>
            <a:endParaRPr lang="en-US" dirty="0"/>
          </a:p>
        </p:txBody>
      </p:sp>
      <p:sp>
        <p:nvSpPr>
          <p:cNvPr id="7" name="textruta 6"/>
          <p:cNvSpPr txBox="1"/>
          <p:nvPr/>
        </p:nvSpPr>
        <p:spPr>
          <a:xfrm>
            <a:off x="1431232" y="2330923"/>
            <a:ext cx="708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+mj-lt"/>
              </a:rPr>
              <a:t>Removal of </a:t>
            </a:r>
            <a:r>
              <a:rPr lang="en-US" u="sng" dirty="0" smtClean="0">
                <a:latin typeface="+mj-lt"/>
              </a:rPr>
              <a:t>CRUD/Decontamination:</a:t>
            </a:r>
            <a:endParaRPr lang="en-US" dirty="0">
              <a:latin typeface="+mj-lt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1615983" y="3128034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Non chemical methods</a:t>
            </a:r>
            <a:endParaRPr lang="en-US" dirty="0">
              <a:latin typeface="+mj-lt"/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1615983" y="3925145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Chemical methods</a:t>
            </a:r>
            <a:endParaRPr lang="en-US" dirty="0">
              <a:latin typeface="+mj-lt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615983" y="4722257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Electrochemical methods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171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pressure water jet cleaning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Fast</a:t>
            </a:r>
          </a:p>
          <a:p>
            <a:r>
              <a:rPr lang="en-US" dirty="0" smtClean="0"/>
              <a:t>+ Good decontamination results</a:t>
            </a:r>
          </a:p>
          <a:p>
            <a:r>
              <a:rPr lang="en-US" dirty="0" smtClean="0"/>
              <a:t>+ Water is compatible with most materials</a:t>
            </a:r>
          </a:p>
          <a:p>
            <a:endParaRPr lang="en-US" dirty="0" smtClean="0"/>
          </a:p>
          <a:p>
            <a:r>
              <a:rPr lang="en-US" dirty="0" smtClean="0"/>
              <a:t>- Produces big volumes of waste</a:t>
            </a:r>
          </a:p>
          <a:p>
            <a:r>
              <a:rPr lang="en-US" dirty="0" smtClean="0"/>
              <a:t>- Blasting units might become jammed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decontamination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Fast</a:t>
            </a:r>
          </a:p>
          <a:p>
            <a:r>
              <a:rPr lang="en-US" dirty="0" smtClean="0"/>
              <a:t>+ Well established</a:t>
            </a:r>
          </a:p>
          <a:p>
            <a:r>
              <a:rPr lang="en-US" dirty="0" smtClean="0"/>
              <a:t>+ Automation possible</a:t>
            </a:r>
          </a:p>
          <a:p>
            <a:endParaRPr lang="en-US" dirty="0" smtClean="0"/>
          </a:p>
          <a:p>
            <a:r>
              <a:rPr lang="en-US" dirty="0" smtClean="0"/>
              <a:t>- Destructive</a:t>
            </a:r>
          </a:p>
          <a:p>
            <a:r>
              <a:rPr lang="en-US" dirty="0" smtClean="0"/>
              <a:t>- High particle production</a:t>
            </a:r>
          </a:p>
          <a:p>
            <a:r>
              <a:rPr lang="en-US" dirty="0" smtClean="0"/>
              <a:t>- Waste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9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decontamination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Good contamination results</a:t>
            </a:r>
          </a:p>
          <a:p>
            <a:r>
              <a:rPr lang="en-US" dirty="0" smtClean="0"/>
              <a:t>+ Small waste volumes</a:t>
            </a:r>
          </a:p>
          <a:p>
            <a:r>
              <a:rPr lang="en-US" dirty="0"/>
              <a:t>+ Can contaminate </a:t>
            </a:r>
            <a:r>
              <a:rPr lang="en-US" dirty="0" smtClean="0"/>
              <a:t>small to large systems</a:t>
            </a:r>
            <a:endParaRPr lang="en-US" dirty="0"/>
          </a:p>
          <a:p>
            <a:r>
              <a:rPr lang="en-US" dirty="0"/>
              <a:t>+ Can contaminate complex geometries</a:t>
            </a:r>
          </a:p>
          <a:p>
            <a:endParaRPr lang="en-US" dirty="0" smtClean="0"/>
          </a:p>
          <a:p>
            <a:r>
              <a:rPr lang="en-US" dirty="0" smtClean="0"/>
              <a:t>- Time consuming (oxidation, reduction, removal in cycles)</a:t>
            </a:r>
          </a:p>
          <a:p>
            <a:r>
              <a:rPr lang="en-US" dirty="0" smtClean="0"/>
              <a:t>- Complex assembling/disassembling</a:t>
            </a:r>
          </a:p>
          <a:p>
            <a:r>
              <a:rPr lang="en-US" dirty="0" smtClean="0"/>
              <a:t>- Material incompatibility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5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Electrochemical decontamination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+ </a:t>
            </a:r>
            <a:r>
              <a:rPr lang="en-US" dirty="0" smtClean="0"/>
              <a:t>Fast</a:t>
            </a:r>
            <a:endParaRPr lang="en-US" dirty="0"/>
          </a:p>
          <a:p>
            <a:r>
              <a:rPr lang="en-US" dirty="0"/>
              <a:t>+ Good contamination results</a:t>
            </a:r>
          </a:p>
          <a:p>
            <a:r>
              <a:rPr lang="en-US" dirty="0" smtClean="0"/>
              <a:t>+ Smoothens the surface on the base material, preventing </a:t>
            </a:r>
            <a:br>
              <a:rPr lang="en-US" dirty="0" smtClean="0"/>
            </a:br>
            <a:r>
              <a:rPr lang="en-US" dirty="0" smtClean="0"/>
              <a:t>    recontamination</a:t>
            </a:r>
          </a:p>
          <a:p>
            <a:endParaRPr lang="en-US" dirty="0" smtClean="0"/>
          </a:p>
          <a:p>
            <a:r>
              <a:rPr lang="en-US" dirty="0" smtClean="0"/>
              <a:t>- Does not work with tight oxide layers</a:t>
            </a:r>
          </a:p>
          <a:p>
            <a:r>
              <a:rPr lang="en-US" dirty="0"/>
              <a:t>- </a:t>
            </a:r>
            <a:r>
              <a:rPr lang="en-US" dirty="0" smtClean="0"/>
              <a:t>Expensive</a:t>
            </a:r>
            <a:endParaRPr lang="en-US" dirty="0"/>
          </a:p>
          <a:p>
            <a:r>
              <a:rPr lang="en-US" dirty="0"/>
              <a:t>- Complex </a:t>
            </a:r>
            <a:r>
              <a:rPr lang="en-US" dirty="0" smtClean="0"/>
              <a:t>construction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Activation of coolant</a:t>
            </a:r>
            <a:endParaRPr lang="en-US" dirty="0"/>
          </a:p>
        </p:txBody>
      </p:sp>
      <p:sp>
        <p:nvSpPr>
          <p:cNvPr id="7" name="textruta 6"/>
          <p:cNvSpPr txBox="1"/>
          <p:nvPr/>
        </p:nvSpPr>
        <p:spPr>
          <a:xfrm>
            <a:off x="1431232" y="2330923"/>
            <a:ext cx="708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+mj-lt"/>
              </a:rPr>
              <a:t>Activation of oxygen</a:t>
            </a:r>
            <a:r>
              <a:rPr lang="en-US" dirty="0">
                <a:latin typeface="+mj-lt"/>
              </a:rPr>
              <a:t>: Gives short-lived nuclides </a:t>
            </a:r>
            <a:r>
              <a:rPr lang="en-US" baseline="30000" dirty="0">
                <a:latin typeface="+mj-lt"/>
              </a:rPr>
              <a:t>15</a:t>
            </a:r>
            <a:r>
              <a:rPr lang="en-US" dirty="0">
                <a:latin typeface="+mj-lt"/>
              </a:rPr>
              <a:t>C (t</a:t>
            </a:r>
            <a:r>
              <a:rPr lang="en-US" baseline="-25000" dirty="0">
                <a:latin typeface="+mj-lt"/>
              </a:rPr>
              <a:t>½</a:t>
            </a:r>
            <a:r>
              <a:rPr lang="en-US" dirty="0">
                <a:latin typeface="+mj-lt"/>
              </a:rPr>
              <a:t>=2.45s, E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dirty="0">
                <a:latin typeface="+mj-lt"/>
              </a:rPr>
              <a:t>=5.3MeV) and </a:t>
            </a:r>
            <a:r>
              <a:rPr lang="en-US" baseline="30000" dirty="0">
                <a:latin typeface="+mj-lt"/>
              </a:rPr>
              <a:t>16</a:t>
            </a:r>
            <a:r>
              <a:rPr lang="en-US" dirty="0">
                <a:latin typeface="+mj-lt"/>
              </a:rPr>
              <a:t>N (t</a:t>
            </a:r>
            <a:r>
              <a:rPr lang="en-US" baseline="-25000" dirty="0">
                <a:latin typeface="+mj-lt"/>
              </a:rPr>
              <a:t>½</a:t>
            </a:r>
            <a:r>
              <a:rPr lang="en-US" dirty="0">
                <a:latin typeface="+mj-lt"/>
              </a:rPr>
              <a:t>=7.13s, E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dirty="0">
                <a:latin typeface="+mj-lt"/>
              </a:rPr>
              <a:t>=6MeV) 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615983" y="3128034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N-16 dominating radiation source in water and steam 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615983" y="3762744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In reactor systems where H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 is added NH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will form which increases activity in steam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615984" y="4660674"/>
            <a:ext cx="7020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Other coolant activation products: O-19, F-18. N-13 and H-3</a:t>
            </a:r>
          </a:p>
        </p:txBody>
      </p:sp>
    </p:spTree>
    <p:extLst>
      <p:ext uri="{BB962C8B-B14F-4D97-AF65-F5344CB8AC3E}">
        <p14:creationId xmlns:p14="http://schemas.microsoft.com/office/powerpoint/2010/main" val="250463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Corrosion</a:t>
            </a:r>
            <a:endParaRPr lang="en-US" dirty="0"/>
          </a:p>
        </p:txBody>
      </p:sp>
      <p:sp>
        <p:nvSpPr>
          <p:cNvPr id="8" name="textruta 7"/>
          <p:cNvSpPr txBox="1"/>
          <p:nvPr/>
        </p:nvSpPr>
        <p:spPr>
          <a:xfrm>
            <a:off x="1431232" y="1827824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Galvanic corrosion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431232" y="3244249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Pitting corrosion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431232" y="3952461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Local corrosion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431232" y="2536037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Erosion corrosion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431232" y="4660674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Stress corrosion</a:t>
            </a:r>
          </a:p>
        </p:txBody>
      </p:sp>
    </p:spTree>
    <p:extLst>
      <p:ext uri="{BB962C8B-B14F-4D97-AF65-F5344CB8AC3E}">
        <p14:creationId xmlns:p14="http://schemas.microsoft.com/office/powerpoint/2010/main" val="8211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Erosion Corrosion</a:t>
            </a:r>
            <a:endParaRPr lang="en-US" dirty="0"/>
          </a:p>
        </p:txBody>
      </p:sp>
      <p:sp>
        <p:nvSpPr>
          <p:cNvPr id="8" name="textruta 7"/>
          <p:cNvSpPr txBox="1"/>
          <p:nvPr/>
        </p:nvSpPr>
        <p:spPr>
          <a:xfrm>
            <a:off x="1431232" y="1827824"/>
            <a:ext cx="6958956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Local corrosion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431232" y="3952461"/>
            <a:ext cx="6958956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Also mechanic part. Shear stress tears off corrosion products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431232" y="2495311"/>
            <a:ext cx="6958956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Occurs in streaming systems. The higher the flow, the thinner the diffusion layer at the surface of the metal</a:t>
            </a:r>
          </a:p>
          <a:p>
            <a:r>
              <a:rPr lang="en-US" sz="1710" dirty="0">
                <a:latin typeface="+mj-lt"/>
              </a:rPr>
              <a:t>-&gt; supply of corroding agents and removal of corrosion products faster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492816" y="5142503"/>
            <a:ext cx="6958956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 Choose low alloy steel</a:t>
            </a:r>
          </a:p>
          <a:p>
            <a:pPr>
              <a:buFont typeface="Arial" pitchFamily="34" charset="0"/>
              <a:buChar char="•"/>
            </a:pPr>
            <a:r>
              <a:rPr lang="en-US" sz="1710" dirty="0">
                <a:latin typeface="+mj-lt"/>
              </a:rPr>
              <a:t>(add oxygen; gives some protection to erosion)</a:t>
            </a:r>
          </a:p>
        </p:txBody>
      </p:sp>
    </p:spTree>
    <p:extLst>
      <p:ext uri="{BB962C8B-B14F-4D97-AF65-F5344CB8AC3E}">
        <p14:creationId xmlns:p14="http://schemas.microsoft.com/office/powerpoint/2010/main" val="112033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Stress Corrosion</a:t>
            </a:r>
            <a:endParaRPr lang="en-US" dirty="0"/>
          </a:p>
        </p:txBody>
      </p:sp>
      <p:sp>
        <p:nvSpPr>
          <p:cNvPr id="6" name="textruta 5"/>
          <p:cNvSpPr txBox="1"/>
          <p:nvPr/>
        </p:nvSpPr>
        <p:spPr>
          <a:xfrm>
            <a:off x="1369649" y="2743137"/>
            <a:ext cx="6958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Alkaline </a:t>
            </a:r>
            <a:r>
              <a:rPr lang="en-US" dirty="0" err="1">
                <a:latin typeface="+mj-lt"/>
              </a:rPr>
              <a:t>transgranular</a:t>
            </a:r>
            <a:r>
              <a:rPr lang="en-US" dirty="0">
                <a:latin typeface="+mj-lt"/>
              </a:rPr>
              <a:t> stress corrosion (TGSCC): Tension in combination with high OH-  concentrations.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Occurs in gaps and crevices where concentration can increase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1369649" y="1704657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Intergranular</a:t>
            </a:r>
            <a:r>
              <a:rPr lang="en-US" dirty="0">
                <a:latin typeface="+mj-lt"/>
              </a:rPr>
              <a:t> or </a:t>
            </a:r>
            <a:r>
              <a:rPr lang="en-US" dirty="0" err="1">
                <a:latin typeface="+mj-lt"/>
              </a:rPr>
              <a:t>transgranular</a:t>
            </a:r>
            <a:r>
              <a:rPr lang="en-US" dirty="0">
                <a:latin typeface="+mj-lt"/>
              </a:rPr>
              <a:t> corrosion:</a:t>
            </a:r>
          </a:p>
          <a:p>
            <a:r>
              <a:rPr lang="en-US" dirty="0">
                <a:latin typeface="+mj-lt"/>
              </a:rPr>
              <a:t>progress along grain boundaries or not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369649" y="4044837"/>
            <a:ext cx="69589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Intergranular</a:t>
            </a:r>
            <a:r>
              <a:rPr lang="en-US" dirty="0">
                <a:latin typeface="+mj-lt"/>
              </a:rPr>
              <a:t> stress corrosion (IGSCC): Biggest material problem for BWR.</a:t>
            </a:r>
          </a:p>
          <a:p>
            <a:r>
              <a:rPr lang="en-US" dirty="0">
                <a:latin typeface="+mj-lt"/>
              </a:rPr>
              <a:t>Occurs close to </a:t>
            </a:r>
            <a:r>
              <a:rPr lang="en-US" dirty="0" err="1">
                <a:latin typeface="+mj-lt"/>
              </a:rPr>
              <a:t>weldings</a:t>
            </a:r>
            <a:r>
              <a:rPr lang="en-US" dirty="0">
                <a:latin typeface="+mj-lt"/>
              </a:rPr>
              <a:t> and austenitic stainless steel</a:t>
            </a:r>
          </a:p>
          <a:p>
            <a:r>
              <a:rPr lang="en-US" dirty="0">
                <a:latin typeface="+mj-lt"/>
              </a:rPr>
              <a:t>Tension, </a:t>
            </a:r>
            <a:r>
              <a:rPr lang="en-US" dirty="0" err="1">
                <a:latin typeface="+mj-lt"/>
              </a:rPr>
              <a:t>sensibilized</a:t>
            </a:r>
            <a:r>
              <a:rPr lang="en-US" dirty="0">
                <a:latin typeface="+mj-lt"/>
              </a:rPr>
              <a:t> material and oxidizing conditions are needed</a:t>
            </a:r>
          </a:p>
          <a:p>
            <a:r>
              <a:rPr lang="en-US" dirty="0">
                <a:latin typeface="+mj-lt"/>
              </a:rPr>
              <a:t>Remove one of these condition to prevent corrosion.</a:t>
            </a:r>
          </a:p>
        </p:txBody>
      </p:sp>
    </p:spTree>
    <p:extLst>
      <p:ext uri="{BB962C8B-B14F-4D97-AF65-F5344CB8AC3E}">
        <p14:creationId xmlns:p14="http://schemas.microsoft.com/office/powerpoint/2010/main" val="52706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Influence of added elements</a:t>
            </a:r>
            <a:endParaRPr lang="en-US" dirty="0"/>
          </a:p>
        </p:txBody>
      </p:sp>
      <p:sp>
        <p:nvSpPr>
          <p:cNvPr id="9" name="textruta 8"/>
          <p:cNvSpPr txBox="1"/>
          <p:nvPr/>
        </p:nvSpPr>
        <p:spPr>
          <a:xfrm>
            <a:off x="1369649" y="1704657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</a:t>
            </a:r>
            <a:r>
              <a:rPr lang="en-US" dirty="0" err="1">
                <a:latin typeface="+mj-lt"/>
              </a:rPr>
              <a:t>Cl</a:t>
            </a:r>
            <a:r>
              <a:rPr lang="en-US" baseline="30000" dirty="0">
                <a:latin typeface="+mj-lt"/>
              </a:rPr>
              <a:t>-</a:t>
            </a:r>
            <a:r>
              <a:rPr lang="en-US" dirty="0">
                <a:latin typeface="+mj-lt"/>
              </a:rPr>
              <a:t>: Accelerates IGSCC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369649" y="2261096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SO</a:t>
            </a:r>
            <a:r>
              <a:rPr lang="en-US" baseline="-25000" dirty="0">
                <a:latin typeface="+mj-lt"/>
              </a:rPr>
              <a:t>4</a:t>
            </a:r>
            <a:r>
              <a:rPr lang="en-US" baseline="30000" dirty="0">
                <a:latin typeface="+mj-lt"/>
              </a:rPr>
              <a:t>2-</a:t>
            </a:r>
            <a:r>
              <a:rPr lang="en-US" dirty="0">
                <a:latin typeface="+mj-lt"/>
              </a:rPr>
              <a:t>: Accelerates IGSCC. Accumulates in oxide films giving long term effects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369649" y="3080754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Cu</a:t>
            </a:r>
            <a:r>
              <a:rPr lang="en-US" baseline="30000" dirty="0">
                <a:latin typeface="+mj-lt"/>
              </a:rPr>
              <a:t>2+</a:t>
            </a:r>
            <a:r>
              <a:rPr lang="en-US" dirty="0">
                <a:latin typeface="+mj-lt"/>
              </a:rPr>
              <a:t>: Accelerates IGSCC. Synergic effect together with </a:t>
            </a:r>
            <a:r>
              <a:rPr lang="en-US" dirty="0" err="1">
                <a:latin typeface="+mj-lt"/>
              </a:rPr>
              <a:t>Cl</a:t>
            </a:r>
            <a:r>
              <a:rPr lang="en-US" dirty="0">
                <a:latin typeface="+mj-lt"/>
              </a:rPr>
              <a:t>-.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1369649" y="3900413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NO</a:t>
            </a:r>
            <a:r>
              <a:rPr lang="en-US" baseline="-25000" dirty="0">
                <a:latin typeface="+mj-lt"/>
              </a:rPr>
              <a:t>3</a:t>
            </a:r>
            <a:r>
              <a:rPr lang="en-US" baseline="30000" dirty="0">
                <a:latin typeface="+mj-lt"/>
              </a:rPr>
              <a:t>-</a:t>
            </a:r>
            <a:r>
              <a:rPr lang="en-US" dirty="0">
                <a:latin typeface="+mj-lt"/>
              </a:rPr>
              <a:t>: Does not increase risk of IGSCC, can have positive effects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1369649" y="4720071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Si: Small increased risk of IGSCC at c&gt;500 ppb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1369649" y="5276510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Addition of CO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: Small effect on IGSCC</a:t>
            </a:r>
          </a:p>
        </p:txBody>
      </p:sp>
    </p:spTree>
    <p:extLst>
      <p:ext uri="{BB962C8B-B14F-4D97-AF65-F5344CB8AC3E}">
        <p14:creationId xmlns:p14="http://schemas.microsoft.com/office/powerpoint/2010/main" val="9802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Water purification</a:t>
            </a:r>
            <a:endParaRPr lang="en-US" dirty="0"/>
          </a:p>
        </p:txBody>
      </p:sp>
      <p:sp>
        <p:nvSpPr>
          <p:cNvPr id="9" name="textruta 8"/>
          <p:cNvSpPr txBox="1"/>
          <p:nvPr/>
        </p:nvSpPr>
        <p:spPr>
          <a:xfrm>
            <a:off x="1369649" y="1704657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BWR work with very pure water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369649" y="2261096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Most important water purification systems: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Condensate purification system and Reactor water purification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1369649" y="3080754"/>
            <a:ext cx="695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Mainly: Filtration (of mainly </a:t>
            </a:r>
            <a:r>
              <a:rPr lang="en-US" dirty="0" err="1">
                <a:latin typeface="+mj-lt"/>
              </a:rPr>
              <a:t>FeOOH</a:t>
            </a:r>
            <a:r>
              <a:rPr lang="en-US" dirty="0">
                <a:latin typeface="+mj-lt"/>
              </a:rPr>
              <a:t>) in Condensate purification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Ion exchange in Reactor water purification</a:t>
            </a:r>
          </a:p>
        </p:txBody>
      </p:sp>
    </p:spTree>
    <p:extLst>
      <p:ext uri="{BB962C8B-B14F-4D97-AF65-F5344CB8AC3E}">
        <p14:creationId xmlns:p14="http://schemas.microsoft.com/office/powerpoint/2010/main" val="14773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012" y="557500"/>
            <a:ext cx="6844084" cy="1078001"/>
          </a:xfrm>
        </p:spPr>
        <p:txBody>
          <a:bodyPr/>
          <a:lstStyle/>
          <a:p>
            <a:r>
              <a:rPr lang="en-US" dirty="0" smtClean="0"/>
              <a:t>Water purification</a:t>
            </a:r>
            <a:endParaRPr lang="en-US" dirty="0"/>
          </a:p>
        </p:txBody>
      </p:sp>
      <p:sp>
        <p:nvSpPr>
          <p:cNvPr id="9" name="textruta 8"/>
          <p:cNvSpPr txBox="1"/>
          <p:nvPr/>
        </p:nvSpPr>
        <p:spPr>
          <a:xfrm>
            <a:off x="1369649" y="1704657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PWR more complex since boric acid and </a:t>
            </a:r>
            <a:r>
              <a:rPr lang="en-US" dirty="0" err="1">
                <a:latin typeface="+mj-lt"/>
              </a:rPr>
              <a:t>LiOH</a:t>
            </a:r>
            <a:r>
              <a:rPr lang="en-US" dirty="0">
                <a:latin typeface="+mj-lt"/>
              </a:rPr>
              <a:t> are added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369649" y="2314866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Control concentration of boric acid, H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 and </a:t>
            </a:r>
            <a:r>
              <a:rPr lang="en-US" dirty="0" err="1">
                <a:latin typeface="+mj-lt"/>
              </a:rPr>
              <a:t>LiOH</a:t>
            </a:r>
            <a:r>
              <a:rPr lang="en-US" dirty="0">
                <a:latin typeface="+mj-lt"/>
              </a:rPr>
              <a:t> in reactor water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1369649" y="3188295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Control water level in pressure vessel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369649" y="3798502"/>
            <a:ext cx="695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Remove corrosion and fission products from reactor water</a:t>
            </a:r>
          </a:p>
        </p:txBody>
      </p:sp>
    </p:spTree>
    <p:extLst>
      <p:ext uri="{BB962C8B-B14F-4D97-AF65-F5344CB8AC3E}">
        <p14:creationId xmlns:p14="http://schemas.microsoft.com/office/powerpoint/2010/main" val="314157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blue</Template>
  <TotalTime>51</TotalTime>
  <Words>1363</Words>
  <Application>Microsoft Office PowerPoint</Application>
  <PresentationFormat>Bildspel på skärmen (4:3)</PresentationFormat>
  <Paragraphs>246</Paragraphs>
  <Slides>33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33</vt:i4>
      </vt:variant>
    </vt:vector>
  </HeadingPairs>
  <TitlesOfParts>
    <vt:vector size="40" baseType="lpstr">
      <vt:lpstr>Arial</vt:lpstr>
      <vt:lpstr>Calibri</vt:lpstr>
      <vt:lpstr>Symbol</vt:lpstr>
      <vt:lpstr>Times</vt:lpstr>
      <vt:lpstr>Times New Roman</vt:lpstr>
      <vt:lpstr>Verdana</vt:lpstr>
      <vt:lpstr>Office-tema</vt:lpstr>
      <vt:lpstr>Nuclear Fuel Cycle 2013</vt:lpstr>
      <vt:lpstr>Water Chemistry</vt:lpstr>
      <vt:lpstr>Water Chemistry, 25°C</vt:lpstr>
      <vt:lpstr>Water Chemistry, 300°C</vt:lpstr>
      <vt:lpstr>Surface tension</vt:lpstr>
      <vt:lpstr>Viscosity</vt:lpstr>
      <vt:lpstr>Solubility of gases</vt:lpstr>
      <vt:lpstr>Density</vt:lpstr>
      <vt:lpstr>Conductivity</vt:lpstr>
      <vt:lpstr>Ion exchangers</vt:lpstr>
      <vt:lpstr>Radiation chemistry</vt:lpstr>
      <vt:lpstr>Water Radiolysis</vt:lpstr>
      <vt:lpstr>Radical reactions following water radiolysis</vt:lpstr>
      <vt:lpstr>Radiation chemistry</vt:lpstr>
      <vt:lpstr>BWR water chemistry</vt:lpstr>
      <vt:lpstr>Sources of impurities</vt:lpstr>
      <vt:lpstr>Corrosion products</vt:lpstr>
      <vt:lpstr>Organic substances</vt:lpstr>
      <vt:lpstr>PWR water chemistry</vt:lpstr>
      <vt:lpstr>Activated corrosion products</vt:lpstr>
      <vt:lpstr>Actions</vt:lpstr>
      <vt:lpstr>Decontamination</vt:lpstr>
      <vt:lpstr>High pressure water jet cleaning</vt:lpstr>
      <vt:lpstr>Mechanical decontamination</vt:lpstr>
      <vt:lpstr>Chemical decontamination</vt:lpstr>
      <vt:lpstr>Electrochemical decontamination</vt:lpstr>
      <vt:lpstr>Activation of coolant</vt:lpstr>
      <vt:lpstr>Corrosion</vt:lpstr>
      <vt:lpstr>Erosion Corrosion</vt:lpstr>
      <vt:lpstr>Stress Corrosion</vt:lpstr>
      <vt:lpstr>Influence of added elements</vt:lpstr>
      <vt:lpstr>Water purification</vt:lpstr>
      <vt:lpstr>Water purification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Fuel Cycle 2013</dc:title>
  <dc:creator>Mats Jansson</dc:creator>
  <cp:lastModifiedBy>Mats Jansson</cp:lastModifiedBy>
  <cp:revision>7</cp:revision>
  <cp:lastPrinted>2013-11-25T13:18:57Z</cp:lastPrinted>
  <dcterms:created xsi:type="dcterms:W3CDTF">2013-11-11T11:47:44Z</dcterms:created>
  <dcterms:modified xsi:type="dcterms:W3CDTF">2013-11-25T13:21:53Z</dcterms:modified>
</cp:coreProperties>
</file>