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1" r:id="rId3"/>
    <p:sldId id="283" r:id="rId4"/>
    <p:sldId id="284" r:id="rId5"/>
    <p:sldId id="285" r:id="rId6"/>
    <p:sldId id="287" r:id="rId7"/>
    <p:sldId id="273" r:id="rId8"/>
    <p:sldId id="268" r:id="rId9"/>
    <p:sldId id="270" r:id="rId10"/>
    <p:sldId id="271" r:id="rId11"/>
    <p:sldId id="272" r:id="rId12"/>
    <p:sldId id="280" r:id="rId13"/>
    <p:sldId id="274" r:id="rId14"/>
    <p:sldId id="257" r:id="rId15"/>
    <p:sldId id="258" r:id="rId16"/>
    <p:sldId id="259" r:id="rId17"/>
    <p:sldId id="261" r:id="rId18"/>
    <p:sldId id="260" r:id="rId19"/>
    <p:sldId id="266" r:id="rId20"/>
    <p:sldId id="263" r:id="rId21"/>
    <p:sldId id="264" r:id="rId22"/>
    <p:sldId id="265" r:id="rId23"/>
    <p:sldId id="267" r:id="rId24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6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1F460-40CA-4EAC-869D-A961A47EDDCF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657C7-E7D5-4303-91E8-E1153C65CB5F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992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8527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4394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6007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9081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5511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1010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75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3922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640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3533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0073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0935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2849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136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88047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7900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40886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6487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048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755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28373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44889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6164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F723B-B792-4AA1-96F0-E42A49DAAF43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419C6-6997-4BFB-B5D0-695E2FFCE99B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Travel </a:t>
            </a: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00800" cy="1752600"/>
          </a:xfrm>
        </p:spPr>
        <p:txBody>
          <a:bodyPr>
            <a:normAutofit fontScale="92500" lnSpcReduction="20000"/>
          </a:bodyPr>
          <a:lstStyle/>
          <a:p>
            <a:r>
              <a:rPr lang="sv-SE" dirty="0" smtClean="0"/>
              <a:t>Anders Karlström</a:t>
            </a:r>
          </a:p>
          <a:p>
            <a:r>
              <a:rPr lang="sv-SE" dirty="0" err="1" smtClean="0"/>
              <a:t>Dept</a:t>
            </a:r>
            <a:r>
              <a:rPr lang="sv-SE" dirty="0" smtClean="0"/>
              <a:t> of Transport Science</a:t>
            </a:r>
          </a:p>
          <a:p>
            <a:r>
              <a:rPr lang="sv-SE" dirty="0" smtClean="0"/>
              <a:t>Division of Transport and </a:t>
            </a:r>
            <a:r>
              <a:rPr lang="sv-SE" dirty="0" err="1" smtClean="0"/>
              <a:t>Location</a:t>
            </a:r>
            <a:r>
              <a:rPr lang="sv-SE" dirty="0" smtClean="0"/>
              <a:t> </a:t>
            </a:r>
            <a:r>
              <a:rPr lang="sv-SE" dirty="0" err="1" smtClean="0"/>
              <a:t>Analysis</a:t>
            </a:r>
            <a:r>
              <a:rPr lang="sv-SE" dirty="0" smtClean="0"/>
              <a:t> (TLA)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Where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sv-SE" dirty="0" err="1" smtClean="0"/>
              <a:t>Remember</a:t>
            </a:r>
            <a:r>
              <a:rPr lang="sv-SE" dirty="0" smtClean="0"/>
              <a:t>, </a:t>
            </a:r>
            <a:r>
              <a:rPr lang="sv-SE" dirty="0" err="1" smtClean="0"/>
              <a:t>there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four</a:t>
            </a:r>
            <a:r>
              <a:rPr lang="sv-SE" dirty="0" smtClean="0"/>
              <a:t> </a:t>
            </a:r>
            <a:r>
              <a:rPr lang="sv-SE" i="1" dirty="0" err="1" smtClean="0"/>
              <a:t>exam</a:t>
            </a:r>
            <a:r>
              <a:rPr lang="sv-SE" i="1" dirty="0" smtClean="0"/>
              <a:t> </a:t>
            </a:r>
            <a:r>
              <a:rPr lang="sv-SE" i="1" dirty="0" err="1" smtClean="0"/>
              <a:t>categories</a:t>
            </a:r>
            <a:endParaRPr lang="sv-SE" i="1" dirty="0" smtClean="0"/>
          </a:p>
          <a:p>
            <a:pPr marL="514350" indent="-514350">
              <a:buAutoNum type="arabicPeriod"/>
            </a:pP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r>
              <a:rPr lang="sv-SE" dirty="0" smtClean="0"/>
              <a:t> with </a:t>
            </a:r>
            <a:r>
              <a:rPr lang="sv-SE" dirty="0" err="1" smtClean="0"/>
              <a:t>Logit</a:t>
            </a:r>
            <a:endParaRPr lang="sv-SE" dirty="0" smtClean="0"/>
          </a:p>
          <a:p>
            <a:pPr marL="514350" indent="-514350">
              <a:buAutoNum type="arabicPeriod"/>
            </a:pPr>
            <a:r>
              <a:rPr lang="sv-SE" dirty="0" err="1" smtClean="0"/>
              <a:t>Assignment</a:t>
            </a:r>
            <a:endParaRPr lang="sv-SE" dirty="0" smtClean="0"/>
          </a:p>
          <a:p>
            <a:pPr marL="514350" indent="-514350">
              <a:buAutoNum type="arabicPeriod"/>
            </a:pPr>
            <a:r>
              <a:rPr lang="sv-SE" dirty="0" smtClean="0"/>
              <a:t>LUTI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sv-SE" dirty="0" err="1" smtClean="0"/>
              <a:t>Models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19666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sv-SE" b="1" dirty="0" err="1" smtClean="0"/>
              <a:t>Demand</a:t>
            </a:r>
            <a:r>
              <a:rPr lang="sv-SE" b="1" dirty="0" smtClean="0"/>
              <a:t> (</a:t>
            </a:r>
            <a:r>
              <a:rPr lang="sv-SE" b="1" dirty="0" err="1" smtClean="0"/>
              <a:t>contd</a:t>
            </a:r>
            <a:r>
              <a:rPr lang="sv-SE" b="1" dirty="0" smtClean="0"/>
              <a:t>)</a:t>
            </a:r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Logit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 (repetition)</a:t>
            </a:r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Nested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Trip</a:t>
            </a:r>
            <a:r>
              <a:rPr lang="sv-SE" dirty="0" smtClean="0"/>
              <a:t> generation, </a:t>
            </a:r>
            <a:r>
              <a:rPr lang="sv-SE" dirty="0" err="1" smtClean="0"/>
              <a:t>Trip</a:t>
            </a:r>
            <a:r>
              <a:rPr lang="sv-SE" dirty="0" smtClean="0"/>
              <a:t> distribution and modal 	split</a:t>
            </a:r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err="1" smtClean="0"/>
              <a:t>Locational</a:t>
            </a:r>
            <a:r>
              <a:rPr lang="sv-SE" dirty="0" smtClean="0"/>
              <a:t> choice </a:t>
            </a:r>
            <a:r>
              <a:rPr lang="sv-SE" dirty="0" err="1" smtClean="0"/>
              <a:t>modelling</a:t>
            </a:r>
            <a:r>
              <a:rPr lang="sv-SE" dirty="0" smtClean="0"/>
              <a:t> </a:t>
            </a:r>
            <a:r>
              <a:rPr lang="sv-SE" i="1" dirty="0" smtClean="0"/>
              <a:t>(Nov 27)</a:t>
            </a:r>
            <a:endParaRPr lang="sv-SE" i="1" dirty="0" smtClean="0"/>
          </a:p>
          <a:p>
            <a:pPr marL="514350" indent="-514350">
              <a:buNone/>
            </a:pPr>
            <a:r>
              <a:rPr lang="sv-SE" dirty="0" smtClean="0"/>
              <a:t>	(</a:t>
            </a:r>
            <a:r>
              <a:rPr lang="sv-SE" dirty="0" err="1" smtClean="0"/>
              <a:t>car</a:t>
            </a:r>
            <a:r>
              <a:rPr lang="sv-SE" dirty="0" smtClean="0"/>
              <a:t> </a:t>
            </a:r>
            <a:r>
              <a:rPr lang="sv-SE" dirty="0" err="1" smtClean="0"/>
              <a:t>ownership</a:t>
            </a:r>
            <a:r>
              <a:rPr lang="sv-SE" dirty="0" smtClean="0"/>
              <a:t>)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204864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891482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863181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004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Assignment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sv-SE" b="1" dirty="0" smtClean="0"/>
              <a:t>2. </a:t>
            </a:r>
            <a:r>
              <a:rPr lang="sv-SE" b="1" dirty="0" err="1" smtClean="0"/>
              <a:t>Assignment</a:t>
            </a:r>
            <a:endParaRPr lang="sv-SE" b="1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i="1" dirty="0" smtClean="0"/>
              <a:t>Dec 4</a:t>
            </a:r>
            <a:r>
              <a:rPr lang="sv-SE" dirty="0" smtClean="0"/>
              <a:t>	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901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3. LUTI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6460" y="1556792"/>
            <a:ext cx="6170781" cy="4686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8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sv-SE" b="1" dirty="0" smtClean="0"/>
              <a:t>4. </a:t>
            </a:r>
            <a:r>
              <a:rPr lang="sv-SE" b="1" dirty="0" err="1" smtClean="0"/>
              <a:t>Modelling</a:t>
            </a:r>
            <a:r>
              <a:rPr lang="sv-SE" b="1" dirty="0" smtClean="0"/>
              <a:t> and </a:t>
            </a:r>
            <a:r>
              <a:rPr lang="sv-SE" b="1" dirty="0" err="1" smtClean="0"/>
              <a:t>Appraisal</a:t>
            </a:r>
            <a:endParaRPr lang="sv-SE" b="1" dirty="0" smtClean="0"/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Car </a:t>
            </a:r>
            <a:r>
              <a:rPr lang="sv-SE" dirty="0" err="1" smtClean="0"/>
              <a:t>ownership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err="1" smtClean="0"/>
              <a:t>Scheduling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		</a:t>
            </a:r>
            <a:r>
              <a:rPr lang="sv-SE" i="1" dirty="0" smtClean="0"/>
              <a:t>(Mon Dec 9)</a:t>
            </a:r>
            <a:endParaRPr lang="sv-SE" i="1" dirty="0" smtClean="0"/>
          </a:p>
          <a:p>
            <a:pPr marL="514350" indent="-514350">
              <a:buNone/>
            </a:pPr>
            <a:endParaRPr lang="sv-SE" dirty="0" smtClean="0"/>
          </a:p>
          <a:p>
            <a:pPr marL="514350" indent="-514350">
              <a:buNone/>
            </a:pPr>
            <a:r>
              <a:rPr lang="sv-SE" dirty="0" err="1" smtClean="0"/>
              <a:t>Appraisal</a:t>
            </a:r>
            <a:r>
              <a:rPr lang="sv-SE" dirty="0" smtClean="0"/>
              <a:t>: </a:t>
            </a:r>
            <a:r>
              <a:rPr lang="sv-SE" dirty="0" err="1" smtClean="0"/>
              <a:t>What</a:t>
            </a:r>
            <a:r>
              <a:rPr lang="sv-SE" dirty="0" smtClean="0"/>
              <a:t> is it? 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smtClean="0"/>
              <a:t>is it, </a:t>
            </a:r>
            <a:r>
              <a:rPr lang="sv-SE" i="1" dirty="0" err="1" smtClean="0"/>
              <a:t>really</a:t>
            </a:r>
            <a:r>
              <a:rPr lang="sv-SE" dirty="0" smtClean="0"/>
              <a:t>? </a:t>
            </a:r>
          </a:p>
          <a:p>
            <a:pPr marL="514350" indent="-514350">
              <a:buNone/>
            </a:pPr>
            <a:r>
              <a:rPr lang="sv-SE" dirty="0" err="1" smtClean="0"/>
              <a:t>Critique</a:t>
            </a:r>
            <a:r>
              <a:rPr lang="sv-SE" dirty="0" smtClean="0"/>
              <a:t> and </a:t>
            </a:r>
            <a:r>
              <a:rPr lang="sv-SE" dirty="0" err="1" smtClean="0"/>
              <a:t>defense</a:t>
            </a:r>
            <a:r>
              <a:rPr lang="sv-SE" dirty="0" smtClean="0"/>
              <a:t> </a:t>
            </a:r>
            <a:r>
              <a:rPr lang="sv-SE" i="1" dirty="0" smtClean="0"/>
              <a:t>(</a:t>
            </a:r>
            <a:r>
              <a:rPr lang="sv-SE" i="1" dirty="0" err="1" smtClean="0"/>
              <a:t>more</a:t>
            </a:r>
            <a:r>
              <a:rPr lang="sv-SE" i="1" dirty="0" smtClean="0"/>
              <a:t> on Dec 16)</a:t>
            </a:r>
            <a:endParaRPr lang="sv-SE" i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293096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14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On </a:t>
            </a:r>
            <a:r>
              <a:rPr lang="sv-SE" dirty="0" err="1" smtClean="0"/>
              <a:t>appraisal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000" dirty="0" err="1" smtClean="0"/>
              <a:t>vW</a:t>
            </a:r>
            <a:r>
              <a:rPr lang="sv-SE" sz="2000" dirty="0" smtClean="0"/>
              <a:t> </a:t>
            </a:r>
            <a:r>
              <a:rPr lang="sv-SE" sz="2000" dirty="0" err="1" smtClean="0"/>
              <a:t>ch</a:t>
            </a:r>
            <a:r>
              <a:rPr lang="sv-SE" sz="2000" dirty="0" smtClean="0"/>
              <a:t> 14 (</a:t>
            </a:r>
            <a:r>
              <a:rPr lang="sv-SE" sz="2000" dirty="0" err="1" smtClean="0"/>
              <a:t>contd</a:t>
            </a:r>
            <a:r>
              <a:rPr lang="sv-SE" sz="2000" dirty="0" smtClean="0"/>
              <a:t>) </a:t>
            </a:r>
          </a:p>
          <a:p>
            <a:pPr marL="0" indent="0">
              <a:buNone/>
            </a:pPr>
            <a:r>
              <a:rPr lang="sv-SE" dirty="0" err="1" smtClean="0"/>
              <a:t>Consumer</a:t>
            </a:r>
            <a:r>
              <a:rPr lang="sv-SE" dirty="0" smtClean="0"/>
              <a:t> </a:t>
            </a:r>
            <a:r>
              <a:rPr lang="sv-SE" dirty="0" err="1" smtClean="0"/>
              <a:t>surplus</a:t>
            </a:r>
            <a:endParaRPr lang="sv-SE" dirty="0" smtClean="0"/>
          </a:p>
          <a:p>
            <a:pPr marL="0" indent="0">
              <a:buNone/>
            </a:pPr>
            <a:r>
              <a:rPr lang="sv-SE" dirty="0" err="1" smtClean="0"/>
              <a:t>Valuation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, </a:t>
            </a:r>
            <a:r>
              <a:rPr lang="sv-SE" dirty="0" err="1" smtClean="0"/>
              <a:t>what</a:t>
            </a:r>
            <a:r>
              <a:rPr lang="sv-SE" dirty="0" smtClean="0"/>
              <a:t> is it? </a:t>
            </a:r>
          </a:p>
          <a:p>
            <a:pPr marL="0" indent="0">
              <a:buNone/>
            </a:pPr>
            <a:r>
              <a:rPr lang="sv-SE" dirty="0"/>
              <a:t>Relation to GDP?</a:t>
            </a:r>
          </a:p>
          <a:p>
            <a:pPr marL="0" indent="0">
              <a:buNone/>
            </a:pPr>
            <a:r>
              <a:rPr lang="sv-SE" dirty="0" err="1" smtClean="0"/>
              <a:t>Trip</a:t>
            </a:r>
            <a:r>
              <a:rPr lang="sv-SE" dirty="0" smtClean="0"/>
              <a:t> purposes, non-</a:t>
            </a:r>
            <a:r>
              <a:rPr lang="sv-SE" dirty="0" err="1" smtClean="0"/>
              <a:t>linearities</a:t>
            </a:r>
            <a:r>
              <a:rPr lang="sv-SE" dirty="0" smtClean="0"/>
              <a:t>?</a:t>
            </a:r>
          </a:p>
          <a:p>
            <a:pPr marL="0" indent="0">
              <a:buNone/>
            </a:pPr>
            <a:r>
              <a:rPr lang="sv-SE" dirty="0" smtClean="0"/>
              <a:t>RP vs SP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SCBA vs MCA</a:t>
            </a:r>
          </a:p>
          <a:p>
            <a:pPr marL="0" indent="0"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Travel </a:t>
            </a: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So-called</a:t>
            </a:r>
            <a:r>
              <a:rPr lang="sv-SE" dirty="0" smtClean="0"/>
              <a:t> </a:t>
            </a:r>
            <a:r>
              <a:rPr lang="sv-SE" dirty="0" err="1" smtClean="0"/>
              <a:t>four</a:t>
            </a:r>
            <a:r>
              <a:rPr lang="sv-SE" dirty="0" smtClean="0"/>
              <a:t> step </a:t>
            </a:r>
            <a:r>
              <a:rPr lang="sv-SE" dirty="0" err="1" smtClean="0"/>
              <a:t>models</a:t>
            </a:r>
            <a:endParaRPr lang="sv-SE" dirty="0" smtClean="0"/>
          </a:p>
          <a:p>
            <a:r>
              <a:rPr lang="sv-SE" dirty="0" err="1" smtClean="0"/>
              <a:t>Trip</a:t>
            </a:r>
            <a:r>
              <a:rPr lang="sv-SE" dirty="0" smtClean="0"/>
              <a:t> generation</a:t>
            </a:r>
          </a:p>
          <a:p>
            <a:r>
              <a:rPr lang="sv-SE" dirty="0" err="1" smtClean="0"/>
              <a:t>Trip</a:t>
            </a:r>
            <a:r>
              <a:rPr lang="sv-SE" dirty="0" smtClean="0"/>
              <a:t> distribution</a:t>
            </a:r>
          </a:p>
          <a:p>
            <a:r>
              <a:rPr lang="sv-SE" dirty="0" smtClean="0"/>
              <a:t>Modal split</a:t>
            </a:r>
          </a:p>
          <a:p>
            <a:r>
              <a:rPr lang="sv-SE" dirty="0" err="1" smtClean="0"/>
              <a:t>Assignment</a:t>
            </a:r>
            <a:endParaRPr lang="sv-SE" dirty="0" smtClean="0"/>
          </a:p>
          <a:p>
            <a:endParaRPr lang="sv-SE" dirty="0"/>
          </a:p>
          <a:p>
            <a:r>
              <a:rPr lang="sv-SE" dirty="0" err="1" smtClean="0"/>
              <a:t>Land-use</a:t>
            </a:r>
            <a:r>
              <a:rPr lang="sv-SE" dirty="0" smtClean="0"/>
              <a:t>?</a:t>
            </a:r>
            <a:endParaRPr lang="sv-SE" dirty="0"/>
          </a:p>
        </p:txBody>
      </p:sp>
      <p:grpSp>
        <p:nvGrpSpPr>
          <p:cNvPr id="7" name="Group 6"/>
          <p:cNvGrpSpPr/>
          <p:nvPr/>
        </p:nvGrpSpPr>
        <p:grpSpPr>
          <a:xfrm>
            <a:off x="467544" y="2852936"/>
            <a:ext cx="4896544" cy="2817604"/>
            <a:chOff x="467544" y="2852936"/>
            <a:chExt cx="4896544" cy="2817604"/>
          </a:xfrm>
        </p:grpSpPr>
        <p:sp>
          <p:nvSpPr>
            <p:cNvPr id="4" name="Rectangle 3"/>
            <p:cNvSpPr/>
            <p:nvPr/>
          </p:nvSpPr>
          <p:spPr>
            <a:xfrm>
              <a:off x="467544" y="2852936"/>
              <a:ext cx="3960440" cy="108012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44008" y="530120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sv-SE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Definition and notation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Trip</a:t>
            </a:r>
            <a:r>
              <a:rPr lang="sv-SE" dirty="0" smtClean="0"/>
              <a:t> </a:t>
            </a:r>
            <a:r>
              <a:rPr lang="sv-SE" dirty="0" err="1" smtClean="0"/>
              <a:t>matrix</a:t>
            </a:r>
            <a:endParaRPr lang="sv-SE" dirty="0" smtClean="0"/>
          </a:p>
          <a:p>
            <a:r>
              <a:rPr lang="sv-SE" dirty="0" err="1" smtClean="0"/>
              <a:t>Generalized</a:t>
            </a:r>
            <a:r>
              <a:rPr lang="sv-SE" dirty="0" smtClean="0"/>
              <a:t> </a:t>
            </a:r>
            <a:r>
              <a:rPr lang="sv-SE" dirty="0" err="1" smtClean="0"/>
              <a:t>cost</a:t>
            </a:r>
            <a:r>
              <a:rPr lang="sv-SE" dirty="0" smtClean="0"/>
              <a:t> of </a:t>
            </a:r>
            <a:r>
              <a:rPr lang="sv-SE" dirty="0" err="1" smtClean="0"/>
              <a:t>travel</a:t>
            </a:r>
            <a:endParaRPr lang="sv-SE" dirty="0" smtClean="0"/>
          </a:p>
          <a:p>
            <a:r>
              <a:rPr lang="sv-SE" dirty="0" err="1" smtClean="0"/>
              <a:t>Value</a:t>
            </a:r>
            <a:r>
              <a:rPr lang="sv-SE" dirty="0" smtClean="0"/>
              <a:t> of time</a:t>
            </a:r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Definition and notations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Transit </a:t>
            </a:r>
            <a:r>
              <a:rPr lang="sv-SE" dirty="0" err="1" smtClean="0"/>
              <a:t>terminology</a:t>
            </a:r>
            <a:endParaRPr lang="sv-SE" dirty="0" smtClean="0"/>
          </a:p>
          <a:p>
            <a:r>
              <a:rPr lang="sv-SE" dirty="0" err="1" smtClean="0"/>
              <a:t>In-vehicle</a:t>
            </a:r>
            <a:r>
              <a:rPr lang="sv-SE" dirty="0" smtClean="0"/>
              <a:t> time</a:t>
            </a:r>
          </a:p>
          <a:p>
            <a:r>
              <a:rPr lang="sv-SE" dirty="0" smtClean="0"/>
              <a:t>Access and </a:t>
            </a:r>
            <a:r>
              <a:rPr lang="sv-SE" dirty="0" err="1" smtClean="0"/>
              <a:t>egress</a:t>
            </a:r>
            <a:r>
              <a:rPr lang="sv-SE" dirty="0" smtClean="0"/>
              <a:t> time</a:t>
            </a:r>
          </a:p>
          <a:p>
            <a:r>
              <a:rPr lang="sv-SE" dirty="0" err="1" smtClean="0"/>
              <a:t>Waiting</a:t>
            </a:r>
            <a:r>
              <a:rPr lang="sv-SE" dirty="0" smtClean="0"/>
              <a:t> time</a:t>
            </a:r>
          </a:p>
          <a:p>
            <a:endParaRPr lang="sv-S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Singly</a:t>
            </a:r>
            <a:r>
              <a:rPr lang="sv-SE" dirty="0" smtClean="0"/>
              <a:t> and </a:t>
            </a:r>
            <a:r>
              <a:rPr lang="sv-SE" dirty="0" err="1" smtClean="0"/>
              <a:t>doubly</a:t>
            </a:r>
            <a:r>
              <a:rPr lang="sv-SE" dirty="0" smtClean="0"/>
              <a:t> </a:t>
            </a:r>
            <a:r>
              <a:rPr lang="sv-SE" dirty="0" err="1" smtClean="0"/>
              <a:t>constrained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(OW 5.3-5.4)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140968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Example</a:t>
            </a:r>
            <a:r>
              <a:rPr lang="sv-SE" dirty="0" smtClean="0"/>
              <a:t> </a:t>
            </a:r>
            <a:r>
              <a:rPr lang="sv-SE" dirty="0" err="1" smtClean="0"/>
              <a:t>nested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Nested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r>
              <a:rPr lang="sv-SE" dirty="0" smtClean="0"/>
              <a:t>, </a:t>
            </a:r>
            <a:r>
              <a:rPr lang="sv-SE" dirty="0" err="1" smtClean="0"/>
              <a:t>remember</a:t>
            </a:r>
            <a:r>
              <a:rPr lang="sv-SE" dirty="0" smtClean="0"/>
              <a:t> the</a:t>
            </a:r>
            <a:br>
              <a:rPr lang="sv-SE" dirty="0" smtClean="0"/>
            </a:br>
            <a:r>
              <a:rPr lang="sv-SE" dirty="0" smtClean="0"/>
              <a:t>Red bus - Blue bus 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56792"/>
            <a:ext cx="44577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429000"/>
            <a:ext cx="44767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3 destinations</a:t>
            </a:r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340768"/>
            <a:ext cx="7299449" cy="487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47148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132856"/>
            <a:ext cx="48672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149080"/>
            <a:ext cx="68008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143000"/>
          </a:xfrm>
        </p:spPr>
        <p:txBody>
          <a:bodyPr/>
          <a:lstStyle/>
          <a:p>
            <a:r>
              <a:rPr lang="sv-SE" dirty="0" smtClean="0"/>
              <a:t>The </a:t>
            </a:r>
            <a:r>
              <a:rPr lang="sv-SE" dirty="0" err="1" smtClean="0"/>
              <a:t>nested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556792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Known</a:t>
            </a:r>
            <a:r>
              <a:rPr lang="sv-SE" dirty="0" smtClean="0"/>
              <a:t> as the </a:t>
            </a:r>
            <a:r>
              <a:rPr lang="sv-SE" dirty="0" err="1" smtClean="0"/>
              <a:t>hierarchical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r>
              <a:rPr lang="sv-SE" dirty="0" smtClean="0"/>
              <a:t> (HL) in the </a:t>
            </a:r>
            <a:r>
              <a:rPr lang="sv-SE" dirty="0" err="1" smtClean="0"/>
              <a:t>book</a:t>
            </a:r>
            <a:r>
              <a:rPr lang="sv-SE" dirty="0" smtClean="0"/>
              <a:t> OW</a:t>
            </a:r>
            <a:endParaRPr lang="sv-SE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924944"/>
            <a:ext cx="4791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149080"/>
            <a:ext cx="743902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Variables</a:t>
            </a:r>
            <a:endParaRPr lang="sv-SE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656" y="1600200"/>
            <a:ext cx="78326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Standard </a:t>
            </a:r>
            <a:r>
              <a:rPr lang="sv-SE" dirty="0" err="1" smtClean="0"/>
              <a:t>model</a:t>
            </a:r>
            <a:endParaRPr lang="sv-S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476375"/>
            <a:ext cx="6543675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Work tour </a:t>
            </a:r>
            <a:r>
              <a:rPr lang="sv-SE" dirty="0" err="1" smtClean="0"/>
              <a:t>model</a:t>
            </a:r>
            <a:endParaRPr lang="sv-S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376363"/>
            <a:ext cx="76200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Trip</a:t>
            </a:r>
            <a:r>
              <a:rPr lang="sv-SE" dirty="0" smtClean="0"/>
              <a:t> </a:t>
            </a:r>
            <a:r>
              <a:rPr lang="sv-SE" dirty="0" err="1" smtClean="0"/>
              <a:t>purposes</a:t>
            </a:r>
            <a:endParaRPr lang="sv-S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675393"/>
            <a:ext cx="2384847" cy="252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Non work tours</a:t>
            </a:r>
            <a:endParaRPr lang="sv-S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862965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Extensions</a:t>
            </a:r>
            <a:endParaRPr lang="sv-SE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4650" y="1600200"/>
            <a:ext cx="58747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205</Words>
  <Application>Microsoft Office PowerPoint</Application>
  <PresentationFormat>On-screen Show (4:3)</PresentationFormat>
  <Paragraphs>93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Travel demand models</vt:lpstr>
      <vt:lpstr>Where are we?</vt:lpstr>
      <vt:lpstr>Content Demand</vt:lpstr>
      <vt:lpstr>Assignment</vt:lpstr>
      <vt:lpstr>Content 3. LUTI</vt:lpstr>
      <vt:lpstr>Content Modelling and Appraisal</vt:lpstr>
      <vt:lpstr>On appraisal</vt:lpstr>
      <vt:lpstr>Travel demand models</vt:lpstr>
      <vt:lpstr>Definition and notation</vt:lpstr>
      <vt:lpstr>Definition and notations</vt:lpstr>
      <vt:lpstr>Singly and doubly constrained models</vt:lpstr>
      <vt:lpstr>Example nested logit</vt:lpstr>
      <vt:lpstr>Nested logit, remember the Red bus - Blue bus ?</vt:lpstr>
      <vt:lpstr>3 destinations</vt:lpstr>
      <vt:lpstr>PowerPoint Presentation</vt:lpstr>
      <vt:lpstr>The nested logit model</vt:lpstr>
      <vt:lpstr>PowerPoint Presentation</vt:lpstr>
      <vt:lpstr>Variables</vt:lpstr>
      <vt:lpstr>Standard model</vt:lpstr>
      <vt:lpstr>Work tour model</vt:lpstr>
      <vt:lpstr>Trip purposes</vt:lpstr>
      <vt:lpstr>Non work tours</vt:lpstr>
      <vt:lpstr>Extensions</vt:lpstr>
    </vt:vector>
  </TitlesOfParts>
  <Company>KTH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demand models</dc:title>
  <dc:creator>amail</dc:creator>
  <cp:lastModifiedBy>akkax</cp:lastModifiedBy>
  <cp:revision>8</cp:revision>
  <dcterms:created xsi:type="dcterms:W3CDTF">2013-01-27T18:27:16Z</dcterms:created>
  <dcterms:modified xsi:type="dcterms:W3CDTF">2013-11-19T22:15:44Z</dcterms:modified>
</cp:coreProperties>
</file>