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303" r:id="rId3"/>
    <p:sldId id="304" r:id="rId4"/>
    <p:sldId id="305" r:id="rId5"/>
    <p:sldId id="306" r:id="rId6"/>
    <p:sldId id="309" r:id="rId7"/>
    <p:sldId id="307" r:id="rId8"/>
    <p:sldId id="262" r:id="rId9"/>
    <p:sldId id="263" r:id="rId10"/>
    <p:sldId id="265" r:id="rId11"/>
    <p:sldId id="310" r:id="rId12"/>
    <p:sldId id="311" r:id="rId13"/>
    <p:sldId id="287" r:id="rId14"/>
    <p:sldId id="290" r:id="rId15"/>
    <p:sldId id="291" r:id="rId16"/>
    <p:sldId id="269" r:id="rId17"/>
    <p:sldId id="298" r:id="rId18"/>
    <p:sldId id="299" r:id="rId19"/>
    <p:sldId id="270" r:id="rId20"/>
    <p:sldId id="271" r:id="rId21"/>
    <p:sldId id="272" r:id="rId22"/>
    <p:sldId id="273" r:id="rId23"/>
    <p:sldId id="274" r:id="rId24"/>
    <p:sldId id="277" r:id="rId25"/>
    <p:sldId id="275" r:id="rId26"/>
    <p:sldId id="294" r:id="rId27"/>
    <p:sldId id="295" r:id="rId28"/>
    <p:sldId id="278" r:id="rId29"/>
    <p:sldId id="279" r:id="rId30"/>
    <p:sldId id="280" r:id="rId31"/>
    <p:sldId id="297" r:id="rId32"/>
    <p:sldId id="296" r:id="rId33"/>
    <p:sldId id="281" r:id="rId34"/>
    <p:sldId id="282" r:id="rId35"/>
    <p:sldId id="283" r:id="rId36"/>
    <p:sldId id="284" r:id="rId37"/>
    <p:sldId id="302" r:id="rId38"/>
    <p:sldId id="301" r:id="rId39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07F0CF-2D98-4DDA-9ECE-923B3882640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25ADC5C7-2906-4A2B-A6BA-2EA38EDB7634}">
      <dgm:prSet phldrT="[Text]"/>
      <dgm:spPr/>
      <dgm:t>
        <a:bodyPr/>
        <a:lstStyle/>
        <a:p>
          <a:r>
            <a:rPr lang="sv-SE" dirty="0" smtClean="0"/>
            <a:t>LUTI</a:t>
          </a:r>
          <a:endParaRPr lang="sv-SE" dirty="0"/>
        </a:p>
      </dgm:t>
    </dgm:pt>
    <dgm:pt modelId="{30112259-211F-4318-B061-7A1715816C2D}" type="parTrans" cxnId="{B784BFBB-9BDE-43D6-9D08-1B90B958E829}">
      <dgm:prSet/>
      <dgm:spPr/>
      <dgm:t>
        <a:bodyPr/>
        <a:lstStyle/>
        <a:p>
          <a:endParaRPr lang="sv-SE"/>
        </a:p>
      </dgm:t>
    </dgm:pt>
    <dgm:pt modelId="{2D99C706-E065-4B62-A10A-F5A415D426AB}" type="sibTrans" cxnId="{B784BFBB-9BDE-43D6-9D08-1B90B958E829}">
      <dgm:prSet/>
      <dgm:spPr/>
      <dgm:t>
        <a:bodyPr/>
        <a:lstStyle/>
        <a:p>
          <a:endParaRPr lang="sv-SE"/>
        </a:p>
      </dgm:t>
    </dgm:pt>
    <dgm:pt modelId="{60663C22-CC39-4174-AFE7-A4F5EF6CC942}">
      <dgm:prSet phldrT="[Text]"/>
      <dgm:spPr/>
      <dgm:t>
        <a:bodyPr/>
        <a:lstStyle/>
        <a:p>
          <a:r>
            <a:rPr lang="sv-SE" dirty="0" smtClean="0"/>
            <a:t>Land </a:t>
          </a:r>
          <a:r>
            <a:rPr lang="sv-SE" dirty="0" err="1" smtClean="0"/>
            <a:t>use</a:t>
          </a:r>
          <a:endParaRPr lang="sv-SE" dirty="0"/>
        </a:p>
      </dgm:t>
    </dgm:pt>
    <dgm:pt modelId="{4CACC7A0-CFA5-48D5-AD0A-113633610030}" type="parTrans" cxnId="{0E7D406F-39A8-4CD9-B7F7-ED3EF66F6A0C}">
      <dgm:prSet/>
      <dgm:spPr/>
      <dgm:t>
        <a:bodyPr/>
        <a:lstStyle/>
        <a:p>
          <a:endParaRPr lang="sv-SE"/>
        </a:p>
      </dgm:t>
    </dgm:pt>
    <dgm:pt modelId="{AB34625C-4211-41F9-9213-5C98BFFA57B5}" type="sibTrans" cxnId="{0E7D406F-39A8-4CD9-B7F7-ED3EF66F6A0C}">
      <dgm:prSet/>
      <dgm:spPr/>
      <dgm:t>
        <a:bodyPr/>
        <a:lstStyle/>
        <a:p>
          <a:endParaRPr lang="sv-SE"/>
        </a:p>
      </dgm:t>
    </dgm:pt>
    <dgm:pt modelId="{8AA31755-1241-477E-A1C7-1DE01971207D}">
      <dgm:prSet phldrT="[Text]"/>
      <dgm:spPr/>
      <dgm:t>
        <a:bodyPr/>
        <a:lstStyle/>
        <a:p>
          <a:r>
            <a:rPr lang="sv-SE" dirty="0" err="1" smtClean="0"/>
            <a:t>Activities</a:t>
          </a:r>
          <a:endParaRPr lang="sv-SE" dirty="0"/>
        </a:p>
      </dgm:t>
    </dgm:pt>
    <dgm:pt modelId="{DE3B35AE-2F08-411E-88BD-52B811A27EC1}" type="parTrans" cxnId="{726125E7-782E-4563-9664-B67C7BFE85EB}">
      <dgm:prSet/>
      <dgm:spPr/>
      <dgm:t>
        <a:bodyPr/>
        <a:lstStyle/>
        <a:p>
          <a:endParaRPr lang="sv-SE"/>
        </a:p>
      </dgm:t>
    </dgm:pt>
    <dgm:pt modelId="{D9F3ECC4-C537-472E-8F34-37EEE0288581}" type="sibTrans" cxnId="{726125E7-782E-4563-9664-B67C7BFE85EB}">
      <dgm:prSet/>
      <dgm:spPr/>
      <dgm:t>
        <a:bodyPr/>
        <a:lstStyle/>
        <a:p>
          <a:endParaRPr lang="sv-SE"/>
        </a:p>
      </dgm:t>
    </dgm:pt>
    <dgm:pt modelId="{D2F64A07-BA7E-4975-AAFB-376095B06DB9}">
      <dgm:prSet phldrT="[Text]"/>
      <dgm:spPr/>
      <dgm:t>
        <a:bodyPr/>
        <a:lstStyle/>
        <a:p>
          <a:r>
            <a:rPr lang="sv-SE" dirty="0" smtClean="0"/>
            <a:t>Transport system</a:t>
          </a:r>
          <a:endParaRPr lang="sv-SE" dirty="0"/>
        </a:p>
      </dgm:t>
    </dgm:pt>
    <dgm:pt modelId="{B7EA971E-A7A5-4E34-85E6-81BE17D27D50}" type="parTrans" cxnId="{01E910A9-42D1-4410-88AC-32C7E9A5FF21}">
      <dgm:prSet/>
      <dgm:spPr/>
      <dgm:t>
        <a:bodyPr/>
        <a:lstStyle/>
        <a:p>
          <a:endParaRPr lang="sv-SE"/>
        </a:p>
      </dgm:t>
    </dgm:pt>
    <dgm:pt modelId="{6B0F7A66-9B2C-49A4-BAA2-8EB971A18C6A}" type="sibTrans" cxnId="{01E910A9-42D1-4410-88AC-32C7E9A5FF21}">
      <dgm:prSet/>
      <dgm:spPr/>
      <dgm:t>
        <a:bodyPr/>
        <a:lstStyle/>
        <a:p>
          <a:endParaRPr lang="sv-SE"/>
        </a:p>
      </dgm:t>
    </dgm:pt>
    <dgm:pt modelId="{6174165F-A653-4C7D-8986-F77D4DA849FB}">
      <dgm:prSet phldrT="[Text]"/>
      <dgm:spPr/>
      <dgm:t>
        <a:bodyPr/>
        <a:lstStyle/>
        <a:p>
          <a:r>
            <a:rPr lang="sv-SE" dirty="0" err="1" smtClean="0"/>
            <a:t>Accessibility</a:t>
          </a:r>
          <a:endParaRPr lang="sv-SE" dirty="0"/>
        </a:p>
      </dgm:t>
    </dgm:pt>
    <dgm:pt modelId="{ECBC4621-B3E5-44D5-9188-D17EBF146AE9}" type="parTrans" cxnId="{29D83E31-F080-41FB-BC03-1016C2F530D2}">
      <dgm:prSet/>
      <dgm:spPr/>
      <dgm:t>
        <a:bodyPr/>
        <a:lstStyle/>
        <a:p>
          <a:endParaRPr lang="sv-SE"/>
        </a:p>
      </dgm:t>
    </dgm:pt>
    <dgm:pt modelId="{59A833B8-04EE-4ECA-984A-278768C3B437}" type="sibTrans" cxnId="{29D83E31-F080-41FB-BC03-1016C2F530D2}">
      <dgm:prSet/>
      <dgm:spPr/>
      <dgm:t>
        <a:bodyPr/>
        <a:lstStyle/>
        <a:p>
          <a:endParaRPr lang="sv-SE"/>
        </a:p>
      </dgm:t>
    </dgm:pt>
    <dgm:pt modelId="{607ABE5F-8CFA-4D65-B5BC-B845970DABB6}" type="pres">
      <dgm:prSet presAssocID="{1507F0CF-2D98-4DDA-9ECE-923B3882640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82154FF2-6222-47A5-9FBD-E33575FFE1DA}" type="pres">
      <dgm:prSet presAssocID="{25ADC5C7-2906-4A2B-A6BA-2EA38EDB7634}" presName="centerShape" presStyleLbl="node0" presStyleIdx="0" presStyleCnt="1"/>
      <dgm:spPr/>
      <dgm:t>
        <a:bodyPr/>
        <a:lstStyle/>
        <a:p>
          <a:endParaRPr lang="sv-SE"/>
        </a:p>
      </dgm:t>
    </dgm:pt>
    <dgm:pt modelId="{E7F7F9DF-637A-42BA-92F1-672441B99CA2}" type="pres">
      <dgm:prSet presAssocID="{4CACC7A0-CFA5-48D5-AD0A-113633610030}" presName="parTrans" presStyleLbl="sibTrans2D1" presStyleIdx="0" presStyleCnt="4" custAng="10800000" custFlipHor="0" custScaleX="146094"/>
      <dgm:spPr/>
      <dgm:t>
        <a:bodyPr/>
        <a:lstStyle/>
        <a:p>
          <a:endParaRPr lang="sv-SE"/>
        </a:p>
      </dgm:t>
    </dgm:pt>
    <dgm:pt modelId="{02008261-3523-4CDA-A354-A17008C11D1F}" type="pres">
      <dgm:prSet presAssocID="{4CACC7A0-CFA5-48D5-AD0A-113633610030}" presName="connectorText" presStyleLbl="sibTrans2D1" presStyleIdx="0" presStyleCnt="4"/>
      <dgm:spPr/>
      <dgm:t>
        <a:bodyPr/>
        <a:lstStyle/>
        <a:p>
          <a:endParaRPr lang="sv-SE"/>
        </a:p>
      </dgm:t>
    </dgm:pt>
    <dgm:pt modelId="{1D0E81D2-73A8-480E-BE9E-777FE858A475}" type="pres">
      <dgm:prSet presAssocID="{60663C22-CC39-4174-AFE7-A4F5EF6CC94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036E12D-CC3E-4F9C-ACF2-19FD9F12CFE0}" type="pres">
      <dgm:prSet presAssocID="{DE3B35AE-2F08-411E-88BD-52B811A27EC1}" presName="parTrans" presStyleLbl="sibTrans2D1" presStyleIdx="1" presStyleCnt="4" custFlipHor="1" custScaleX="146094"/>
      <dgm:spPr/>
      <dgm:t>
        <a:bodyPr/>
        <a:lstStyle/>
        <a:p>
          <a:endParaRPr lang="sv-SE"/>
        </a:p>
      </dgm:t>
    </dgm:pt>
    <dgm:pt modelId="{0DDF7650-764C-45C8-AADF-7D1F93A40916}" type="pres">
      <dgm:prSet presAssocID="{DE3B35AE-2F08-411E-88BD-52B811A27EC1}" presName="connectorText" presStyleLbl="sibTrans2D1" presStyleIdx="1" presStyleCnt="4"/>
      <dgm:spPr/>
      <dgm:t>
        <a:bodyPr/>
        <a:lstStyle/>
        <a:p>
          <a:endParaRPr lang="sv-SE"/>
        </a:p>
      </dgm:t>
    </dgm:pt>
    <dgm:pt modelId="{524BE4C5-6C65-43FA-A613-CC3A012AF298}" type="pres">
      <dgm:prSet presAssocID="{8AA31755-1241-477E-A1C7-1DE01971207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DF25BB2-69AA-4234-9FCE-70EF71B8C718}" type="pres">
      <dgm:prSet presAssocID="{B7EA971E-A7A5-4E34-85E6-81BE17D27D50}" presName="parTrans" presStyleLbl="sibTrans2D1" presStyleIdx="2" presStyleCnt="4" custAng="10800000" custFlipHor="1" custScaleX="90968" custLinFactNeighborX="-15189" custLinFactNeighborY="5467"/>
      <dgm:spPr/>
      <dgm:t>
        <a:bodyPr/>
        <a:lstStyle/>
        <a:p>
          <a:endParaRPr lang="sv-SE"/>
        </a:p>
      </dgm:t>
    </dgm:pt>
    <dgm:pt modelId="{4FD49A9D-EFBB-4E55-BE9B-8F2B2C44564C}" type="pres">
      <dgm:prSet presAssocID="{B7EA971E-A7A5-4E34-85E6-81BE17D27D50}" presName="connectorText" presStyleLbl="sibTrans2D1" presStyleIdx="2" presStyleCnt="4"/>
      <dgm:spPr/>
      <dgm:t>
        <a:bodyPr/>
        <a:lstStyle/>
        <a:p>
          <a:endParaRPr lang="sv-SE"/>
        </a:p>
      </dgm:t>
    </dgm:pt>
    <dgm:pt modelId="{D1BE2F8A-B882-452A-B254-1BFB7FB7B8FF}" type="pres">
      <dgm:prSet presAssocID="{D2F64A07-BA7E-4975-AAFB-376095B06DB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44D67FB-6CC7-4CA0-864A-47131A0030D7}" type="pres">
      <dgm:prSet presAssocID="{ECBC4621-B3E5-44D5-9188-D17EBF146AE9}" presName="parTrans" presStyleLbl="sibTrans2D1" presStyleIdx="3" presStyleCnt="4" custFlipHor="1" custScaleX="108525"/>
      <dgm:spPr/>
      <dgm:t>
        <a:bodyPr/>
        <a:lstStyle/>
        <a:p>
          <a:endParaRPr lang="sv-SE"/>
        </a:p>
      </dgm:t>
    </dgm:pt>
    <dgm:pt modelId="{D0FBAF7C-9156-4AA8-8320-18F3132107F9}" type="pres">
      <dgm:prSet presAssocID="{ECBC4621-B3E5-44D5-9188-D17EBF146AE9}" presName="connectorText" presStyleLbl="sibTrans2D1" presStyleIdx="3" presStyleCnt="4"/>
      <dgm:spPr/>
      <dgm:t>
        <a:bodyPr/>
        <a:lstStyle/>
        <a:p>
          <a:endParaRPr lang="sv-SE"/>
        </a:p>
      </dgm:t>
    </dgm:pt>
    <dgm:pt modelId="{3DE57E18-AFF0-464A-85BF-A36430BCD8C7}" type="pres">
      <dgm:prSet presAssocID="{6174165F-A653-4C7D-8986-F77D4DA849F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CFDC6F95-C26F-4C6E-A798-5E672C2FCDDD}" type="presOf" srcId="{4CACC7A0-CFA5-48D5-AD0A-113633610030}" destId="{02008261-3523-4CDA-A354-A17008C11D1F}" srcOrd="1" destOrd="0" presId="urn:microsoft.com/office/officeart/2005/8/layout/radial5"/>
    <dgm:cxn modelId="{31FD77F3-C166-47DE-87C2-68C5CF84D847}" type="presOf" srcId="{DE3B35AE-2F08-411E-88BD-52B811A27EC1}" destId="{2036E12D-CC3E-4F9C-ACF2-19FD9F12CFE0}" srcOrd="0" destOrd="0" presId="urn:microsoft.com/office/officeart/2005/8/layout/radial5"/>
    <dgm:cxn modelId="{29D83E31-F080-41FB-BC03-1016C2F530D2}" srcId="{25ADC5C7-2906-4A2B-A6BA-2EA38EDB7634}" destId="{6174165F-A653-4C7D-8986-F77D4DA849FB}" srcOrd="3" destOrd="0" parTransId="{ECBC4621-B3E5-44D5-9188-D17EBF146AE9}" sibTransId="{59A833B8-04EE-4ECA-984A-278768C3B437}"/>
    <dgm:cxn modelId="{72F6D613-EFE7-46B7-9D7E-81B78C5EB369}" type="presOf" srcId="{60663C22-CC39-4174-AFE7-A4F5EF6CC942}" destId="{1D0E81D2-73A8-480E-BE9E-777FE858A475}" srcOrd="0" destOrd="0" presId="urn:microsoft.com/office/officeart/2005/8/layout/radial5"/>
    <dgm:cxn modelId="{578D6CA5-866F-4D94-91C0-9612DE0537F5}" type="presOf" srcId="{B7EA971E-A7A5-4E34-85E6-81BE17D27D50}" destId="{4FD49A9D-EFBB-4E55-BE9B-8F2B2C44564C}" srcOrd="1" destOrd="0" presId="urn:microsoft.com/office/officeart/2005/8/layout/radial5"/>
    <dgm:cxn modelId="{218C949C-2A18-459E-8927-8F634521E5D1}" type="presOf" srcId="{4CACC7A0-CFA5-48D5-AD0A-113633610030}" destId="{E7F7F9DF-637A-42BA-92F1-672441B99CA2}" srcOrd="0" destOrd="0" presId="urn:microsoft.com/office/officeart/2005/8/layout/radial5"/>
    <dgm:cxn modelId="{4285D629-60AF-4201-9950-6BB7BB6FD057}" type="presOf" srcId="{B7EA971E-A7A5-4E34-85E6-81BE17D27D50}" destId="{FDF25BB2-69AA-4234-9FCE-70EF71B8C718}" srcOrd="0" destOrd="0" presId="urn:microsoft.com/office/officeart/2005/8/layout/radial5"/>
    <dgm:cxn modelId="{B784BFBB-9BDE-43D6-9D08-1B90B958E829}" srcId="{1507F0CF-2D98-4DDA-9ECE-923B3882640B}" destId="{25ADC5C7-2906-4A2B-A6BA-2EA38EDB7634}" srcOrd="0" destOrd="0" parTransId="{30112259-211F-4318-B061-7A1715816C2D}" sibTransId="{2D99C706-E065-4B62-A10A-F5A415D426AB}"/>
    <dgm:cxn modelId="{026D3714-D6DE-4714-948A-CF6D82753FC6}" type="presOf" srcId="{25ADC5C7-2906-4A2B-A6BA-2EA38EDB7634}" destId="{82154FF2-6222-47A5-9FBD-E33575FFE1DA}" srcOrd="0" destOrd="0" presId="urn:microsoft.com/office/officeart/2005/8/layout/radial5"/>
    <dgm:cxn modelId="{0E7D406F-39A8-4CD9-B7F7-ED3EF66F6A0C}" srcId="{25ADC5C7-2906-4A2B-A6BA-2EA38EDB7634}" destId="{60663C22-CC39-4174-AFE7-A4F5EF6CC942}" srcOrd="0" destOrd="0" parTransId="{4CACC7A0-CFA5-48D5-AD0A-113633610030}" sibTransId="{AB34625C-4211-41F9-9213-5C98BFFA57B5}"/>
    <dgm:cxn modelId="{9C551A2E-54D8-4ED9-A693-E0D06AE0C712}" type="presOf" srcId="{ECBC4621-B3E5-44D5-9188-D17EBF146AE9}" destId="{D0FBAF7C-9156-4AA8-8320-18F3132107F9}" srcOrd="1" destOrd="0" presId="urn:microsoft.com/office/officeart/2005/8/layout/radial5"/>
    <dgm:cxn modelId="{AEFE7B5D-563C-486A-B5EB-69BDCE11351C}" type="presOf" srcId="{ECBC4621-B3E5-44D5-9188-D17EBF146AE9}" destId="{F44D67FB-6CC7-4CA0-864A-47131A0030D7}" srcOrd="0" destOrd="0" presId="urn:microsoft.com/office/officeart/2005/8/layout/radial5"/>
    <dgm:cxn modelId="{00D272C1-CC04-48ED-8D07-DB8E8AB10917}" type="presOf" srcId="{DE3B35AE-2F08-411E-88BD-52B811A27EC1}" destId="{0DDF7650-764C-45C8-AADF-7D1F93A40916}" srcOrd="1" destOrd="0" presId="urn:microsoft.com/office/officeart/2005/8/layout/radial5"/>
    <dgm:cxn modelId="{01E910A9-42D1-4410-88AC-32C7E9A5FF21}" srcId="{25ADC5C7-2906-4A2B-A6BA-2EA38EDB7634}" destId="{D2F64A07-BA7E-4975-AAFB-376095B06DB9}" srcOrd="2" destOrd="0" parTransId="{B7EA971E-A7A5-4E34-85E6-81BE17D27D50}" sibTransId="{6B0F7A66-9B2C-49A4-BAA2-8EB971A18C6A}"/>
    <dgm:cxn modelId="{9FB9E021-A503-4919-A08F-029052FA2ACB}" type="presOf" srcId="{6174165F-A653-4C7D-8986-F77D4DA849FB}" destId="{3DE57E18-AFF0-464A-85BF-A36430BCD8C7}" srcOrd="0" destOrd="0" presId="urn:microsoft.com/office/officeart/2005/8/layout/radial5"/>
    <dgm:cxn modelId="{726125E7-782E-4563-9664-B67C7BFE85EB}" srcId="{25ADC5C7-2906-4A2B-A6BA-2EA38EDB7634}" destId="{8AA31755-1241-477E-A1C7-1DE01971207D}" srcOrd="1" destOrd="0" parTransId="{DE3B35AE-2F08-411E-88BD-52B811A27EC1}" sibTransId="{D9F3ECC4-C537-472E-8F34-37EEE0288581}"/>
    <dgm:cxn modelId="{41B9B69C-FB21-4423-B3A1-A8923E74A639}" type="presOf" srcId="{D2F64A07-BA7E-4975-AAFB-376095B06DB9}" destId="{D1BE2F8A-B882-452A-B254-1BFB7FB7B8FF}" srcOrd="0" destOrd="0" presId="urn:microsoft.com/office/officeart/2005/8/layout/radial5"/>
    <dgm:cxn modelId="{9E912849-9206-4D0F-9BDA-FA64A2CB24E5}" type="presOf" srcId="{1507F0CF-2D98-4DDA-9ECE-923B3882640B}" destId="{607ABE5F-8CFA-4D65-B5BC-B845970DABB6}" srcOrd="0" destOrd="0" presId="urn:microsoft.com/office/officeart/2005/8/layout/radial5"/>
    <dgm:cxn modelId="{0EF8A39E-ABB6-4544-AE4A-A3C8480EA411}" type="presOf" srcId="{8AA31755-1241-477E-A1C7-1DE01971207D}" destId="{524BE4C5-6C65-43FA-A613-CC3A012AF298}" srcOrd="0" destOrd="0" presId="urn:microsoft.com/office/officeart/2005/8/layout/radial5"/>
    <dgm:cxn modelId="{4C275B42-A937-45A2-939F-D584D7D5C369}" type="presParOf" srcId="{607ABE5F-8CFA-4D65-B5BC-B845970DABB6}" destId="{82154FF2-6222-47A5-9FBD-E33575FFE1DA}" srcOrd="0" destOrd="0" presId="urn:microsoft.com/office/officeart/2005/8/layout/radial5"/>
    <dgm:cxn modelId="{0B1DD1EF-CEF7-4786-AB6C-B127F341CBD2}" type="presParOf" srcId="{607ABE5F-8CFA-4D65-B5BC-B845970DABB6}" destId="{E7F7F9DF-637A-42BA-92F1-672441B99CA2}" srcOrd="1" destOrd="0" presId="urn:microsoft.com/office/officeart/2005/8/layout/radial5"/>
    <dgm:cxn modelId="{A4A35F09-5530-44BB-A892-AFF8EC657AD9}" type="presParOf" srcId="{E7F7F9DF-637A-42BA-92F1-672441B99CA2}" destId="{02008261-3523-4CDA-A354-A17008C11D1F}" srcOrd="0" destOrd="0" presId="urn:microsoft.com/office/officeart/2005/8/layout/radial5"/>
    <dgm:cxn modelId="{F3B16ED7-B592-4EA4-A181-F4859AE8773E}" type="presParOf" srcId="{607ABE5F-8CFA-4D65-B5BC-B845970DABB6}" destId="{1D0E81D2-73A8-480E-BE9E-777FE858A475}" srcOrd="2" destOrd="0" presId="urn:microsoft.com/office/officeart/2005/8/layout/radial5"/>
    <dgm:cxn modelId="{CD61ED1D-8A99-43E4-9EFF-34DC2002BCB9}" type="presParOf" srcId="{607ABE5F-8CFA-4D65-B5BC-B845970DABB6}" destId="{2036E12D-CC3E-4F9C-ACF2-19FD9F12CFE0}" srcOrd="3" destOrd="0" presId="urn:microsoft.com/office/officeart/2005/8/layout/radial5"/>
    <dgm:cxn modelId="{E1D51144-F8D1-4AA8-9054-F32715FCED5C}" type="presParOf" srcId="{2036E12D-CC3E-4F9C-ACF2-19FD9F12CFE0}" destId="{0DDF7650-764C-45C8-AADF-7D1F93A40916}" srcOrd="0" destOrd="0" presId="urn:microsoft.com/office/officeart/2005/8/layout/radial5"/>
    <dgm:cxn modelId="{FDC2E01B-E3AF-4925-A952-5BEBC67CCC2E}" type="presParOf" srcId="{607ABE5F-8CFA-4D65-B5BC-B845970DABB6}" destId="{524BE4C5-6C65-43FA-A613-CC3A012AF298}" srcOrd="4" destOrd="0" presId="urn:microsoft.com/office/officeart/2005/8/layout/radial5"/>
    <dgm:cxn modelId="{4B78CBE9-F088-4F96-AFEB-F5F730218A0E}" type="presParOf" srcId="{607ABE5F-8CFA-4D65-B5BC-B845970DABB6}" destId="{FDF25BB2-69AA-4234-9FCE-70EF71B8C718}" srcOrd="5" destOrd="0" presId="urn:microsoft.com/office/officeart/2005/8/layout/radial5"/>
    <dgm:cxn modelId="{85D66A96-CE20-4320-B072-1D3618569CF2}" type="presParOf" srcId="{FDF25BB2-69AA-4234-9FCE-70EF71B8C718}" destId="{4FD49A9D-EFBB-4E55-BE9B-8F2B2C44564C}" srcOrd="0" destOrd="0" presId="urn:microsoft.com/office/officeart/2005/8/layout/radial5"/>
    <dgm:cxn modelId="{C31651B5-2BE9-42B1-9DE5-24C4CFF47FF5}" type="presParOf" srcId="{607ABE5F-8CFA-4D65-B5BC-B845970DABB6}" destId="{D1BE2F8A-B882-452A-B254-1BFB7FB7B8FF}" srcOrd="6" destOrd="0" presId="urn:microsoft.com/office/officeart/2005/8/layout/radial5"/>
    <dgm:cxn modelId="{CBB14075-9365-42B0-97CB-D848FF02A40B}" type="presParOf" srcId="{607ABE5F-8CFA-4D65-B5BC-B845970DABB6}" destId="{F44D67FB-6CC7-4CA0-864A-47131A0030D7}" srcOrd="7" destOrd="0" presId="urn:microsoft.com/office/officeart/2005/8/layout/radial5"/>
    <dgm:cxn modelId="{C6C5E87B-CC76-431E-813E-A8A98AF3CAB2}" type="presParOf" srcId="{F44D67FB-6CC7-4CA0-864A-47131A0030D7}" destId="{D0FBAF7C-9156-4AA8-8320-18F3132107F9}" srcOrd="0" destOrd="0" presId="urn:microsoft.com/office/officeart/2005/8/layout/radial5"/>
    <dgm:cxn modelId="{1D65E503-62DB-4AAA-A9E8-2CAC4F7E4CCB}" type="presParOf" srcId="{607ABE5F-8CFA-4D65-B5BC-B845970DABB6}" destId="{3DE57E18-AFF0-464A-85BF-A36430BCD8C7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154FF2-6222-47A5-9FBD-E33575FFE1DA}">
      <dsp:nvSpPr>
        <dsp:cNvPr id="0" name=""/>
        <dsp:cNvSpPr/>
      </dsp:nvSpPr>
      <dsp:spPr>
        <a:xfrm>
          <a:off x="2513707" y="1497707"/>
          <a:ext cx="1068585" cy="1068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3000" kern="1200" dirty="0" smtClean="0"/>
            <a:t>LUTI</a:t>
          </a:r>
          <a:endParaRPr lang="sv-SE" sz="3000" kern="1200" dirty="0"/>
        </a:p>
      </dsp:txBody>
      <dsp:txXfrm>
        <a:off x="2513707" y="1497707"/>
        <a:ext cx="1068585" cy="1068585"/>
      </dsp:txXfrm>
    </dsp:sp>
    <dsp:sp modelId="{E7F7F9DF-637A-42BA-92F1-672441B99CA2}">
      <dsp:nvSpPr>
        <dsp:cNvPr id="0" name=""/>
        <dsp:cNvSpPr/>
      </dsp:nvSpPr>
      <dsp:spPr>
        <a:xfrm rot="5400000">
          <a:off x="2882734" y="1109011"/>
          <a:ext cx="330530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100" kern="1200"/>
        </a:p>
      </dsp:txBody>
      <dsp:txXfrm rot="5400000">
        <a:off x="2882734" y="1109011"/>
        <a:ext cx="330530" cy="363319"/>
      </dsp:txXfrm>
    </dsp:sp>
    <dsp:sp modelId="{1D0E81D2-73A8-480E-BE9E-777FE858A475}">
      <dsp:nvSpPr>
        <dsp:cNvPr id="0" name=""/>
        <dsp:cNvSpPr/>
      </dsp:nvSpPr>
      <dsp:spPr>
        <a:xfrm>
          <a:off x="2513707" y="2243"/>
          <a:ext cx="1068585" cy="1068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Land </a:t>
          </a:r>
          <a:r>
            <a:rPr lang="sv-SE" sz="1100" kern="1200" dirty="0" err="1" smtClean="0"/>
            <a:t>use</a:t>
          </a:r>
          <a:endParaRPr lang="sv-SE" sz="1100" kern="1200" dirty="0"/>
        </a:p>
      </dsp:txBody>
      <dsp:txXfrm>
        <a:off x="2513707" y="2243"/>
        <a:ext cx="1068585" cy="1068585"/>
      </dsp:txXfrm>
    </dsp:sp>
    <dsp:sp modelId="{2036E12D-CC3E-4F9C-ACF2-19FD9F12CFE0}">
      <dsp:nvSpPr>
        <dsp:cNvPr id="0" name=""/>
        <dsp:cNvSpPr/>
      </dsp:nvSpPr>
      <dsp:spPr>
        <a:xfrm flipH="1">
          <a:off x="3624063" y="1850340"/>
          <a:ext cx="330530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100" kern="1200"/>
        </a:p>
      </dsp:txBody>
      <dsp:txXfrm flipH="1">
        <a:off x="3624063" y="1850340"/>
        <a:ext cx="330530" cy="363319"/>
      </dsp:txXfrm>
    </dsp:sp>
    <dsp:sp modelId="{524BE4C5-6C65-43FA-A613-CC3A012AF298}">
      <dsp:nvSpPr>
        <dsp:cNvPr id="0" name=""/>
        <dsp:cNvSpPr/>
      </dsp:nvSpPr>
      <dsp:spPr>
        <a:xfrm>
          <a:off x="4009170" y="1497707"/>
          <a:ext cx="1068585" cy="1068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err="1" smtClean="0"/>
            <a:t>Activities</a:t>
          </a:r>
          <a:endParaRPr lang="sv-SE" sz="1100" kern="1200" dirty="0"/>
        </a:p>
      </dsp:txBody>
      <dsp:txXfrm>
        <a:off x="4009170" y="1497707"/>
        <a:ext cx="1068585" cy="1068585"/>
      </dsp:txXfrm>
    </dsp:sp>
    <dsp:sp modelId="{FDF25BB2-69AA-4234-9FCE-70EF71B8C718}">
      <dsp:nvSpPr>
        <dsp:cNvPr id="0" name=""/>
        <dsp:cNvSpPr/>
      </dsp:nvSpPr>
      <dsp:spPr>
        <a:xfrm rot="5400000" flipH="1">
          <a:off x="2910730" y="2611531"/>
          <a:ext cx="205810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100" kern="1200"/>
        </a:p>
      </dsp:txBody>
      <dsp:txXfrm rot="5400000" flipH="1">
        <a:off x="2910730" y="2611531"/>
        <a:ext cx="205810" cy="363319"/>
      </dsp:txXfrm>
    </dsp:sp>
    <dsp:sp modelId="{D1BE2F8A-B882-452A-B254-1BFB7FB7B8FF}">
      <dsp:nvSpPr>
        <dsp:cNvPr id="0" name=""/>
        <dsp:cNvSpPr/>
      </dsp:nvSpPr>
      <dsp:spPr>
        <a:xfrm>
          <a:off x="2513707" y="2993170"/>
          <a:ext cx="1068585" cy="1068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Transport system</a:t>
          </a:r>
          <a:endParaRPr lang="sv-SE" sz="1100" kern="1200" dirty="0"/>
        </a:p>
      </dsp:txBody>
      <dsp:txXfrm>
        <a:off x="2513707" y="2993170"/>
        <a:ext cx="1068585" cy="1068585"/>
      </dsp:txXfrm>
    </dsp:sp>
    <dsp:sp modelId="{F44D67FB-6CC7-4CA0-864A-47131A0030D7}">
      <dsp:nvSpPr>
        <dsp:cNvPr id="0" name=""/>
        <dsp:cNvSpPr/>
      </dsp:nvSpPr>
      <dsp:spPr>
        <a:xfrm rot="10800000" flipH="1">
          <a:off x="2183904" y="1850340"/>
          <a:ext cx="245532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100" kern="1200"/>
        </a:p>
      </dsp:txBody>
      <dsp:txXfrm rot="10800000" flipH="1">
        <a:off x="2183904" y="1850340"/>
        <a:ext cx="245532" cy="363319"/>
      </dsp:txXfrm>
    </dsp:sp>
    <dsp:sp modelId="{3DE57E18-AFF0-464A-85BF-A36430BCD8C7}">
      <dsp:nvSpPr>
        <dsp:cNvPr id="0" name=""/>
        <dsp:cNvSpPr/>
      </dsp:nvSpPr>
      <dsp:spPr>
        <a:xfrm>
          <a:off x="1018243" y="1497707"/>
          <a:ext cx="1068585" cy="1068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err="1" smtClean="0"/>
            <a:t>Accessibility</a:t>
          </a:r>
          <a:endParaRPr lang="sv-SE" sz="1100" kern="1200" dirty="0"/>
        </a:p>
      </dsp:txBody>
      <dsp:txXfrm>
        <a:off x="1018243" y="1497707"/>
        <a:ext cx="1068585" cy="1068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3B605-D140-47DF-93F5-953F15B58635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6C7C1-4566-4516-AEDF-36092777E49E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634394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146007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669081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085511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085511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31010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8</a:t>
            </a:fld>
            <a:endParaRPr 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12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13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14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3ED394-CBE5-4DD4-9BCF-D63EC0BF1F0A}" type="slidenum">
              <a:rPr lang="sv-SE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sv-S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16</a:t>
            </a:fld>
            <a:endParaRPr lang="sv-S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17</a:t>
            </a:fld>
            <a:endParaRPr lang="sv-S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18</a:t>
            </a:fld>
            <a:endParaRPr lang="sv-S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20</a:t>
            </a:fld>
            <a:endParaRPr lang="sv-S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21</a:t>
            </a:fld>
            <a:endParaRPr lang="sv-S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22</a:t>
            </a:fld>
            <a:endParaRPr lang="sv-S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23</a:t>
            </a:fld>
            <a:endParaRPr lang="sv-S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ECE5AC-E599-4917-BA58-3505EAC0E842}" type="slidenum">
              <a:rPr lang="sv-SE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sv-S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25</a:t>
            </a:fld>
            <a:endParaRPr lang="sv-S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26</a:t>
            </a:fld>
            <a:endParaRPr lang="sv-S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27</a:t>
            </a:fld>
            <a:endParaRPr lang="sv-S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28</a:t>
            </a:fld>
            <a:endParaRPr lang="sv-S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29</a:t>
            </a:fld>
            <a:endParaRPr lang="sv-S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30</a:t>
            </a:fld>
            <a:endParaRPr lang="sv-S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31</a:t>
            </a:fld>
            <a:endParaRPr lang="sv-S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32</a:t>
            </a:fld>
            <a:endParaRPr lang="sv-S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33</a:t>
            </a:fld>
            <a:endParaRPr lang="sv-S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34</a:t>
            </a:fld>
            <a:endParaRPr lang="sv-S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35</a:t>
            </a:fld>
            <a:endParaRPr lang="sv-S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36</a:t>
            </a:fld>
            <a:endParaRPr lang="sv-S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37</a:t>
            </a:fld>
            <a:endParaRPr lang="sv-S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6C7C1-4566-4516-AEDF-36092777E49E}" type="slidenum">
              <a:rPr lang="sv-SE" smtClean="0"/>
              <a:pPr/>
              <a:t>38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91893-944A-42D4-93B5-1E3AFA3202CD}" type="datetimeFigureOut">
              <a:rPr lang="sv-SE" smtClean="0"/>
              <a:pPr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F172E-9F8A-4623-B33E-5FF229619AB7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/>
          <a:lstStyle/>
          <a:p>
            <a:r>
              <a:rPr lang="sv-SE" dirty="0" smtClean="0"/>
              <a:t>Land </a:t>
            </a:r>
            <a:r>
              <a:rPr lang="sv-SE" dirty="0" err="1" smtClean="0"/>
              <a:t>use</a:t>
            </a:r>
            <a:r>
              <a:rPr lang="sv-SE" dirty="0" smtClean="0"/>
              <a:t> and transport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Where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sv-SE" dirty="0" err="1" smtClean="0"/>
              <a:t>Remember</a:t>
            </a:r>
            <a:r>
              <a:rPr lang="sv-SE" dirty="0" smtClean="0"/>
              <a:t>, </a:t>
            </a:r>
            <a:r>
              <a:rPr lang="sv-SE" dirty="0" err="1" smtClean="0"/>
              <a:t>there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four</a:t>
            </a:r>
            <a:r>
              <a:rPr lang="sv-SE" dirty="0" smtClean="0"/>
              <a:t> </a:t>
            </a:r>
            <a:r>
              <a:rPr lang="sv-SE" i="1" dirty="0" err="1" smtClean="0"/>
              <a:t>exam</a:t>
            </a:r>
            <a:r>
              <a:rPr lang="sv-SE" i="1" dirty="0" smtClean="0"/>
              <a:t> </a:t>
            </a:r>
            <a:r>
              <a:rPr lang="sv-SE" i="1" dirty="0" err="1" smtClean="0"/>
              <a:t>categories</a:t>
            </a:r>
            <a:endParaRPr lang="sv-SE" i="1" dirty="0" smtClean="0"/>
          </a:p>
          <a:p>
            <a:pPr marL="514350" indent="-514350">
              <a:buAutoNum type="arabicPeriod"/>
            </a:pPr>
            <a:r>
              <a:rPr lang="sv-SE" dirty="0" err="1" smtClean="0"/>
              <a:t>Demand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r>
              <a:rPr lang="sv-SE" dirty="0" smtClean="0"/>
              <a:t> with </a:t>
            </a:r>
            <a:r>
              <a:rPr lang="sv-SE" dirty="0" err="1" smtClean="0"/>
              <a:t>Logit</a:t>
            </a:r>
            <a:endParaRPr lang="sv-SE" dirty="0" smtClean="0"/>
          </a:p>
          <a:p>
            <a:pPr marL="514350" indent="-514350">
              <a:buAutoNum type="arabicPeriod"/>
            </a:pPr>
            <a:r>
              <a:rPr lang="sv-SE" dirty="0" err="1" smtClean="0"/>
              <a:t>Assignment</a:t>
            </a:r>
            <a:endParaRPr lang="sv-SE" dirty="0" smtClean="0"/>
          </a:p>
          <a:p>
            <a:pPr marL="514350" indent="-514350">
              <a:buAutoNum type="arabicPeriod"/>
            </a:pPr>
            <a:r>
              <a:rPr lang="sv-SE" dirty="0" smtClean="0"/>
              <a:t>LUTI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sv-SE" dirty="0" err="1" smtClean="0"/>
              <a:t>Models</a:t>
            </a:r>
            <a:r>
              <a:rPr lang="sv-SE" dirty="0" smtClean="0"/>
              <a:t> and </a:t>
            </a:r>
            <a:r>
              <a:rPr lang="sv-SE" dirty="0" err="1" smtClean="0"/>
              <a:t>appraisal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xmlns="" val="219666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sv-SE" b="1" dirty="0" err="1" smtClean="0"/>
              <a:t>Demand</a:t>
            </a:r>
            <a:r>
              <a:rPr lang="sv-SE" b="1" dirty="0" smtClean="0"/>
              <a:t> (</a:t>
            </a:r>
            <a:r>
              <a:rPr lang="sv-SE" b="1" dirty="0" err="1" smtClean="0"/>
              <a:t>contd</a:t>
            </a:r>
            <a:r>
              <a:rPr lang="sv-SE" b="1" dirty="0" smtClean="0"/>
              <a:t>)</a:t>
            </a:r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Logit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> (repetition)</a:t>
            </a:r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Nested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Trip</a:t>
            </a:r>
            <a:r>
              <a:rPr lang="sv-SE" dirty="0" smtClean="0"/>
              <a:t> generation, </a:t>
            </a:r>
            <a:r>
              <a:rPr lang="sv-SE" dirty="0" err="1" smtClean="0"/>
              <a:t>Trip</a:t>
            </a:r>
            <a:r>
              <a:rPr lang="sv-SE" dirty="0" smtClean="0"/>
              <a:t> distribution and modal 	split</a:t>
            </a:r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b="1" dirty="0" err="1" smtClean="0">
                <a:solidFill>
                  <a:srgbClr val="FF0000"/>
                </a:solidFill>
              </a:rPr>
              <a:t>Locational</a:t>
            </a:r>
            <a:r>
              <a:rPr lang="sv-SE" b="1" dirty="0" smtClean="0">
                <a:solidFill>
                  <a:srgbClr val="FF0000"/>
                </a:solidFill>
              </a:rPr>
              <a:t> </a:t>
            </a:r>
            <a:r>
              <a:rPr lang="sv-SE" b="1" dirty="0" err="1" smtClean="0">
                <a:solidFill>
                  <a:srgbClr val="FF0000"/>
                </a:solidFill>
              </a:rPr>
              <a:t>choice</a:t>
            </a:r>
            <a:r>
              <a:rPr lang="sv-SE" b="1" dirty="0" smtClean="0">
                <a:solidFill>
                  <a:srgbClr val="FF0000"/>
                </a:solidFill>
              </a:rPr>
              <a:t> </a:t>
            </a:r>
            <a:r>
              <a:rPr lang="sv-SE" b="1" dirty="0" err="1" smtClean="0">
                <a:solidFill>
                  <a:srgbClr val="FF0000"/>
                </a:solidFill>
              </a:rPr>
              <a:t>modelling</a:t>
            </a:r>
            <a:endParaRPr lang="sv-SE" b="1" i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sv-SE" dirty="0" smtClean="0"/>
              <a:t>	(</a:t>
            </a:r>
            <a:r>
              <a:rPr lang="sv-SE" dirty="0" err="1" smtClean="0"/>
              <a:t>car</a:t>
            </a:r>
            <a:r>
              <a:rPr lang="sv-SE" dirty="0" smtClean="0"/>
              <a:t> </a:t>
            </a:r>
            <a:r>
              <a:rPr lang="sv-SE" dirty="0" err="1" smtClean="0"/>
              <a:t>ownership</a:t>
            </a:r>
            <a:r>
              <a:rPr lang="sv-SE" dirty="0" smtClean="0"/>
              <a:t>)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204864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852936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789040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581128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7004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Assignment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sv-SE" b="1" dirty="0" smtClean="0"/>
              <a:t>2. </a:t>
            </a:r>
            <a:r>
              <a:rPr lang="sv-SE" b="1" dirty="0" err="1" smtClean="0"/>
              <a:t>Assignment</a:t>
            </a:r>
            <a:endParaRPr lang="sv-SE" b="1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i="1" dirty="0" smtClean="0"/>
              <a:t>Dec 4</a:t>
            </a:r>
            <a:r>
              <a:rPr lang="sv-SE" dirty="0" smtClean="0"/>
              <a:t>	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224901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Content</a:t>
            </a:r>
            <a:r>
              <a:rPr lang="sv-SE" dirty="0" smtClean="0"/>
              <a:t> 3. LUTI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This is the </a:t>
            </a:r>
            <a:r>
              <a:rPr lang="sv-SE" dirty="0" err="1" smtClean="0"/>
              <a:t>topic</a:t>
            </a:r>
            <a:r>
              <a:rPr lang="sv-SE" dirty="0" smtClean="0"/>
              <a:t> today!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28968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Content</a:t>
            </a:r>
            <a:r>
              <a:rPr lang="sv-SE" dirty="0" smtClean="0"/>
              <a:t> 3. LUTI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This is the </a:t>
            </a:r>
            <a:r>
              <a:rPr lang="sv-SE" dirty="0" err="1" smtClean="0">
                <a:solidFill>
                  <a:srgbClr val="FF0000"/>
                </a:solidFill>
              </a:rPr>
              <a:t>topic</a:t>
            </a:r>
            <a:r>
              <a:rPr lang="sv-SE" dirty="0" smtClean="0">
                <a:solidFill>
                  <a:srgbClr val="FF0000"/>
                </a:solidFill>
              </a:rPr>
              <a:t> today!</a:t>
            </a:r>
          </a:p>
          <a:p>
            <a:r>
              <a:rPr lang="sv-SE" dirty="0" err="1" smtClean="0"/>
              <a:t>Chapter</a:t>
            </a:r>
            <a:r>
              <a:rPr lang="sv-SE" dirty="0" smtClean="0"/>
              <a:t> 5 in </a:t>
            </a:r>
            <a:r>
              <a:rPr lang="sv-SE" dirty="0" err="1" smtClean="0"/>
              <a:t>vW</a:t>
            </a:r>
            <a:r>
              <a:rPr lang="sv-SE" dirty="0" smtClean="0"/>
              <a:t> </a:t>
            </a:r>
            <a:r>
              <a:rPr lang="sv-SE" dirty="0" err="1" smtClean="0"/>
              <a:t>book</a:t>
            </a:r>
            <a:r>
              <a:rPr lang="sv-SE" dirty="0" smtClean="0"/>
              <a:t> </a:t>
            </a:r>
          </a:p>
          <a:p>
            <a:pPr>
              <a:buNone/>
            </a:pPr>
            <a:endParaRPr lang="sv-SE" sz="2400" dirty="0" smtClean="0"/>
          </a:p>
          <a:p>
            <a:pPr>
              <a:buNone/>
            </a:pPr>
            <a:r>
              <a:rPr lang="sv-SE" sz="2400" dirty="0" smtClean="0"/>
              <a:t>(</a:t>
            </a:r>
            <a:r>
              <a:rPr lang="sv-SE" sz="2400" dirty="0" err="1" smtClean="0"/>
              <a:t>also</a:t>
            </a:r>
            <a:r>
              <a:rPr lang="sv-SE" sz="2400" dirty="0" smtClean="0"/>
              <a:t> </a:t>
            </a:r>
            <a:r>
              <a:rPr lang="sv-SE" sz="2400" dirty="0" err="1" smtClean="0"/>
              <a:t>recommend</a:t>
            </a:r>
            <a:r>
              <a:rPr lang="sv-SE" sz="2400" dirty="0" smtClean="0"/>
              <a:t> </a:t>
            </a:r>
            <a:r>
              <a:rPr lang="sv-SE" sz="2400" dirty="0" err="1" smtClean="0"/>
              <a:t>ch</a:t>
            </a:r>
            <a:r>
              <a:rPr lang="sv-SE" sz="2400" dirty="0" smtClean="0"/>
              <a:t> 9 on </a:t>
            </a:r>
            <a:r>
              <a:rPr lang="sv-SE" sz="2400" dirty="0" err="1" smtClean="0"/>
              <a:t>accessibility</a:t>
            </a:r>
            <a:r>
              <a:rPr lang="sv-SE" sz="2400" dirty="0" smtClean="0"/>
              <a:t>)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221088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968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r>
              <a:rPr lang="sv-SE" dirty="0" smtClean="0"/>
              <a:t> and </a:t>
            </a:r>
            <a:r>
              <a:rPr lang="sv-SE" dirty="0" err="1" smtClean="0"/>
              <a:t>Appraisal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sv-SE" b="1" dirty="0" smtClean="0"/>
              <a:t>4. </a:t>
            </a:r>
            <a:r>
              <a:rPr lang="sv-SE" b="1" dirty="0" err="1" smtClean="0"/>
              <a:t>Modelling</a:t>
            </a:r>
            <a:r>
              <a:rPr lang="sv-SE" b="1" dirty="0" smtClean="0"/>
              <a:t> and </a:t>
            </a:r>
            <a:r>
              <a:rPr lang="sv-SE" b="1" dirty="0" err="1" smtClean="0"/>
              <a:t>Appraisal</a:t>
            </a:r>
            <a:endParaRPr lang="sv-SE" b="1" dirty="0" smtClean="0"/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Car </a:t>
            </a:r>
            <a:r>
              <a:rPr lang="sv-SE" dirty="0" err="1" smtClean="0"/>
              <a:t>ownership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err="1" smtClean="0"/>
              <a:t>Scheduling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		</a:t>
            </a:r>
            <a:r>
              <a:rPr lang="sv-SE" i="1" dirty="0" smtClean="0"/>
              <a:t>(Mon Dec 9)</a:t>
            </a:r>
          </a:p>
          <a:p>
            <a:pPr marL="514350" indent="-514350">
              <a:buNone/>
            </a:pPr>
            <a:endParaRPr lang="sv-SE" dirty="0" smtClean="0"/>
          </a:p>
          <a:p>
            <a:pPr marL="514350" indent="-514350">
              <a:buNone/>
            </a:pPr>
            <a:r>
              <a:rPr lang="sv-SE" dirty="0" err="1" smtClean="0"/>
              <a:t>Appraisal</a:t>
            </a:r>
            <a:r>
              <a:rPr lang="sv-SE" dirty="0" smtClean="0"/>
              <a:t>: </a:t>
            </a:r>
            <a:r>
              <a:rPr lang="sv-SE" dirty="0" err="1" smtClean="0"/>
              <a:t>What</a:t>
            </a:r>
            <a:r>
              <a:rPr lang="sv-SE" dirty="0" smtClean="0"/>
              <a:t> is it? </a:t>
            </a:r>
          </a:p>
          <a:p>
            <a:pPr marL="514350" indent="-514350">
              <a:buNone/>
            </a:pPr>
            <a:r>
              <a:rPr lang="sv-SE" dirty="0" err="1" smtClean="0"/>
              <a:t>What</a:t>
            </a:r>
            <a:r>
              <a:rPr lang="sv-SE" dirty="0" smtClean="0"/>
              <a:t> is it, </a:t>
            </a:r>
            <a:r>
              <a:rPr lang="sv-SE" i="1" dirty="0" err="1" smtClean="0"/>
              <a:t>really</a:t>
            </a:r>
            <a:r>
              <a:rPr lang="sv-SE" dirty="0" smtClean="0"/>
              <a:t>? </a:t>
            </a:r>
          </a:p>
          <a:p>
            <a:pPr marL="514350" indent="-514350">
              <a:buNone/>
            </a:pPr>
            <a:r>
              <a:rPr lang="sv-SE" dirty="0" err="1" smtClean="0"/>
              <a:t>Critique</a:t>
            </a:r>
            <a:r>
              <a:rPr lang="sv-SE" dirty="0" smtClean="0"/>
              <a:t> and </a:t>
            </a:r>
            <a:r>
              <a:rPr lang="sv-SE" dirty="0" err="1" smtClean="0"/>
              <a:t>defense</a:t>
            </a:r>
            <a:r>
              <a:rPr lang="sv-SE" dirty="0" smtClean="0"/>
              <a:t> </a:t>
            </a:r>
            <a:r>
              <a:rPr lang="sv-SE" i="1" dirty="0" smtClean="0"/>
              <a:t>(</a:t>
            </a:r>
            <a:r>
              <a:rPr lang="sv-SE" i="1" dirty="0" err="1" smtClean="0"/>
              <a:t>more</a:t>
            </a:r>
            <a:r>
              <a:rPr lang="sv-SE" i="1" dirty="0" smtClean="0"/>
              <a:t> on Dec 16)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293096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014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Why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5882710" cy="4999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Isosceles Triangle 5"/>
          <p:cNvSpPr/>
          <p:nvPr/>
        </p:nvSpPr>
        <p:spPr>
          <a:xfrm>
            <a:off x="2627784" y="2204864"/>
            <a:ext cx="432048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Isosceles Triangle 6"/>
          <p:cNvSpPr/>
          <p:nvPr/>
        </p:nvSpPr>
        <p:spPr>
          <a:xfrm>
            <a:off x="2915816" y="4725144"/>
            <a:ext cx="36004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Isosceles Triangle 7"/>
          <p:cNvSpPr/>
          <p:nvPr/>
        </p:nvSpPr>
        <p:spPr>
          <a:xfrm>
            <a:off x="5220072" y="1700808"/>
            <a:ext cx="432048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Isosceles Triangle 8"/>
          <p:cNvSpPr/>
          <p:nvPr/>
        </p:nvSpPr>
        <p:spPr>
          <a:xfrm>
            <a:off x="3635896" y="1700808"/>
            <a:ext cx="432048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987824" y="1988840"/>
            <a:ext cx="648072" cy="36004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0"/>
          </p:cNvCxnSpPr>
          <p:nvPr/>
        </p:nvCxnSpPr>
        <p:spPr>
          <a:xfrm flipV="1">
            <a:off x="3095836" y="3356992"/>
            <a:ext cx="324036" cy="1368152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248236" y="4005064"/>
            <a:ext cx="1611796" cy="87248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347864" y="3356992"/>
            <a:ext cx="1512168" cy="432048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6" idx="3"/>
          </p:cNvCxnSpPr>
          <p:nvPr/>
        </p:nvCxnSpPr>
        <p:spPr>
          <a:xfrm flipH="1" flipV="1">
            <a:off x="2843808" y="2492896"/>
            <a:ext cx="576064" cy="864096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8" idx="1"/>
          </p:cNvCxnSpPr>
          <p:nvPr/>
        </p:nvCxnSpPr>
        <p:spPr>
          <a:xfrm>
            <a:off x="3995936" y="1844824"/>
            <a:ext cx="1332148" cy="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4716016" y="2852936"/>
            <a:ext cx="144016" cy="936104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9" idx="3"/>
          </p:cNvCxnSpPr>
          <p:nvPr/>
        </p:nvCxnSpPr>
        <p:spPr>
          <a:xfrm flipH="1" flipV="1">
            <a:off x="3851920" y="1988840"/>
            <a:ext cx="864096" cy="864096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>
          <a:xfrm flipV="1">
            <a:off x="4716016" y="1988840"/>
            <a:ext cx="720080" cy="864096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Why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5882710" cy="4999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04248" y="2276872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Travel is</a:t>
            </a:r>
          </a:p>
          <a:p>
            <a:endParaRPr lang="sv-SE" dirty="0"/>
          </a:p>
          <a:p>
            <a:r>
              <a:rPr lang="sv-SE" i="1" dirty="0" smtClean="0"/>
              <a:t>Derived </a:t>
            </a:r>
            <a:r>
              <a:rPr lang="sv-SE" i="1" dirty="0" err="1" smtClean="0"/>
              <a:t>Demand</a:t>
            </a:r>
            <a:endParaRPr lang="sv-SE" i="1" dirty="0"/>
          </a:p>
        </p:txBody>
      </p:sp>
      <p:sp>
        <p:nvSpPr>
          <p:cNvPr id="6" name="Isosceles Triangle 5"/>
          <p:cNvSpPr/>
          <p:nvPr/>
        </p:nvSpPr>
        <p:spPr>
          <a:xfrm>
            <a:off x="2627784" y="2204864"/>
            <a:ext cx="432048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Isosceles Triangle 6"/>
          <p:cNvSpPr/>
          <p:nvPr/>
        </p:nvSpPr>
        <p:spPr>
          <a:xfrm>
            <a:off x="2915816" y="4725144"/>
            <a:ext cx="360040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Isosceles Triangle 7"/>
          <p:cNvSpPr/>
          <p:nvPr/>
        </p:nvSpPr>
        <p:spPr>
          <a:xfrm>
            <a:off x="5220072" y="1700808"/>
            <a:ext cx="432048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Isosceles Triangle 8"/>
          <p:cNvSpPr/>
          <p:nvPr/>
        </p:nvSpPr>
        <p:spPr>
          <a:xfrm>
            <a:off x="3635896" y="1700808"/>
            <a:ext cx="432048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987824" y="1988840"/>
            <a:ext cx="648072" cy="36004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0"/>
          </p:cNvCxnSpPr>
          <p:nvPr/>
        </p:nvCxnSpPr>
        <p:spPr>
          <a:xfrm flipV="1">
            <a:off x="3095836" y="3356992"/>
            <a:ext cx="324036" cy="1368152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248236" y="4005064"/>
            <a:ext cx="1611796" cy="87248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347864" y="3356992"/>
            <a:ext cx="1512168" cy="432048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6" idx="3"/>
          </p:cNvCxnSpPr>
          <p:nvPr/>
        </p:nvCxnSpPr>
        <p:spPr>
          <a:xfrm flipH="1" flipV="1">
            <a:off x="2843808" y="2492896"/>
            <a:ext cx="576064" cy="864096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8" idx="1"/>
          </p:cNvCxnSpPr>
          <p:nvPr/>
        </p:nvCxnSpPr>
        <p:spPr>
          <a:xfrm>
            <a:off x="3995936" y="1844824"/>
            <a:ext cx="1332148" cy="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4716016" y="2852936"/>
            <a:ext cx="144016" cy="936104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9" idx="3"/>
          </p:cNvCxnSpPr>
          <p:nvPr/>
        </p:nvCxnSpPr>
        <p:spPr>
          <a:xfrm flipH="1" flipV="1">
            <a:off x="3851920" y="1988840"/>
            <a:ext cx="864096" cy="864096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>
          <a:xfrm flipV="1">
            <a:off x="4716016" y="1988840"/>
            <a:ext cx="720080" cy="864096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Derived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dirty="0" smtClean="0"/>
              <a:t>”The </a:t>
            </a:r>
            <a:r>
              <a:rPr lang="sv-SE" dirty="0" err="1" smtClean="0"/>
              <a:t>theory</a:t>
            </a:r>
            <a:r>
              <a:rPr lang="sv-SE" dirty="0" smtClean="0"/>
              <a:t> of </a:t>
            </a:r>
            <a:r>
              <a:rPr lang="sv-SE" dirty="0" err="1" smtClean="0"/>
              <a:t>utilitarian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r>
              <a:rPr lang="sv-SE" dirty="0" smtClean="0"/>
              <a:t>”</a:t>
            </a:r>
            <a:endParaRPr lang="sv-SE" dirty="0" smtClean="0"/>
          </a:p>
          <a:p>
            <a:pPr>
              <a:buNone/>
            </a:pP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Derived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err="1" smtClean="0"/>
              <a:t>There</a:t>
            </a:r>
            <a:r>
              <a:rPr lang="sv-SE" dirty="0" smtClean="0"/>
              <a:t> is no </a:t>
            </a:r>
            <a:r>
              <a:rPr lang="sv-SE" dirty="0" err="1" smtClean="0"/>
              <a:t>benefit</a:t>
            </a:r>
            <a:r>
              <a:rPr lang="sv-SE" dirty="0" smtClean="0"/>
              <a:t> from the </a:t>
            </a:r>
            <a:r>
              <a:rPr lang="sv-SE" dirty="0" err="1" smtClean="0"/>
              <a:t>trip</a:t>
            </a:r>
            <a:r>
              <a:rPr lang="sv-SE" dirty="0" smtClean="0"/>
              <a:t> in </a:t>
            </a:r>
            <a:r>
              <a:rPr lang="sv-SE" dirty="0" err="1" smtClean="0"/>
              <a:t>itself</a:t>
            </a:r>
            <a:r>
              <a:rPr lang="sv-SE" dirty="0" smtClean="0"/>
              <a:t> </a:t>
            </a:r>
          </a:p>
          <a:p>
            <a:pPr>
              <a:buNone/>
            </a:pPr>
            <a:r>
              <a:rPr lang="sv-SE" dirty="0"/>
              <a:t>	</a:t>
            </a:r>
            <a:r>
              <a:rPr lang="sv-SE" dirty="0" smtClean="0"/>
              <a:t>	(</a:t>
            </a:r>
            <a:r>
              <a:rPr lang="sv-SE" i="1" dirty="0" smtClean="0"/>
              <a:t>per se</a:t>
            </a:r>
            <a:r>
              <a:rPr lang="sv-SE" dirty="0" smtClean="0"/>
              <a:t>)!</a:t>
            </a:r>
          </a:p>
          <a:p>
            <a:r>
              <a:rPr lang="sv-SE" dirty="0" smtClean="0"/>
              <a:t>It is the </a:t>
            </a:r>
            <a:r>
              <a:rPr lang="sv-SE" dirty="0" err="1" smtClean="0"/>
              <a:t>activities</a:t>
            </a:r>
            <a:r>
              <a:rPr lang="sv-SE" dirty="0" smtClean="0"/>
              <a:t> at the destination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want/need/derive</a:t>
            </a:r>
            <a:r>
              <a:rPr lang="sv-SE" dirty="0" smtClean="0"/>
              <a:t> </a:t>
            </a:r>
            <a:r>
              <a:rPr lang="sv-SE" dirty="0" err="1" smtClean="0"/>
              <a:t>utility</a:t>
            </a:r>
            <a:r>
              <a:rPr lang="sv-SE" dirty="0" smtClean="0"/>
              <a:t> from</a:t>
            </a:r>
          </a:p>
          <a:p>
            <a:r>
              <a:rPr lang="sv-SE" dirty="0" err="1" smtClean="0"/>
              <a:t>Dwelling</a:t>
            </a:r>
            <a:r>
              <a:rPr lang="sv-SE" dirty="0" smtClean="0"/>
              <a:t>, </a:t>
            </a:r>
            <a:r>
              <a:rPr lang="sv-SE" dirty="0" err="1" smtClean="0"/>
              <a:t>workplace</a:t>
            </a:r>
            <a:r>
              <a:rPr lang="sv-SE" dirty="0" smtClean="0"/>
              <a:t>, services, </a:t>
            </a:r>
            <a:r>
              <a:rPr lang="sv-SE" dirty="0" err="1" smtClean="0"/>
              <a:t>facilities</a:t>
            </a:r>
            <a:r>
              <a:rPr lang="sv-SE" dirty="0" smtClean="0"/>
              <a:t>…</a:t>
            </a:r>
          </a:p>
          <a:p>
            <a:endParaRPr lang="sv-SE" dirty="0"/>
          </a:p>
          <a:p>
            <a:pPr>
              <a:buNone/>
            </a:pPr>
            <a:r>
              <a:rPr lang="sv-SE" dirty="0" err="1" smtClean="0"/>
              <a:t>Depends</a:t>
            </a:r>
            <a:r>
              <a:rPr lang="sv-SE" dirty="0" smtClean="0"/>
              <a:t> on the </a:t>
            </a:r>
            <a:r>
              <a:rPr lang="sv-SE" dirty="0" err="1" smtClean="0"/>
              <a:t>preferences</a:t>
            </a:r>
            <a:r>
              <a:rPr lang="sv-SE" dirty="0" smtClean="0"/>
              <a:t> for </a:t>
            </a:r>
            <a:r>
              <a:rPr lang="sv-SE" dirty="0" err="1" smtClean="0">
                <a:solidFill>
                  <a:srgbClr val="FF0000"/>
                </a:solidFill>
              </a:rPr>
              <a:t>activities</a:t>
            </a:r>
            <a:r>
              <a:rPr lang="sv-SE" dirty="0" smtClean="0"/>
              <a:t> </a:t>
            </a:r>
          </a:p>
          <a:p>
            <a:pPr>
              <a:buNone/>
            </a:pPr>
            <a:r>
              <a:rPr lang="sv-SE" i="1" dirty="0" smtClean="0"/>
              <a:t>and</a:t>
            </a:r>
            <a:r>
              <a:rPr lang="sv-SE" dirty="0" smtClean="0"/>
              <a:t> </a:t>
            </a:r>
          </a:p>
          <a:p>
            <a:pPr>
              <a:buNone/>
            </a:pPr>
            <a:r>
              <a:rPr lang="sv-SE" dirty="0" smtClean="0"/>
              <a:t>the (</a:t>
            </a:r>
            <a:r>
              <a:rPr lang="sv-SE" dirty="0" err="1" smtClean="0">
                <a:solidFill>
                  <a:srgbClr val="FF0000"/>
                </a:solidFill>
              </a:rPr>
              <a:t>generalized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dirty="0" err="1" smtClean="0">
                <a:solidFill>
                  <a:srgbClr val="FF0000"/>
                </a:solidFill>
              </a:rPr>
              <a:t>cost</a:t>
            </a:r>
            <a:r>
              <a:rPr lang="sv-SE" dirty="0" smtClean="0"/>
              <a:t>) to </a:t>
            </a:r>
            <a:r>
              <a:rPr lang="sv-SE" dirty="0" err="1" smtClean="0"/>
              <a:t>reach</a:t>
            </a:r>
            <a:r>
              <a:rPr lang="sv-SE" dirty="0" smtClean="0"/>
              <a:t> the destination</a:t>
            </a:r>
          </a:p>
          <a:p>
            <a:pPr>
              <a:buNone/>
            </a:pP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Derived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dirty="0" smtClean="0"/>
              <a:t>This is </a:t>
            </a:r>
            <a:r>
              <a:rPr lang="sv-SE" dirty="0" err="1" smtClean="0"/>
              <a:t>really</a:t>
            </a:r>
            <a:r>
              <a:rPr lang="sv-SE" dirty="0" smtClean="0"/>
              <a:t> the central </a:t>
            </a:r>
            <a:r>
              <a:rPr lang="sv-SE" dirty="0" err="1" smtClean="0"/>
              <a:t>core</a:t>
            </a:r>
            <a:r>
              <a:rPr lang="sv-SE" dirty="0" smtClean="0"/>
              <a:t>:</a:t>
            </a:r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dirty="0" err="1" smtClean="0"/>
              <a:t>Depends</a:t>
            </a:r>
            <a:r>
              <a:rPr lang="sv-SE" dirty="0" smtClean="0"/>
              <a:t> on the </a:t>
            </a:r>
            <a:r>
              <a:rPr lang="sv-SE" dirty="0" err="1" smtClean="0"/>
              <a:t>preferences</a:t>
            </a:r>
            <a:r>
              <a:rPr lang="sv-SE" dirty="0" smtClean="0"/>
              <a:t> for </a:t>
            </a:r>
            <a:r>
              <a:rPr lang="sv-SE" dirty="0" err="1" smtClean="0">
                <a:solidFill>
                  <a:srgbClr val="FF0000"/>
                </a:solidFill>
              </a:rPr>
              <a:t>activities</a:t>
            </a:r>
            <a:r>
              <a:rPr lang="sv-SE" dirty="0" smtClean="0"/>
              <a:t> </a:t>
            </a:r>
          </a:p>
          <a:p>
            <a:pPr>
              <a:buNone/>
            </a:pPr>
            <a:r>
              <a:rPr lang="sv-SE" i="1" dirty="0" smtClean="0"/>
              <a:t>and</a:t>
            </a:r>
            <a:r>
              <a:rPr lang="sv-SE" dirty="0" smtClean="0"/>
              <a:t> </a:t>
            </a:r>
          </a:p>
          <a:p>
            <a:pPr>
              <a:buNone/>
            </a:pPr>
            <a:r>
              <a:rPr lang="sv-SE" dirty="0" smtClean="0"/>
              <a:t>the (</a:t>
            </a:r>
            <a:r>
              <a:rPr lang="sv-SE" dirty="0" err="1" smtClean="0">
                <a:solidFill>
                  <a:srgbClr val="FF0000"/>
                </a:solidFill>
              </a:rPr>
              <a:t>generalized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dirty="0" err="1" smtClean="0">
                <a:solidFill>
                  <a:srgbClr val="FF0000"/>
                </a:solidFill>
              </a:rPr>
              <a:t>cost</a:t>
            </a:r>
            <a:r>
              <a:rPr lang="sv-SE" dirty="0" smtClean="0"/>
              <a:t>) to </a:t>
            </a:r>
            <a:r>
              <a:rPr lang="sv-SE" dirty="0" err="1" smtClean="0"/>
              <a:t>reach</a:t>
            </a:r>
            <a:r>
              <a:rPr lang="sv-SE" dirty="0" smtClean="0"/>
              <a:t> the destination</a:t>
            </a:r>
          </a:p>
          <a:p>
            <a:pPr>
              <a:buNone/>
            </a:pP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Urban </a:t>
            </a:r>
            <a:r>
              <a:rPr lang="sv-SE" dirty="0" err="1" smtClean="0"/>
              <a:t>change</a:t>
            </a:r>
            <a:r>
              <a:rPr lang="sv-SE" dirty="0" smtClean="0"/>
              <a:t> process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sv-SE" sz="2800" dirty="0" smtClean="0"/>
              <a:t>Networks and land </a:t>
            </a:r>
            <a:r>
              <a:rPr lang="sv-SE" sz="2800" dirty="0" err="1" smtClean="0"/>
              <a:t>use</a:t>
            </a:r>
            <a:endParaRPr lang="sv-SE" sz="2800" dirty="0" smtClean="0"/>
          </a:p>
          <a:p>
            <a:pPr marL="571500" indent="-571500"/>
            <a:r>
              <a:rPr lang="sv-SE" sz="2800" dirty="0" err="1" smtClean="0"/>
              <a:t>Workplaces</a:t>
            </a:r>
            <a:r>
              <a:rPr lang="sv-SE" sz="2800" dirty="0" smtClean="0"/>
              <a:t> and </a:t>
            </a:r>
            <a:r>
              <a:rPr lang="sv-SE" sz="2800" dirty="0" err="1" smtClean="0"/>
              <a:t>housing</a:t>
            </a:r>
            <a:endParaRPr lang="sv-SE" sz="2800" dirty="0" smtClean="0"/>
          </a:p>
          <a:p>
            <a:pPr marL="571500" indent="-571500"/>
            <a:r>
              <a:rPr lang="sv-SE" sz="2800" dirty="0" err="1" smtClean="0"/>
              <a:t>Employment</a:t>
            </a:r>
            <a:r>
              <a:rPr lang="sv-SE" sz="2800" dirty="0" smtClean="0"/>
              <a:t> and population</a:t>
            </a:r>
          </a:p>
          <a:p>
            <a:pPr marL="571500" indent="-571500"/>
            <a:r>
              <a:rPr lang="sv-SE" sz="2800" dirty="0" smtClean="0"/>
              <a:t>Travel, </a:t>
            </a:r>
            <a:r>
              <a:rPr lang="sv-SE" sz="2800" dirty="0" err="1" smtClean="0"/>
              <a:t>goods</a:t>
            </a:r>
            <a:r>
              <a:rPr lang="sv-SE" sz="2800" dirty="0" smtClean="0"/>
              <a:t> transport</a:t>
            </a:r>
            <a:endParaRPr lang="sv-SE" sz="28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3528" y="1700808"/>
            <a:ext cx="0" cy="3456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7544" y="49411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speed</a:t>
            </a:r>
            <a:endParaRPr lang="sv-SE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LUTI</a:t>
            </a:r>
            <a:endParaRPr lang="sv-SE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Land-use and transport</a:t>
            </a:r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125538"/>
            <a:ext cx="6740525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Land-use</a:t>
            </a:r>
            <a:r>
              <a:rPr lang="sv-SE" dirty="0" smtClean="0"/>
              <a:t> variables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Density</a:t>
            </a:r>
            <a:r>
              <a:rPr lang="sv-SE" dirty="0" smtClean="0"/>
              <a:t> (first order </a:t>
            </a:r>
            <a:r>
              <a:rPr lang="sv-SE" dirty="0" err="1" smtClean="0"/>
              <a:t>effect</a:t>
            </a:r>
            <a:r>
              <a:rPr lang="sv-SE" dirty="0" smtClean="0"/>
              <a:t>, second order </a:t>
            </a:r>
            <a:r>
              <a:rPr lang="sv-SE" dirty="0" err="1" smtClean="0"/>
              <a:t>effect</a:t>
            </a:r>
            <a:r>
              <a:rPr lang="sv-SE" dirty="0" smtClean="0"/>
              <a:t>)</a:t>
            </a:r>
          </a:p>
          <a:p>
            <a:r>
              <a:rPr lang="sv-SE" dirty="0" smtClean="0"/>
              <a:t>Mixed land </a:t>
            </a:r>
            <a:r>
              <a:rPr lang="sv-SE" dirty="0" err="1" smtClean="0"/>
              <a:t>use</a:t>
            </a:r>
            <a:endParaRPr lang="sv-SE" dirty="0" smtClean="0"/>
          </a:p>
          <a:p>
            <a:r>
              <a:rPr lang="sv-SE" dirty="0" err="1" smtClean="0"/>
              <a:t>Neighbourhood</a:t>
            </a:r>
            <a:r>
              <a:rPr lang="sv-SE" dirty="0" smtClean="0"/>
              <a:t> design</a:t>
            </a:r>
          </a:p>
          <a:p>
            <a:r>
              <a:rPr lang="sv-SE" dirty="0" err="1" smtClean="0"/>
              <a:t>Connectors</a:t>
            </a:r>
            <a:r>
              <a:rPr lang="sv-SE" dirty="0" smtClean="0"/>
              <a:t>: PT</a:t>
            </a:r>
          </a:p>
          <a:p>
            <a:r>
              <a:rPr lang="sv-SE" dirty="0" err="1" smtClean="0"/>
              <a:t>Interactions</a:t>
            </a:r>
            <a:r>
              <a:rPr lang="sv-SE" dirty="0" smtClean="0"/>
              <a:t>: land </a:t>
            </a:r>
            <a:r>
              <a:rPr lang="sv-SE" dirty="0" err="1" smtClean="0"/>
              <a:t>use</a:t>
            </a:r>
            <a:r>
              <a:rPr lang="sv-SE" dirty="0" smtClean="0"/>
              <a:t> -&gt; </a:t>
            </a:r>
            <a:r>
              <a:rPr lang="sv-SE" dirty="0" err="1" smtClean="0"/>
              <a:t>demand</a:t>
            </a:r>
            <a:r>
              <a:rPr lang="sv-SE" dirty="0" smtClean="0"/>
              <a:t> for PT -&gt; </a:t>
            </a:r>
            <a:r>
              <a:rPr lang="sv-SE" dirty="0" err="1" smtClean="0"/>
              <a:t>supply</a:t>
            </a:r>
            <a:r>
              <a:rPr lang="sv-SE" dirty="0" smtClean="0"/>
              <a:t> for PT</a:t>
            </a:r>
            <a:endParaRPr lang="sv-SE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>
                <a:solidFill>
                  <a:srgbClr val="FF0000"/>
                </a:solidFill>
              </a:rPr>
              <a:t>If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 is </a:t>
            </a:r>
            <a:r>
              <a:rPr lang="sv-SE" dirty="0" err="1" smtClean="0"/>
              <a:t>derived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err="1" smtClean="0"/>
              <a:t>Preferences</a:t>
            </a:r>
            <a:r>
              <a:rPr lang="sv-SE" dirty="0" smtClean="0"/>
              <a:t> for </a:t>
            </a:r>
            <a:r>
              <a:rPr lang="sv-SE" dirty="0" err="1" smtClean="0"/>
              <a:t>activities</a:t>
            </a:r>
            <a:endParaRPr lang="sv-SE" dirty="0" smtClean="0"/>
          </a:p>
          <a:p>
            <a:r>
              <a:rPr lang="sv-SE" dirty="0" err="1" smtClean="0"/>
              <a:t>Generalized</a:t>
            </a:r>
            <a:r>
              <a:rPr lang="sv-SE" dirty="0" smtClean="0"/>
              <a:t> </a:t>
            </a:r>
            <a:r>
              <a:rPr lang="sv-SE" dirty="0" err="1" smtClean="0"/>
              <a:t>cost</a:t>
            </a:r>
            <a:endParaRPr lang="sv-SE" dirty="0" smtClean="0"/>
          </a:p>
          <a:p>
            <a:endParaRPr lang="sv-SE" dirty="0"/>
          </a:p>
          <a:p>
            <a:pPr>
              <a:buNone/>
            </a:pPr>
            <a:r>
              <a:rPr lang="sv-SE" dirty="0" err="1">
                <a:solidFill>
                  <a:srgbClr val="FF0000"/>
                </a:solidFill>
              </a:rPr>
              <a:t>T</a:t>
            </a:r>
            <a:r>
              <a:rPr lang="sv-SE" dirty="0" err="1" smtClean="0">
                <a:solidFill>
                  <a:srgbClr val="FF0000"/>
                </a:solidFill>
              </a:rPr>
              <a:t>hen</a:t>
            </a:r>
            <a:r>
              <a:rPr lang="sv-SE" dirty="0" smtClean="0"/>
              <a:t>…</a:t>
            </a:r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r>
              <a:rPr lang="sv-SE" dirty="0" smtClean="0"/>
              <a:t>… </a:t>
            </a:r>
            <a:r>
              <a:rPr lang="sv-SE" dirty="0" err="1" smtClean="0"/>
              <a:t>demand</a:t>
            </a:r>
            <a:r>
              <a:rPr lang="sv-SE" dirty="0" smtClean="0"/>
              <a:t> for </a:t>
            </a:r>
            <a:r>
              <a:rPr lang="sv-SE" dirty="0" err="1" smtClean="0"/>
              <a:t>travel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depend</a:t>
            </a:r>
            <a:r>
              <a:rPr lang="sv-SE" dirty="0" smtClean="0"/>
              <a:t> on </a:t>
            </a:r>
          </a:p>
          <a:p>
            <a:r>
              <a:rPr lang="sv-SE" dirty="0" smtClean="0">
                <a:solidFill>
                  <a:srgbClr val="00B050"/>
                </a:solidFill>
              </a:rPr>
              <a:t>spatial </a:t>
            </a:r>
            <a:r>
              <a:rPr lang="sv-SE" dirty="0" err="1" smtClean="0">
                <a:solidFill>
                  <a:srgbClr val="00B050"/>
                </a:solidFill>
              </a:rPr>
              <a:t>structure</a:t>
            </a:r>
            <a:r>
              <a:rPr lang="sv-SE" dirty="0" smtClean="0">
                <a:solidFill>
                  <a:srgbClr val="00B050"/>
                </a:solidFill>
              </a:rPr>
              <a:t> of </a:t>
            </a:r>
            <a:r>
              <a:rPr lang="sv-SE" dirty="0" err="1" smtClean="0">
                <a:solidFill>
                  <a:srgbClr val="00B050"/>
                </a:solidFill>
              </a:rPr>
              <a:t>activities</a:t>
            </a:r>
            <a:r>
              <a:rPr lang="sv-SE" dirty="0" smtClean="0">
                <a:solidFill>
                  <a:srgbClr val="00B050"/>
                </a:solidFill>
              </a:rPr>
              <a:t> </a:t>
            </a:r>
            <a:r>
              <a:rPr lang="sv-SE" i="1" dirty="0" smtClean="0">
                <a:solidFill>
                  <a:srgbClr val="00B050"/>
                </a:solidFill>
              </a:rPr>
              <a:t>(land </a:t>
            </a:r>
            <a:r>
              <a:rPr lang="sv-SE" i="1" dirty="0" err="1" smtClean="0">
                <a:solidFill>
                  <a:srgbClr val="00B050"/>
                </a:solidFill>
              </a:rPr>
              <a:t>use</a:t>
            </a:r>
            <a:r>
              <a:rPr lang="sv-SE" i="1" dirty="0" smtClean="0">
                <a:solidFill>
                  <a:srgbClr val="00B050"/>
                </a:solidFill>
              </a:rPr>
              <a:t>)</a:t>
            </a:r>
            <a:r>
              <a:rPr lang="sv-SE" dirty="0" smtClean="0"/>
              <a:t> </a:t>
            </a:r>
            <a:r>
              <a:rPr lang="sv-SE" dirty="0" smtClean="0"/>
              <a:t>and </a:t>
            </a:r>
          </a:p>
          <a:p>
            <a:r>
              <a:rPr lang="sv-SE" dirty="0" smtClean="0">
                <a:solidFill>
                  <a:srgbClr val="00B050"/>
                </a:solidFill>
              </a:rPr>
              <a:t>determinants of </a:t>
            </a:r>
            <a:r>
              <a:rPr lang="sv-SE" dirty="0" err="1" smtClean="0">
                <a:solidFill>
                  <a:srgbClr val="00B050"/>
                </a:solidFill>
              </a:rPr>
              <a:t>generalized</a:t>
            </a:r>
            <a:r>
              <a:rPr lang="sv-SE" dirty="0" smtClean="0">
                <a:solidFill>
                  <a:srgbClr val="00B050"/>
                </a:solidFill>
              </a:rPr>
              <a:t> </a:t>
            </a:r>
            <a:r>
              <a:rPr lang="sv-SE" dirty="0" err="1" smtClean="0">
                <a:solidFill>
                  <a:srgbClr val="00B050"/>
                </a:solidFill>
              </a:rPr>
              <a:t>cost</a:t>
            </a:r>
            <a:r>
              <a:rPr lang="sv-SE" dirty="0" smtClean="0">
                <a:solidFill>
                  <a:srgbClr val="00B050"/>
                </a:solidFill>
              </a:rPr>
              <a:t> </a:t>
            </a:r>
            <a:r>
              <a:rPr lang="sv-SE" dirty="0" smtClean="0"/>
              <a:t>(</a:t>
            </a:r>
            <a:r>
              <a:rPr lang="sv-SE" dirty="0" err="1" smtClean="0"/>
              <a:t>friction</a:t>
            </a:r>
            <a:r>
              <a:rPr lang="sv-SE" dirty="0" smtClean="0"/>
              <a:t>, </a:t>
            </a:r>
            <a:r>
              <a:rPr lang="sv-SE" dirty="0" err="1" smtClean="0"/>
              <a:t>impedance</a:t>
            </a:r>
            <a:r>
              <a:rPr lang="sv-SE" dirty="0" smtClean="0"/>
              <a:t>, </a:t>
            </a:r>
            <a:r>
              <a:rPr lang="sv-SE" dirty="0" err="1" smtClean="0"/>
              <a:t>resistance</a:t>
            </a:r>
            <a:r>
              <a:rPr lang="sv-SE" dirty="0" smtClean="0"/>
              <a:t>, </a:t>
            </a:r>
            <a:r>
              <a:rPr lang="sv-SE" dirty="0" err="1" smtClean="0"/>
              <a:t>deterrance</a:t>
            </a:r>
            <a:r>
              <a:rPr lang="sv-SE" dirty="0" smtClean="0"/>
              <a:t> </a:t>
            </a:r>
            <a:r>
              <a:rPr lang="sv-SE" dirty="0" err="1" smtClean="0"/>
              <a:t>function</a:t>
            </a:r>
            <a:r>
              <a:rPr lang="sv-SE" dirty="0" smtClean="0"/>
              <a:t>…. </a:t>
            </a:r>
            <a:r>
              <a:rPr lang="sv-SE" dirty="0" err="1" smtClean="0"/>
              <a:t>associated</a:t>
            </a:r>
            <a:r>
              <a:rPr lang="sv-SE" dirty="0" smtClean="0"/>
              <a:t> with the </a:t>
            </a:r>
            <a:r>
              <a:rPr lang="sv-SE" i="1" dirty="0" smtClean="0"/>
              <a:t>transport system</a:t>
            </a:r>
            <a:r>
              <a:rPr lang="sv-SE" dirty="0" smtClean="0"/>
              <a:t>)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(</a:t>
            </a:r>
            <a:r>
              <a:rPr lang="sv-SE" dirty="0" err="1" smtClean="0"/>
              <a:t>Remember</a:t>
            </a:r>
            <a:r>
              <a:rPr lang="sv-SE" dirty="0" smtClean="0"/>
              <a:t> </a:t>
            </a:r>
            <a:r>
              <a:rPr lang="sv-SE" dirty="0" err="1" smtClean="0"/>
              <a:t>generalized</a:t>
            </a:r>
            <a:r>
              <a:rPr lang="sv-SE" dirty="0" smtClean="0"/>
              <a:t> </a:t>
            </a:r>
            <a:r>
              <a:rPr lang="sv-SE" dirty="0" err="1" smtClean="0"/>
              <a:t>cost</a:t>
            </a:r>
            <a:r>
              <a:rPr lang="sv-SE" dirty="0" smtClean="0"/>
              <a:t>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Pecuniary</a:t>
            </a:r>
            <a:r>
              <a:rPr lang="sv-SE" dirty="0" smtClean="0"/>
              <a:t> (</a:t>
            </a:r>
            <a:r>
              <a:rPr lang="sv-SE" dirty="0" err="1" smtClean="0"/>
              <a:t>monetary</a:t>
            </a:r>
            <a:r>
              <a:rPr lang="sv-SE" dirty="0" smtClean="0"/>
              <a:t>) </a:t>
            </a:r>
            <a:r>
              <a:rPr lang="sv-SE" dirty="0" err="1" smtClean="0"/>
              <a:t>cost</a:t>
            </a:r>
            <a:endParaRPr lang="sv-SE" dirty="0" smtClean="0"/>
          </a:p>
          <a:p>
            <a:r>
              <a:rPr lang="sv-SE" dirty="0" err="1" smtClean="0"/>
              <a:t>In-vehicle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 time</a:t>
            </a:r>
          </a:p>
          <a:p>
            <a:r>
              <a:rPr lang="sv-SE" dirty="0" err="1" smtClean="0"/>
              <a:t>Waiting</a:t>
            </a:r>
            <a:r>
              <a:rPr lang="sv-SE" dirty="0" smtClean="0"/>
              <a:t> time</a:t>
            </a:r>
          </a:p>
          <a:p>
            <a:r>
              <a:rPr lang="sv-SE" dirty="0" smtClean="0"/>
              <a:t>Mode </a:t>
            </a:r>
            <a:r>
              <a:rPr lang="sv-SE" dirty="0" err="1" smtClean="0"/>
              <a:t>specific</a:t>
            </a:r>
            <a:r>
              <a:rPr lang="sv-SE" dirty="0" smtClean="0"/>
              <a:t> </a:t>
            </a:r>
            <a:r>
              <a:rPr lang="sv-SE" dirty="0" err="1" smtClean="0"/>
              <a:t>constant</a:t>
            </a:r>
            <a:endParaRPr lang="sv-SE" dirty="0" smtClean="0"/>
          </a:p>
          <a:p>
            <a:r>
              <a:rPr lang="sv-SE" dirty="0" smtClean="0"/>
              <a:t>… </a:t>
            </a:r>
            <a:r>
              <a:rPr lang="sv-SE" dirty="0" err="1" smtClean="0"/>
              <a:t>any</a:t>
            </a:r>
            <a:r>
              <a:rPr lang="sv-SE" dirty="0" smtClean="0"/>
              <a:t> </a:t>
            </a:r>
            <a:r>
              <a:rPr lang="sv-SE" dirty="0" err="1" smtClean="0"/>
              <a:t>effort</a:t>
            </a:r>
            <a:r>
              <a:rPr lang="sv-SE" dirty="0" smtClean="0"/>
              <a:t> to cover the </a:t>
            </a:r>
            <a:r>
              <a:rPr lang="sv-SE" dirty="0" err="1" smtClean="0"/>
              <a:t>distance</a:t>
            </a:r>
            <a:r>
              <a:rPr lang="sv-SE" dirty="0" smtClean="0"/>
              <a:t> </a:t>
            </a:r>
            <a:r>
              <a:rPr lang="sv-SE" dirty="0" err="1" smtClean="0"/>
              <a:t>between</a:t>
            </a:r>
            <a:r>
              <a:rPr lang="sv-SE" dirty="0" smtClean="0"/>
              <a:t> the </a:t>
            </a:r>
            <a:r>
              <a:rPr lang="sv-SE" dirty="0" err="1" smtClean="0"/>
              <a:t>origin</a:t>
            </a:r>
            <a:r>
              <a:rPr lang="sv-SE" dirty="0" smtClean="0"/>
              <a:t> and the destination</a:t>
            </a:r>
            <a:endParaRPr lang="sv-S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First </a:t>
            </a:r>
            <a:r>
              <a:rPr lang="sv-SE" dirty="0" err="1" smtClean="0"/>
              <a:t>attempt</a:t>
            </a:r>
            <a:endParaRPr lang="sv-S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8591124" cy="138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99592" y="22048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In a simple </a:t>
            </a:r>
            <a:r>
              <a:rPr lang="sv-SE" dirty="0" err="1" smtClean="0"/>
              <a:t>four</a:t>
            </a:r>
            <a:r>
              <a:rPr lang="sv-SE" dirty="0" smtClean="0"/>
              <a:t> step </a:t>
            </a:r>
            <a:r>
              <a:rPr lang="sv-SE" dirty="0" err="1" smtClean="0"/>
              <a:t>model</a:t>
            </a:r>
            <a:endParaRPr lang="sv-S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Second </a:t>
            </a:r>
            <a:r>
              <a:rPr lang="sv-SE" dirty="0" err="1" smtClean="0"/>
              <a:t>attempt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20486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In a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clever</a:t>
            </a:r>
            <a:r>
              <a:rPr lang="sv-SE" dirty="0" smtClean="0"/>
              <a:t> </a:t>
            </a:r>
            <a:r>
              <a:rPr lang="sv-SE" dirty="0" err="1" smtClean="0"/>
              <a:t>four</a:t>
            </a:r>
            <a:r>
              <a:rPr lang="sv-SE" dirty="0" smtClean="0"/>
              <a:t> step </a:t>
            </a:r>
            <a:r>
              <a:rPr lang="sv-SE" dirty="0" err="1" smtClean="0"/>
              <a:t>model</a:t>
            </a:r>
            <a:endParaRPr lang="sv-S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068960"/>
            <a:ext cx="635317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Travel </a:t>
            </a:r>
            <a:r>
              <a:rPr lang="sv-SE" dirty="0" err="1" smtClean="0"/>
              <a:t>demand</a:t>
            </a:r>
            <a:r>
              <a:rPr lang="sv-SE" dirty="0" smtClean="0"/>
              <a:t> and the 3Ds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Density</a:t>
            </a:r>
            <a:endParaRPr lang="sv-SE" dirty="0" smtClean="0"/>
          </a:p>
          <a:p>
            <a:r>
              <a:rPr lang="sv-SE" dirty="0" err="1" smtClean="0"/>
              <a:t>Diversity</a:t>
            </a:r>
            <a:endParaRPr lang="sv-SE" dirty="0" smtClean="0"/>
          </a:p>
          <a:p>
            <a:r>
              <a:rPr lang="sv-SE" dirty="0" smtClean="0"/>
              <a:t>Design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dirty="0" smtClean="0"/>
              <a:t>”</a:t>
            </a:r>
            <a:r>
              <a:rPr lang="sv-SE" dirty="0" err="1" smtClean="0"/>
              <a:t>Elasticities</a:t>
            </a:r>
            <a:r>
              <a:rPr lang="sv-SE" dirty="0" smtClean="0"/>
              <a:t> are moderate to modest,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certainly</a:t>
            </a:r>
            <a:r>
              <a:rPr lang="sv-SE" dirty="0" smtClean="0"/>
              <a:t> not </a:t>
            </a:r>
            <a:r>
              <a:rPr lang="sv-SE" dirty="0" err="1" smtClean="0"/>
              <a:t>inconsequential</a:t>
            </a:r>
            <a:r>
              <a:rPr lang="sv-SE" dirty="0" smtClean="0"/>
              <a:t>”</a:t>
            </a:r>
          </a:p>
          <a:p>
            <a:pPr>
              <a:buNone/>
            </a:pPr>
            <a:r>
              <a:rPr lang="sv-SE" sz="2400" dirty="0" err="1" smtClean="0"/>
              <a:t>Cervero</a:t>
            </a:r>
            <a:r>
              <a:rPr lang="sv-SE" sz="2400" dirty="0" smtClean="0"/>
              <a:t> and </a:t>
            </a:r>
            <a:r>
              <a:rPr lang="sv-SE" sz="2400" dirty="0" err="1" smtClean="0"/>
              <a:t>Kockelman</a:t>
            </a:r>
            <a:r>
              <a:rPr lang="sv-SE" sz="2400" dirty="0" smtClean="0"/>
              <a:t> (1998)</a:t>
            </a:r>
            <a:endParaRPr lang="sv-SE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Self </a:t>
            </a:r>
            <a:r>
              <a:rPr lang="sv-SE" dirty="0" err="1" smtClean="0"/>
              <a:t>selection</a:t>
            </a:r>
            <a:r>
              <a:rPr lang="sv-SE" dirty="0" smtClean="0"/>
              <a:t> problem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sz="2800" dirty="0" err="1" smtClean="0"/>
              <a:t>Attitudes</a:t>
            </a:r>
            <a:r>
              <a:rPr lang="sv-SE" sz="2800" dirty="0" smtClean="0"/>
              <a:t> are </a:t>
            </a:r>
            <a:r>
              <a:rPr lang="sv-SE" sz="2800" dirty="0" err="1" smtClean="0"/>
              <a:t>important</a:t>
            </a:r>
            <a:r>
              <a:rPr lang="sv-SE" sz="2800" dirty="0" smtClean="0"/>
              <a:t> for </a:t>
            </a:r>
            <a:r>
              <a:rPr lang="sv-SE" sz="2800" dirty="0" err="1" smtClean="0"/>
              <a:t>travel</a:t>
            </a:r>
            <a:r>
              <a:rPr lang="sv-SE" sz="2800" dirty="0" smtClean="0"/>
              <a:t> </a:t>
            </a:r>
            <a:r>
              <a:rPr lang="sv-SE" sz="2800" dirty="0" err="1" smtClean="0"/>
              <a:t>behaviour</a:t>
            </a:r>
            <a:endParaRPr lang="sv-SE" sz="2800" dirty="0" smtClean="0"/>
          </a:p>
          <a:p>
            <a:pPr>
              <a:buNone/>
            </a:pPr>
            <a:r>
              <a:rPr lang="sv-SE" sz="2800" dirty="0" smtClean="0"/>
              <a:t>(</a:t>
            </a:r>
            <a:r>
              <a:rPr lang="sv-SE" sz="2800" dirty="0" err="1" smtClean="0"/>
              <a:t>some</a:t>
            </a:r>
            <a:r>
              <a:rPr lang="sv-SE" sz="2800" dirty="0" smtClean="0"/>
              <a:t> </a:t>
            </a:r>
            <a:r>
              <a:rPr lang="sv-SE" sz="2800" dirty="0" err="1" smtClean="0"/>
              <a:t>would</a:t>
            </a:r>
            <a:r>
              <a:rPr lang="sv-SE" sz="2800" dirty="0" smtClean="0"/>
              <a:t> </a:t>
            </a:r>
            <a:r>
              <a:rPr lang="sv-SE" sz="2800" dirty="0" err="1" smtClean="0"/>
              <a:t>call</a:t>
            </a:r>
            <a:r>
              <a:rPr lang="sv-SE" sz="2800" dirty="0" smtClean="0"/>
              <a:t> this </a:t>
            </a:r>
            <a:r>
              <a:rPr lang="sv-SE" sz="2800" dirty="0" err="1" smtClean="0"/>
              <a:t>preferences</a:t>
            </a:r>
            <a:r>
              <a:rPr lang="sv-SE" sz="2800" dirty="0" smtClean="0"/>
              <a:t>)</a:t>
            </a:r>
          </a:p>
          <a:p>
            <a:pPr>
              <a:buNone/>
            </a:pPr>
            <a:endParaRPr lang="sv-SE" sz="2800" dirty="0"/>
          </a:p>
          <a:p>
            <a:r>
              <a:rPr lang="sv-SE" sz="2800" dirty="0" err="1" smtClean="0"/>
              <a:t>Attitudes</a:t>
            </a:r>
            <a:r>
              <a:rPr lang="sv-SE" sz="2800" dirty="0" smtClean="0"/>
              <a:t> are </a:t>
            </a:r>
            <a:r>
              <a:rPr lang="sv-SE" sz="2800" dirty="0" err="1" smtClean="0"/>
              <a:t>important</a:t>
            </a:r>
            <a:r>
              <a:rPr lang="sv-SE" sz="2800" dirty="0" smtClean="0"/>
              <a:t> for </a:t>
            </a:r>
            <a:r>
              <a:rPr lang="sv-SE" sz="2800" i="1" dirty="0" err="1" smtClean="0"/>
              <a:t>locational</a:t>
            </a:r>
            <a:r>
              <a:rPr lang="sv-SE" sz="2800" i="1" dirty="0" smtClean="0"/>
              <a:t> </a:t>
            </a:r>
            <a:r>
              <a:rPr lang="sv-SE" sz="2800" i="1" dirty="0" err="1" smtClean="0"/>
              <a:t>choice</a:t>
            </a:r>
            <a:endParaRPr lang="sv-SE" sz="2800" i="1" dirty="0" smtClean="0"/>
          </a:p>
          <a:p>
            <a:endParaRPr lang="sv-SE" sz="2800" dirty="0"/>
          </a:p>
          <a:p>
            <a:r>
              <a:rPr lang="sv-SE" sz="2800" dirty="0" err="1" smtClean="0"/>
              <a:t>Therefore</a:t>
            </a:r>
            <a:r>
              <a:rPr lang="sv-SE" sz="2800" dirty="0" smtClean="0"/>
              <a:t>, it is </a:t>
            </a:r>
            <a:r>
              <a:rPr lang="sv-SE" sz="2800" dirty="0" err="1" smtClean="0"/>
              <a:t>difficult</a:t>
            </a:r>
            <a:r>
              <a:rPr lang="sv-SE" sz="2800" dirty="0" smtClean="0"/>
              <a:t> to </a:t>
            </a:r>
            <a:r>
              <a:rPr lang="sv-SE" sz="2800" dirty="0" err="1" smtClean="0"/>
              <a:t>disentangle</a:t>
            </a:r>
            <a:r>
              <a:rPr lang="sv-SE" sz="2800" dirty="0" smtClean="0"/>
              <a:t> </a:t>
            </a:r>
            <a:r>
              <a:rPr lang="sv-SE" sz="2800" dirty="0" err="1" smtClean="0"/>
              <a:t>what</a:t>
            </a:r>
            <a:r>
              <a:rPr lang="sv-SE" sz="2800" dirty="0" smtClean="0"/>
              <a:t> is </a:t>
            </a:r>
            <a:r>
              <a:rPr lang="sv-SE" sz="2800" dirty="0" err="1" smtClean="0"/>
              <a:t>what</a:t>
            </a:r>
            <a:r>
              <a:rPr lang="sv-SE" sz="2800" dirty="0" smtClean="0"/>
              <a:t>!</a:t>
            </a:r>
            <a:endParaRPr lang="sv-SE" sz="2800" dirty="0"/>
          </a:p>
          <a:p>
            <a:endParaRPr lang="sv-SE" sz="2800" dirty="0" smtClean="0"/>
          </a:p>
          <a:p>
            <a:pPr>
              <a:buNone/>
            </a:pPr>
            <a:r>
              <a:rPr lang="sv-SE" sz="2800" i="1" dirty="0" err="1" smtClean="0"/>
              <a:t>Locational</a:t>
            </a:r>
            <a:r>
              <a:rPr lang="sv-SE" sz="2800" i="1" dirty="0" smtClean="0"/>
              <a:t> </a:t>
            </a:r>
            <a:r>
              <a:rPr lang="sv-SE" sz="2800" i="1" dirty="0" err="1" smtClean="0"/>
              <a:t>choice</a:t>
            </a:r>
            <a:r>
              <a:rPr lang="sv-SE" sz="2800" dirty="0" smtClean="0"/>
              <a:t>: </a:t>
            </a:r>
            <a:r>
              <a:rPr lang="sv-SE" sz="2800" dirty="0" err="1" smtClean="0"/>
              <a:t>residential</a:t>
            </a:r>
            <a:r>
              <a:rPr lang="sv-SE" sz="2800" dirty="0" smtClean="0"/>
              <a:t> </a:t>
            </a:r>
            <a:r>
              <a:rPr lang="sv-SE" sz="2800" dirty="0" err="1" smtClean="0"/>
              <a:t>choice</a:t>
            </a:r>
            <a:r>
              <a:rPr lang="sv-SE" sz="2800" dirty="0" smtClean="0"/>
              <a:t>, </a:t>
            </a:r>
            <a:r>
              <a:rPr lang="sv-SE" sz="2800" dirty="0" err="1" smtClean="0"/>
              <a:t>choice</a:t>
            </a:r>
            <a:r>
              <a:rPr lang="sv-SE" sz="2800" dirty="0" smtClean="0"/>
              <a:t> of </a:t>
            </a:r>
            <a:r>
              <a:rPr lang="sv-SE" sz="2800" dirty="0" err="1" smtClean="0"/>
              <a:t>workplace</a:t>
            </a:r>
            <a:r>
              <a:rPr lang="sv-SE" sz="2800" dirty="0" smtClean="0"/>
              <a:t> </a:t>
            </a:r>
            <a:r>
              <a:rPr lang="sv-SE" sz="2800" dirty="0" err="1" smtClean="0"/>
              <a:t>location</a:t>
            </a:r>
            <a:r>
              <a:rPr lang="sv-SE" sz="2800" dirty="0" smtClean="0"/>
              <a:t>, </a:t>
            </a:r>
            <a:r>
              <a:rPr lang="sv-SE" sz="2800" dirty="0" err="1" smtClean="0"/>
              <a:t>choice</a:t>
            </a:r>
            <a:r>
              <a:rPr lang="sv-SE" sz="2800" dirty="0" smtClean="0"/>
              <a:t> of shopping destination, or </a:t>
            </a:r>
            <a:r>
              <a:rPr lang="sv-SE" sz="2800" dirty="0" err="1" smtClean="0"/>
              <a:t>any</a:t>
            </a:r>
            <a:r>
              <a:rPr lang="sv-SE" sz="2800" dirty="0" smtClean="0"/>
              <a:t> </a:t>
            </a:r>
            <a:r>
              <a:rPr lang="sv-SE" sz="2800" dirty="0" err="1" smtClean="0"/>
              <a:t>other</a:t>
            </a:r>
            <a:r>
              <a:rPr lang="sv-SE" sz="2800" dirty="0" smtClean="0"/>
              <a:t> destination/activity</a:t>
            </a:r>
            <a:endParaRPr lang="sv-SE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So, a new </a:t>
            </a:r>
            <a:r>
              <a:rPr lang="sv-SE" dirty="0" err="1" smtClean="0"/>
              <a:t>attempt</a:t>
            </a:r>
            <a:endParaRPr lang="sv-S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700808"/>
            <a:ext cx="606742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47664" y="6093296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Complex</a:t>
            </a:r>
            <a:r>
              <a:rPr lang="sv-SE" dirty="0" smtClean="0"/>
              <a:t> </a:t>
            </a:r>
            <a:r>
              <a:rPr lang="sv-SE" dirty="0" err="1" smtClean="0"/>
              <a:t>interplay</a:t>
            </a:r>
            <a:r>
              <a:rPr lang="sv-SE" dirty="0" smtClean="0"/>
              <a:t> of all variables</a:t>
            </a:r>
          </a:p>
          <a:p>
            <a:r>
              <a:rPr lang="sv-SE" dirty="0" err="1" smtClean="0"/>
              <a:t>Impact</a:t>
            </a:r>
            <a:r>
              <a:rPr lang="sv-SE" dirty="0" smtClean="0"/>
              <a:t> of LU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easily</a:t>
            </a:r>
            <a:r>
              <a:rPr lang="sv-SE" dirty="0" smtClean="0"/>
              <a:t> be </a:t>
            </a:r>
            <a:r>
              <a:rPr lang="sv-SE" dirty="0" err="1" smtClean="0"/>
              <a:t>overestimated</a:t>
            </a:r>
            <a:r>
              <a:rPr lang="sv-SE" dirty="0" smtClean="0"/>
              <a:t>, </a:t>
            </a:r>
            <a:r>
              <a:rPr lang="sv-SE" dirty="0" err="1" smtClean="0"/>
              <a:t>if</a:t>
            </a:r>
            <a:r>
              <a:rPr lang="sv-SE" dirty="0" smtClean="0"/>
              <a:t> not </a:t>
            </a:r>
            <a:r>
              <a:rPr lang="sv-SE" dirty="0" err="1" smtClean="0"/>
              <a:t>carefully</a:t>
            </a:r>
            <a:r>
              <a:rPr lang="sv-SE" dirty="0" smtClean="0"/>
              <a:t> </a:t>
            </a:r>
            <a:r>
              <a:rPr lang="sv-SE" dirty="0" err="1" smtClean="0"/>
              <a:t>addressed</a:t>
            </a:r>
            <a:endParaRPr lang="sv-SE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sustainability</a:t>
            </a:r>
            <a:r>
              <a:rPr lang="sv-SE" dirty="0" smtClean="0"/>
              <a:t> paradox</a:t>
            </a: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Land-use</a:t>
            </a:r>
            <a:r>
              <a:rPr lang="sv-SE" dirty="0" smtClean="0"/>
              <a:t> </a:t>
            </a:r>
            <a:r>
              <a:rPr lang="sv-SE" dirty="0" err="1" smtClean="0"/>
              <a:t>policies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only</a:t>
            </a:r>
            <a:r>
              <a:rPr lang="sv-SE" dirty="0" smtClean="0"/>
              <a:t> a minor </a:t>
            </a:r>
            <a:r>
              <a:rPr lang="sv-SE" dirty="0" err="1" smtClean="0"/>
              <a:t>effect</a:t>
            </a:r>
            <a:r>
              <a:rPr lang="sv-SE" dirty="0" smtClean="0"/>
              <a:t> as a </a:t>
            </a:r>
            <a:r>
              <a:rPr lang="sv-SE" dirty="0" err="1" smtClean="0"/>
              <a:t>measure</a:t>
            </a:r>
            <a:r>
              <a:rPr lang="sv-SE" dirty="0" smtClean="0"/>
              <a:t> for </a:t>
            </a:r>
            <a:r>
              <a:rPr lang="sv-SE" dirty="0" err="1" smtClean="0"/>
              <a:t>increased</a:t>
            </a:r>
            <a:r>
              <a:rPr lang="sv-SE" dirty="0" smtClean="0"/>
              <a:t> </a:t>
            </a:r>
            <a:r>
              <a:rPr lang="sv-SE" dirty="0" err="1" smtClean="0"/>
              <a:t>sustainability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err="1" smtClean="0"/>
              <a:t>Land-use</a:t>
            </a:r>
            <a:r>
              <a:rPr lang="sv-SE" dirty="0" smtClean="0"/>
              <a:t> </a:t>
            </a:r>
            <a:r>
              <a:rPr lang="sv-SE" dirty="0" err="1" smtClean="0"/>
              <a:t>pattern</a:t>
            </a:r>
            <a:r>
              <a:rPr lang="sv-SE" dirty="0" smtClean="0"/>
              <a:t> is a </a:t>
            </a:r>
            <a:r>
              <a:rPr lang="sv-SE" dirty="0" err="1" smtClean="0"/>
              <a:t>dominating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r>
              <a:rPr lang="sv-SE" dirty="0" smtClean="0"/>
              <a:t> with a </a:t>
            </a:r>
            <a:r>
              <a:rPr lang="sv-SE" dirty="0" err="1" smtClean="0"/>
              <a:t>huge</a:t>
            </a:r>
            <a:r>
              <a:rPr lang="sv-SE" dirty="0" smtClean="0"/>
              <a:t> </a:t>
            </a:r>
            <a:r>
              <a:rPr lang="sv-SE" dirty="0" err="1" smtClean="0"/>
              <a:t>impact</a:t>
            </a:r>
            <a:r>
              <a:rPr lang="sv-SE" dirty="0" smtClean="0"/>
              <a:t> of </a:t>
            </a:r>
            <a:r>
              <a:rPr lang="sv-SE" dirty="0" err="1" smtClean="0"/>
              <a:t>sustainability</a:t>
            </a: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 </a:t>
            </a:r>
            <a:r>
              <a:rPr lang="sv-SE" dirty="0" err="1" smtClean="0"/>
              <a:t>why</a:t>
            </a:r>
            <a:r>
              <a:rPr lang="sv-SE" dirty="0" smtClean="0"/>
              <a:t> the different </a:t>
            </a:r>
            <a:r>
              <a:rPr lang="sv-SE" dirty="0" err="1" smtClean="0"/>
              <a:t>conclusions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smtClean="0"/>
              <a:t>Different (</a:t>
            </a:r>
            <a:r>
              <a:rPr lang="sv-SE" sz="2800" dirty="0" err="1" smtClean="0"/>
              <a:t>some</a:t>
            </a:r>
            <a:r>
              <a:rPr lang="sv-SE" sz="2800" dirty="0" smtClean="0"/>
              <a:t> bad) research </a:t>
            </a:r>
            <a:r>
              <a:rPr lang="sv-SE" sz="2800" dirty="0" err="1" smtClean="0"/>
              <a:t>methods</a:t>
            </a:r>
            <a:endParaRPr lang="sv-SE" sz="2800" dirty="0" smtClean="0"/>
          </a:p>
          <a:p>
            <a:r>
              <a:rPr lang="sv-SE" sz="2800" dirty="0" smtClean="0"/>
              <a:t>Different </a:t>
            </a:r>
            <a:r>
              <a:rPr lang="sv-SE" sz="2800" dirty="0" err="1" smtClean="0"/>
              <a:t>levels</a:t>
            </a:r>
            <a:endParaRPr lang="sv-SE" sz="2800" dirty="0" smtClean="0"/>
          </a:p>
          <a:p>
            <a:r>
              <a:rPr lang="sv-SE" sz="2800" dirty="0" smtClean="0"/>
              <a:t>Different </a:t>
            </a:r>
            <a:r>
              <a:rPr lang="sv-SE" sz="2800" dirty="0" err="1" smtClean="0"/>
              <a:t>geographical</a:t>
            </a:r>
            <a:r>
              <a:rPr lang="sv-SE" sz="2800" dirty="0" smtClean="0"/>
              <a:t> </a:t>
            </a:r>
            <a:r>
              <a:rPr lang="sv-SE" sz="2800" dirty="0" err="1" smtClean="0"/>
              <a:t>scales</a:t>
            </a:r>
            <a:endParaRPr lang="sv-SE" sz="2800" dirty="0" smtClean="0"/>
          </a:p>
          <a:p>
            <a:r>
              <a:rPr lang="sv-SE" sz="2800" dirty="0" smtClean="0"/>
              <a:t>Time </a:t>
            </a:r>
            <a:r>
              <a:rPr lang="sv-SE" sz="2800" dirty="0" err="1" smtClean="0"/>
              <a:t>horizon</a:t>
            </a:r>
            <a:endParaRPr lang="sv-SE" sz="2800" dirty="0" smtClean="0"/>
          </a:p>
          <a:p>
            <a:r>
              <a:rPr lang="sv-SE" sz="2800" dirty="0" err="1" smtClean="0"/>
              <a:t>Differences</a:t>
            </a:r>
            <a:r>
              <a:rPr lang="sv-SE" sz="2800" dirty="0" smtClean="0"/>
              <a:t> </a:t>
            </a:r>
            <a:r>
              <a:rPr lang="sv-SE" sz="2800" dirty="0" err="1" smtClean="0"/>
              <a:t>between</a:t>
            </a:r>
            <a:r>
              <a:rPr lang="sv-SE" sz="2800" dirty="0" smtClean="0"/>
              <a:t> </a:t>
            </a:r>
            <a:r>
              <a:rPr lang="sv-SE" sz="2800" dirty="0" err="1" smtClean="0"/>
              <a:t>countries</a:t>
            </a:r>
            <a:endParaRPr lang="sv-SE" sz="2800" dirty="0" smtClean="0"/>
          </a:p>
          <a:p>
            <a:r>
              <a:rPr lang="sv-SE" sz="2800" dirty="0" err="1" smtClean="0"/>
              <a:t>Impact</a:t>
            </a:r>
            <a:r>
              <a:rPr lang="sv-SE" sz="2800" dirty="0" smtClean="0"/>
              <a:t> of </a:t>
            </a:r>
            <a:r>
              <a:rPr lang="sv-SE" sz="2800" i="1" dirty="0" smtClean="0"/>
              <a:t>policy </a:t>
            </a:r>
            <a:endParaRPr lang="sv-SE" sz="2800" i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Land </a:t>
            </a:r>
            <a:r>
              <a:rPr lang="sv-SE" dirty="0" err="1" smtClean="0"/>
              <a:t>use</a:t>
            </a:r>
            <a:r>
              <a:rPr lang="sv-SE" dirty="0" smtClean="0"/>
              <a:t> matters</a:t>
            </a:r>
            <a:endParaRPr lang="sv-S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4451"/>
            <a:ext cx="8229600" cy="451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Oh </a:t>
            </a:r>
            <a:r>
              <a:rPr lang="sv-SE" dirty="0" err="1"/>
              <a:t>y</a:t>
            </a:r>
            <a:r>
              <a:rPr lang="sv-SE" dirty="0" err="1" smtClean="0"/>
              <a:t>es</a:t>
            </a:r>
            <a:r>
              <a:rPr lang="sv-SE" dirty="0" smtClean="0"/>
              <a:t>, it matters</a:t>
            </a:r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883213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Evaluation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sz="2800" dirty="0" smtClean="0"/>
              <a:t>1. </a:t>
            </a:r>
            <a:r>
              <a:rPr lang="sv-SE" sz="2800" dirty="0" err="1" smtClean="0"/>
              <a:t>Indicators</a:t>
            </a:r>
            <a:endParaRPr lang="sv-SE" sz="2800" dirty="0" smtClean="0"/>
          </a:p>
          <a:p>
            <a:pPr>
              <a:buNone/>
            </a:pPr>
            <a:r>
              <a:rPr lang="sv-SE" sz="2800" dirty="0" smtClean="0"/>
              <a:t>2. </a:t>
            </a:r>
            <a:r>
              <a:rPr lang="sv-SE" sz="2800" dirty="0" err="1" smtClean="0"/>
              <a:t>Evaluation</a:t>
            </a:r>
            <a:r>
              <a:rPr lang="sv-SE" sz="2800" dirty="0" smtClean="0"/>
              <a:t> </a:t>
            </a:r>
            <a:r>
              <a:rPr lang="sv-SE" sz="2800" dirty="0" err="1" smtClean="0"/>
              <a:t>methods</a:t>
            </a:r>
            <a:endParaRPr lang="sv-SE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1. </a:t>
            </a:r>
            <a:r>
              <a:rPr lang="sv-SE" dirty="0" err="1" smtClean="0"/>
              <a:t>Indicators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571500">
              <a:buAutoNum type="romanLcParenBoth"/>
            </a:pPr>
            <a:r>
              <a:rPr lang="sv-SE" sz="2800" dirty="0" err="1" smtClean="0"/>
              <a:t>Accessibility</a:t>
            </a:r>
            <a:endParaRPr lang="sv-SE" sz="2800" dirty="0" smtClean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800" dirty="0" smtClean="0"/>
              <a:t>To </a:t>
            </a:r>
            <a:r>
              <a:rPr lang="sv-SE" sz="2800" dirty="0" err="1" smtClean="0"/>
              <a:t>what</a:t>
            </a:r>
            <a:r>
              <a:rPr lang="sv-SE" sz="2800" dirty="0" smtClean="0"/>
              <a:t> </a:t>
            </a:r>
            <a:r>
              <a:rPr lang="sv-SE" sz="2800" dirty="0" err="1" smtClean="0"/>
              <a:t>extent</a:t>
            </a:r>
            <a:r>
              <a:rPr lang="sv-SE" sz="2800" dirty="0" smtClean="0"/>
              <a:t> </a:t>
            </a:r>
            <a:r>
              <a:rPr lang="sv-SE" sz="2800" dirty="0" err="1" smtClean="0"/>
              <a:t>does</a:t>
            </a:r>
            <a:r>
              <a:rPr lang="sv-SE" sz="2800" dirty="0" smtClean="0"/>
              <a:t> the spatial </a:t>
            </a:r>
            <a:r>
              <a:rPr lang="sv-SE" sz="2800" dirty="0" err="1" smtClean="0"/>
              <a:t>structure</a:t>
            </a:r>
            <a:r>
              <a:rPr lang="sv-SE" sz="2800" dirty="0" smtClean="0"/>
              <a:t> and the transport system </a:t>
            </a:r>
            <a:r>
              <a:rPr lang="sv-SE" sz="2800" dirty="0" err="1" smtClean="0"/>
              <a:t>enable</a:t>
            </a:r>
            <a:r>
              <a:rPr lang="sv-SE" sz="2800" dirty="0" smtClean="0"/>
              <a:t> </a:t>
            </a:r>
            <a:r>
              <a:rPr lang="sv-SE" sz="2800" dirty="0" err="1" smtClean="0"/>
              <a:t>us</a:t>
            </a:r>
            <a:r>
              <a:rPr lang="sv-SE" sz="2800" dirty="0" smtClean="0"/>
              <a:t> to </a:t>
            </a:r>
            <a:r>
              <a:rPr lang="sv-SE" sz="2800" dirty="0" err="1" smtClean="0"/>
              <a:t>travel</a:t>
            </a:r>
            <a:r>
              <a:rPr lang="sv-SE" sz="2800" dirty="0" smtClean="0"/>
              <a:t> </a:t>
            </a:r>
            <a:r>
              <a:rPr lang="sv-SE" sz="2800" dirty="0" err="1" smtClean="0"/>
              <a:t>between</a:t>
            </a:r>
            <a:r>
              <a:rPr lang="sv-SE" sz="2800" dirty="0" smtClean="0"/>
              <a:t> </a:t>
            </a:r>
            <a:r>
              <a:rPr lang="sv-SE" sz="2800" dirty="0" err="1" smtClean="0"/>
              <a:t>locations</a:t>
            </a:r>
            <a:r>
              <a:rPr lang="sv-SE" sz="2800" dirty="0" smtClean="0"/>
              <a:t> </a:t>
            </a:r>
            <a:r>
              <a:rPr lang="sv-SE" sz="2800" dirty="0" err="1" smtClean="0"/>
              <a:t>we</a:t>
            </a:r>
            <a:r>
              <a:rPr lang="sv-SE" sz="2800" dirty="0" smtClean="0"/>
              <a:t> </a:t>
            </a:r>
            <a:r>
              <a:rPr lang="sv-SE" sz="2800" dirty="0" err="1" smtClean="0"/>
              <a:t>want</a:t>
            </a:r>
            <a:r>
              <a:rPr lang="sv-SE" sz="2800" dirty="0" smtClean="0"/>
              <a:t> to visit and </a:t>
            </a:r>
            <a:r>
              <a:rPr lang="sv-SE" sz="2800" dirty="0" err="1" smtClean="0"/>
              <a:t>thereby</a:t>
            </a:r>
            <a:r>
              <a:rPr lang="sv-SE" sz="2800" dirty="0" smtClean="0"/>
              <a:t> </a:t>
            </a:r>
            <a:r>
              <a:rPr lang="sv-SE" sz="2800" dirty="0" err="1" smtClean="0"/>
              <a:t>participate</a:t>
            </a:r>
            <a:r>
              <a:rPr lang="sv-SE" sz="2800" dirty="0" smtClean="0"/>
              <a:t> in the </a:t>
            </a:r>
            <a:r>
              <a:rPr lang="sv-SE" sz="2800" dirty="0" err="1" smtClean="0"/>
              <a:t>activities</a:t>
            </a:r>
            <a:r>
              <a:rPr lang="sv-SE" sz="2800" dirty="0" smtClean="0"/>
              <a:t> </a:t>
            </a:r>
            <a:r>
              <a:rPr lang="sv-SE" sz="2800" dirty="0" err="1" smtClean="0"/>
              <a:t>desired</a:t>
            </a:r>
            <a:r>
              <a:rPr lang="sv-SE" sz="2800" dirty="0" smtClean="0"/>
              <a:t>?</a:t>
            </a:r>
          </a:p>
          <a:p>
            <a:pPr marL="571500" indent="-571500">
              <a:buNone/>
            </a:pPr>
            <a:r>
              <a:rPr lang="sv-SE" sz="2800" dirty="0" err="1" smtClean="0"/>
              <a:t>Accessibility</a:t>
            </a:r>
            <a:r>
              <a:rPr lang="sv-SE" sz="2800" dirty="0" smtClean="0"/>
              <a:t> </a:t>
            </a:r>
            <a:r>
              <a:rPr lang="sv-SE" sz="2800" dirty="0" err="1" smtClean="0"/>
              <a:t>measures</a:t>
            </a:r>
            <a:r>
              <a:rPr lang="sv-SE" sz="2800" dirty="0" smtClean="0"/>
              <a:t> </a:t>
            </a:r>
            <a:r>
              <a:rPr lang="sv-SE" sz="2800" dirty="0" err="1" smtClean="0"/>
              <a:t>based</a:t>
            </a:r>
            <a:r>
              <a:rPr lang="sv-SE" sz="2800" dirty="0" smtClean="0"/>
              <a:t> on </a:t>
            </a:r>
          </a:p>
          <a:p>
            <a:pPr marL="571500" indent="-571500"/>
            <a:r>
              <a:rPr lang="sv-SE" sz="2800" dirty="0" smtClean="0"/>
              <a:t>The spatial </a:t>
            </a:r>
            <a:r>
              <a:rPr lang="sv-SE" sz="2800" dirty="0" err="1" smtClean="0"/>
              <a:t>structure</a:t>
            </a:r>
            <a:r>
              <a:rPr lang="sv-SE" sz="2800" dirty="0" smtClean="0"/>
              <a:t> and transport </a:t>
            </a:r>
            <a:r>
              <a:rPr lang="sv-SE" sz="2800" dirty="0" err="1" smtClean="0"/>
              <a:t>network</a:t>
            </a:r>
            <a:r>
              <a:rPr lang="sv-SE" sz="2800" dirty="0" smtClean="0"/>
              <a:t> </a:t>
            </a:r>
            <a:r>
              <a:rPr lang="sv-SE" sz="2800" dirty="0" err="1" smtClean="0"/>
              <a:t>only</a:t>
            </a:r>
            <a:endParaRPr lang="sv-SE" sz="2800" dirty="0" smtClean="0"/>
          </a:p>
          <a:p>
            <a:pPr marL="571500" indent="-571500"/>
            <a:r>
              <a:rPr lang="sv-SE" sz="2800" dirty="0" smtClean="0"/>
              <a:t>… or </a:t>
            </a:r>
            <a:r>
              <a:rPr lang="sv-SE" sz="2800" dirty="0" err="1" smtClean="0"/>
              <a:t>also</a:t>
            </a:r>
            <a:r>
              <a:rPr lang="sv-SE" sz="2800" dirty="0" smtClean="0"/>
              <a:t> </a:t>
            </a:r>
            <a:r>
              <a:rPr lang="sv-SE" sz="2800" dirty="0" err="1" smtClean="0"/>
              <a:t>based</a:t>
            </a:r>
            <a:r>
              <a:rPr lang="sv-SE" sz="2800" dirty="0" smtClean="0"/>
              <a:t> on </a:t>
            </a:r>
            <a:r>
              <a:rPr lang="sv-SE" sz="2800" dirty="0" err="1" smtClean="0"/>
              <a:t>people’s</a:t>
            </a:r>
            <a:r>
              <a:rPr lang="sv-SE" sz="2800" dirty="0" smtClean="0"/>
              <a:t> </a:t>
            </a:r>
            <a:r>
              <a:rPr lang="sv-SE" sz="2800" dirty="0" err="1" smtClean="0"/>
              <a:t>revealed</a:t>
            </a:r>
            <a:r>
              <a:rPr lang="sv-SE" sz="2800" dirty="0" smtClean="0"/>
              <a:t> </a:t>
            </a:r>
            <a:r>
              <a:rPr lang="sv-SE" sz="2800" dirty="0" err="1" smtClean="0"/>
              <a:t>preferences</a:t>
            </a:r>
            <a:r>
              <a:rPr lang="sv-SE" sz="2800" dirty="0" smtClean="0"/>
              <a:t> (</a:t>
            </a:r>
            <a:r>
              <a:rPr lang="sv-SE" sz="2800" dirty="0" err="1" smtClean="0"/>
              <a:t>behavior</a:t>
            </a:r>
            <a:r>
              <a:rPr lang="sv-SE" sz="2800" dirty="0" smtClean="0"/>
              <a:t>)</a:t>
            </a:r>
          </a:p>
          <a:p>
            <a:pPr marL="571500" indent="-571500">
              <a:buNone/>
            </a:pPr>
            <a:endParaRPr lang="sv-SE" sz="2800" dirty="0" smtClean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1. </a:t>
            </a:r>
            <a:r>
              <a:rPr lang="sv-SE" dirty="0" err="1" smtClean="0"/>
              <a:t>Indicators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571500">
              <a:buAutoNum type="romanLcParenBoth"/>
            </a:pPr>
            <a:r>
              <a:rPr lang="sv-SE" sz="2800" dirty="0" err="1" smtClean="0"/>
              <a:t>Accessibility</a:t>
            </a:r>
            <a:endParaRPr lang="sv-SE" sz="2800" dirty="0" smtClean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800" dirty="0" err="1" smtClean="0"/>
              <a:t>Accessibility</a:t>
            </a:r>
            <a:r>
              <a:rPr lang="sv-SE" sz="2800" dirty="0" smtClean="0"/>
              <a:t> </a:t>
            </a:r>
            <a:r>
              <a:rPr lang="sv-SE" sz="2800" dirty="0" err="1" smtClean="0"/>
              <a:t>measures</a:t>
            </a:r>
            <a:r>
              <a:rPr lang="sv-SE" sz="2800" dirty="0" smtClean="0"/>
              <a:t> </a:t>
            </a:r>
            <a:r>
              <a:rPr lang="sv-SE" sz="2800" dirty="0" err="1" smtClean="0"/>
              <a:t>based</a:t>
            </a:r>
            <a:r>
              <a:rPr lang="sv-SE" sz="2800" dirty="0" smtClean="0"/>
              <a:t> on </a:t>
            </a:r>
          </a:p>
          <a:p>
            <a:pPr marL="571500" indent="-571500"/>
            <a:r>
              <a:rPr lang="sv-SE" sz="2800" dirty="0" smtClean="0"/>
              <a:t>The spatial </a:t>
            </a:r>
            <a:r>
              <a:rPr lang="sv-SE" sz="2800" dirty="0" err="1" smtClean="0"/>
              <a:t>structure</a:t>
            </a:r>
            <a:r>
              <a:rPr lang="sv-SE" sz="2800" dirty="0" smtClean="0"/>
              <a:t> and transport </a:t>
            </a:r>
            <a:r>
              <a:rPr lang="sv-SE" sz="2800" dirty="0" err="1" smtClean="0"/>
              <a:t>network</a:t>
            </a:r>
            <a:r>
              <a:rPr lang="sv-SE" sz="2800" dirty="0" smtClean="0"/>
              <a:t> </a:t>
            </a:r>
            <a:r>
              <a:rPr lang="sv-SE" sz="2800" dirty="0" err="1" smtClean="0"/>
              <a:t>only</a:t>
            </a:r>
            <a:endParaRPr lang="sv-SE" sz="2800" dirty="0" smtClean="0"/>
          </a:p>
          <a:p>
            <a:pPr marL="571500" indent="-571500">
              <a:buNone/>
            </a:pPr>
            <a:r>
              <a:rPr lang="sv-SE" sz="2800" dirty="0" smtClean="0"/>
              <a:t>(</a:t>
            </a:r>
            <a:r>
              <a:rPr lang="sv-SE" sz="2800" dirty="0" err="1" smtClean="0"/>
              <a:t>most</a:t>
            </a:r>
            <a:r>
              <a:rPr lang="sv-SE" sz="2800" dirty="0" smtClean="0"/>
              <a:t> </a:t>
            </a:r>
            <a:r>
              <a:rPr lang="sv-SE" sz="2800" dirty="0" err="1" smtClean="0"/>
              <a:t>measures</a:t>
            </a:r>
            <a:r>
              <a:rPr lang="sv-SE" sz="2800" dirty="0" smtClean="0"/>
              <a:t> </a:t>
            </a:r>
            <a:r>
              <a:rPr lang="sv-SE" sz="2800" dirty="0" err="1" smtClean="0"/>
              <a:t>used</a:t>
            </a:r>
            <a:r>
              <a:rPr lang="sv-SE" sz="2800" dirty="0" smtClean="0"/>
              <a:t> in </a:t>
            </a:r>
            <a:r>
              <a:rPr lang="sv-SE" sz="2800" dirty="0" err="1" smtClean="0"/>
              <a:t>geography</a:t>
            </a:r>
            <a:r>
              <a:rPr lang="sv-SE" sz="2800" dirty="0" smtClean="0"/>
              <a:t>, and </a:t>
            </a:r>
            <a:r>
              <a:rPr lang="sv-SE" sz="2800" dirty="0" err="1" smtClean="0"/>
              <a:t>travel</a:t>
            </a:r>
            <a:r>
              <a:rPr lang="sv-SE" sz="2800" dirty="0" smtClean="0"/>
              <a:t> time </a:t>
            </a:r>
            <a:r>
              <a:rPr lang="sv-SE" sz="2800" dirty="0" err="1" smtClean="0"/>
              <a:t>indicators</a:t>
            </a:r>
            <a:r>
              <a:rPr lang="sv-SE" sz="2800" dirty="0" smtClean="0"/>
              <a:t>)</a:t>
            </a:r>
          </a:p>
          <a:p>
            <a:pPr marL="571500" indent="-571500"/>
            <a:endParaRPr lang="sv-SE" sz="2800" dirty="0"/>
          </a:p>
          <a:p>
            <a:pPr marL="571500" indent="-571500"/>
            <a:r>
              <a:rPr lang="sv-SE" sz="2800" dirty="0" smtClean="0"/>
              <a:t>… or </a:t>
            </a:r>
            <a:r>
              <a:rPr lang="sv-SE" sz="2800" dirty="0" err="1" smtClean="0"/>
              <a:t>also</a:t>
            </a:r>
            <a:r>
              <a:rPr lang="sv-SE" sz="2800" dirty="0" smtClean="0"/>
              <a:t> </a:t>
            </a:r>
            <a:r>
              <a:rPr lang="sv-SE" sz="2800" dirty="0" err="1" smtClean="0"/>
              <a:t>based</a:t>
            </a:r>
            <a:r>
              <a:rPr lang="sv-SE" sz="2800" dirty="0" smtClean="0"/>
              <a:t> on </a:t>
            </a:r>
            <a:r>
              <a:rPr lang="sv-SE" sz="2800" dirty="0" err="1" smtClean="0"/>
              <a:t>people’s</a:t>
            </a:r>
            <a:r>
              <a:rPr lang="sv-SE" sz="2800" dirty="0" smtClean="0"/>
              <a:t> </a:t>
            </a:r>
            <a:r>
              <a:rPr lang="sv-SE" sz="2800" dirty="0" err="1" smtClean="0"/>
              <a:t>revealed</a:t>
            </a:r>
            <a:r>
              <a:rPr lang="sv-SE" sz="2800" dirty="0" smtClean="0"/>
              <a:t> </a:t>
            </a:r>
            <a:r>
              <a:rPr lang="sv-SE" sz="2800" dirty="0" err="1" smtClean="0"/>
              <a:t>preferences</a:t>
            </a:r>
            <a:r>
              <a:rPr lang="sv-SE" sz="2800" dirty="0" smtClean="0"/>
              <a:t> (</a:t>
            </a:r>
            <a:r>
              <a:rPr lang="sv-SE" sz="2800" dirty="0" err="1" smtClean="0"/>
              <a:t>behavior</a:t>
            </a:r>
            <a:r>
              <a:rPr lang="sv-SE" sz="2800" dirty="0" smtClean="0"/>
              <a:t>) (</a:t>
            </a:r>
            <a:r>
              <a:rPr lang="sv-SE" sz="2800" dirty="0" err="1" smtClean="0"/>
              <a:t>so-called</a:t>
            </a:r>
            <a:r>
              <a:rPr lang="sv-SE" sz="2800" dirty="0" smtClean="0"/>
              <a:t> </a:t>
            </a:r>
            <a:r>
              <a:rPr lang="sv-SE" sz="2800" dirty="0" err="1" smtClean="0"/>
              <a:t>utility</a:t>
            </a:r>
            <a:r>
              <a:rPr lang="sv-SE" sz="2800" dirty="0" smtClean="0"/>
              <a:t> </a:t>
            </a:r>
            <a:r>
              <a:rPr lang="sv-SE" sz="2800" dirty="0" err="1" smtClean="0"/>
              <a:t>based</a:t>
            </a:r>
            <a:r>
              <a:rPr lang="sv-SE" sz="2800" dirty="0" smtClean="0"/>
              <a:t> </a:t>
            </a:r>
            <a:r>
              <a:rPr lang="sv-SE" sz="2800" dirty="0" err="1" smtClean="0"/>
              <a:t>indicators</a:t>
            </a:r>
            <a:r>
              <a:rPr lang="sv-SE" sz="2800" dirty="0" smtClean="0"/>
              <a:t>, </a:t>
            </a:r>
            <a:r>
              <a:rPr lang="sv-SE" sz="2800" dirty="0" err="1" smtClean="0"/>
              <a:t>used</a:t>
            </a:r>
            <a:r>
              <a:rPr lang="sv-SE" sz="2800" dirty="0" smtClean="0"/>
              <a:t> in transport </a:t>
            </a:r>
            <a:r>
              <a:rPr lang="sv-SE" sz="2800" dirty="0" err="1" smtClean="0"/>
              <a:t>modelling</a:t>
            </a:r>
            <a:r>
              <a:rPr lang="sv-SE" sz="2800" dirty="0" smtClean="0"/>
              <a:t> and </a:t>
            </a:r>
            <a:r>
              <a:rPr lang="sv-SE" sz="2800" dirty="0" err="1" smtClean="0"/>
              <a:t>economics</a:t>
            </a:r>
            <a:r>
              <a:rPr lang="sv-SE" sz="2800" dirty="0" smtClean="0"/>
              <a:t>)</a:t>
            </a:r>
          </a:p>
          <a:p>
            <a:pPr marL="571500" indent="-571500">
              <a:buNone/>
            </a:pPr>
            <a:endParaRPr lang="sv-SE" sz="2800" dirty="0" smtClean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1. </a:t>
            </a:r>
            <a:r>
              <a:rPr lang="sv-SE" dirty="0" err="1" smtClean="0"/>
              <a:t>Indicators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None/>
            </a:pPr>
            <a:r>
              <a:rPr lang="sv-SE" sz="2800" dirty="0" smtClean="0"/>
              <a:t>(ii) </a:t>
            </a:r>
            <a:r>
              <a:rPr lang="sv-SE" sz="2800" dirty="0" err="1" smtClean="0"/>
              <a:t>Saftey</a:t>
            </a:r>
            <a:endParaRPr lang="sv-SE" sz="2800" dirty="0" smtClean="0"/>
          </a:p>
          <a:p>
            <a:pPr marL="571500" indent="-571500">
              <a:buNone/>
            </a:pPr>
            <a:r>
              <a:rPr lang="sv-SE" sz="2800" dirty="0" smtClean="0"/>
              <a:t>(iii) </a:t>
            </a:r>
            <a:r>
              <a:rPr lang="sv-SE" sz="2800" dirty="0" err="1" smtClean="0"/>
              <a:t>Environmental</a:t>
            </a:r>
            <a:r>
              <a:rPr lang="sv-SE" sz="2800" dirty="0" smtClean="0"/>
              <a:t> </a:t>
            </a:r>
            <a:r>
              <a:rPr lang="sv-SE" sz="2800" dirty="0" err="1" smtClean="0"/>
              <a:t>impact</a:t>
            </a:r>
            <a:r>
              <a:rPr lang="sv-SE" sz="2800" dirty="0" smtClean="0"/>
              <a:t> </a:t>
            </a:r>
            <a:r>
              <a:rPr lang="sv-SE" sz="2800" dirty="0" err="1" smtClean="0"/>
              <a:t>indicators</a:t>
            </a:r>
            <a:endParaRPr lang="sv-SE" sz="2800" dirty="0" smtClean="0"/>
          </a:p>
          <a:p>
            <a:pPr marL="571500" indent="-571500">
              <a:buNone/>
            </a:pPr>
            <a:r>
              <a:rPr lang="sv-SE" sz="2800" dirty="0" smtClean="0"/>
              <a:t>(</a:t>
            </a:r>
            <a:r>
              <a:rPr lang="sv-SE" sz="2800" dirty="0" err="1" smtClean="0"/>
              <a:t>iv</a:t>
            </a:r>
            <a:r>
              <a:rPr lang="sv-SE" sz="2800" dirty="0" smtClean="0"/>
              <a:t>) </a:t>
            </a:r>
            <a:r>
              <a:rPr lang="sv-SE" sz="2800" dirty="0" err="1" smtClean="0"/>
              <a:t>Livable</a:t>
            </a:r>
            <a:r>
              <a:rPr lang="sv-SE" sz="2800" dirty="0" smtClean="0"/>
              <a:t> </a:t>
            </a:r>
            <a:r>
              <a:rPr lang="sv-SE" sz="2800" dirty="0" err="1" smtClean="0"/>
              <a:t>streets</a:t>
            </a:r>
            <a:endParaRPr lang="sv-SE" sz="2800" dirty="0" smtClean="0"/>
          </a:p>
          <a:p>
            <a:pPr marL="571500" indent="-571500">
              <a:buNone/>
            </a:pPr>
            <a:r>
              <a:rPr lang="sv-SE" sz="2800" dirty="0" smtClean="0"/>
              <a:t>(v) Health</a:t>
            </a:r>
          </a:p>
          <a:p>
            <a:pPr marL="571500" indent="-571500">
              <a:buNone/>
            </a:pPr>
            <a:r>
              <a:rPr lang="sv-SE" sz="2800" dirty="0" smtClean="0"/>
              <a:t>(vi) </a:t>
            </a:r>
            <a:r>
              <a:rPr lang="sv-SE" sz="2800" dirty="0" err="1" smtClean="0"/>
              <a:t>Non-use</a:t>
            </a:r>
            <a:r>
              <a:rPr lang="sv-SE" sz="2800" dirty="0" smtClean="0"/>
              <a:t> </a:t>
            </a:r>
            <a:r>
              <a:rPr lang="sv-SE" sz="2800" dirty="0" err="1" smtClean="0"/>
              <a:t>benefits</a:t>
            </a:r>
            <a:r>
              <a:rPr lang="sv-SE" sz="2800" dirty="0" smtClean="0"/>
              <a:t>: option </a:t>
            </a:r>
            <a:r>
              <a:rPr lang="sv-SE" sz="2800" dirty="0" err="1" smtClean="0"/>
              <a:t>value</a:t>
            </a:r>
            <a:endParaRPr lang="sv-SE" sz="2800" dirty="0" smtClean="0"/>
          </a:p>
          <a:p>
            <a:pPr marL="571500" indent="-571500">
              <a:buNone/>
            </a:pPr>
            <a:r>
              <a:rPr lang="sv-SE" sz="2800" dirty="0" smtClean="0"/>
              <a:t>….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000" dirty="0" smtClean="0"/>
              <a:t>(</a:t>
            </a:r>
            <a:r>
              <a:rPr lang="sv-SE" sz="2000" dirty="0" err="1" smtClean="0"/>
              <a:t>See</a:t>
            </a:r>
            <a:r>
              <a:rPr lang="sv-SE" sz="2000" dirty="0" smtClean="0"/>
              <a:t> PROSPECTS </a:t>
            </a:r>
            <a:r>
              <a:rPr lang="sv-SE" sz="2000" dirty="0" err="1" smtClean="0"/>
              <a:t>Methodological</a:t>
            </a:r>
            <a:r>
              <a:rPr lang="sv-SE" sz="2000" dirty="0" smtClean="0"/>
              <a:t> </a:t>
            </a:r>
            <a:r>
              <a:rPr lang="sv-SE" sz="2000" dirty="0" err="1" smtClean="0"/>
              <a:t>Guidebook</a:t>
            </a:r>
            <a:r>
              <a:rPr lang="sv-SE" sz="2000" dirty="0" smtClean="0"/>
              <a:t> 3.3)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2</a:t>
            </a:r>
            <a:r>
              <a:rPr lang="sv-SE" dirty="0" smtClean="0"/>
              <a:t>. </a:t>
            </a:r>
            <a:r>
              <a:rPr lang="sv-SE" dirty="0" err="1" smtClean="0"/>
              <a:t>Evaluation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AutoNum type="romanLcParenBoth"/>
            </a:pPr>
            <a:r>
              <a:rPr lang="sv-SE" sz="2800" dirty="0" smtClean="0"/>
              <a:t>CBA</a:t>
            </a:r>
          </a:p>
          <a:p>
            <a:pPr marL="571500" indent="-571500">
              <a:buAutoNum type="romanLcParenBoth"/>
            </a:pPr>
            <a:r>
              <a:rPr lang="sv-SE" sz="2800" dirty="0" smtClean="0"/>
              <a:t>MCA</a:t>
            </a:r>
          </a:p>
          <a:p>
            <a:pPr marL="571500" indent="-571500">
              <a:buNone/>
            </a:pPr>
            <a:endParaRPr lang="sv-SE" sz="2800" dirty="0" smtClean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 smtClean="0"/>
              <a:t>Relationship</a:t>
            </a:r>
            <a:r>
              <a:rPr lang="sv-SE" dirty="0" smtClean="0"/>
              <a:t> </a:t>
            </a:r>
            <a:r>
              <a:rPr lang="sv-SE" dirty="0" err="1" smtClean="0"/>
              <a:t>between</a:t>
            </a:r>
            <a:r>
              <a:rPr lang="sv-SE" dirty="0" smtClean="0"/>
              <a:t> </a:t>
            </a:r>
            <a:r>
              <a:rPr lang="sv-SE" dirty="0" err="1" smtClean="0"/>
              <a:t>consumer</a:t>
            </a:r>
            <a:r>
              <a:rPr lang="sv-SE" dirty="0" smtClean="0"/>
              <a:t> surplus and </a:t>
            </a:r>
            <a:r>
              <a:rPr lang="sv-SE" dirty="0" err="1" smtClean="0"/>
              <a:t>accessibility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None/>
            </a:pPr>
            <a:r>
              <a:rPr lang="sv-SE" sz="2800" dirty="0" err="1" smtClean="0"/>
              <a:t>Consumer</a:t>
            </a:r>
            <a:r>
              <a:rPr lang="sv-SE" sz="2800" dirty="0" smtClean="0"/>
              <a:t> surplus </a:t>
            </a:r>
            <a:r>
              <a:rPr lang="sv-SE" sz="2800" dirty="0" err="1" smtClean="0"/>
              <a:t>can</a:t>
            </a:r>
            <a:r>
              <a:rPr lang="sv-SE" sz="2800" dirty="0" smtClean="0"/>
              <a:t> be </a:t>
            </a:r>
            <a:r>
              <a:rPr lang="sv-SE" sz="2800" dirty="0" err="1" smtClean="0"/>
              <a:t>measured</a:t>
            </a:r>
            <a:r>
              <a:rPr lang="sv-SE" sz="2800" dirty="0" smtClean="0"/>
              <a:t> in terms of the log </a:t>
            </a:r>
            <a:r>
              <a:rPr lang="sv-SE" sz="2800" dirty="0" err="1" smtClean="0"/>
              <a:t>sum</a:t>
            </a:r>
            <a:r>
              <a:rPr lang="sv-SE" sz="2800" dirty="0" smtClean="0"/>
              <a:t> </a:t>
            </a:r>
            <a:r>
              <a:rPr lang="sv-SE" sz="2800" dirty="0" err="1" smtClean="0"/>
              <a:t>formula</a:t>
            </a:r>
            <a:endParaRPr lang="sv-SE" sz="2800" dirty="0" smtClean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800" dirty="0" smtClean="0"/>
              <a:t>It </a:t>
            </a:r>
            <a:r>
              <a:rPr lang="sv-SE" sz="2800" dirty="0" err="1" smtClean="0"/>
              <a:t>captures</a:t>
            </a:r>
            <a:r>
              <a:rPr lang="sv-SE" sz="2800" dirty="0" smtClean="0"/>
              <a:t> </a:t>
            </a:r>
            <a:r>
              <a:rPr lang="sv-SE" sz="2800" dirty="0" err="1" smtClean="0"/>
              <a:t>both</a:t>
            </a:r>
            <a:r>
              <a:rPr lang="sv-SE" sz="2800" dirty="0" smtClean="0"/>
              <a:t> the </a:t>
            </a:r>
            <a:r>
              <a:rPr lang="sv-SE" sz="2800" dirty="0" err="1" smtClean="0"/>
              <a:t>benefits</a:t>
            </a:r>
            <a:r>
              <a:rPr lang="sv-SE" sz="2800" dirty="0" smtClean="0"/>
              <a:t> </a:t>
            </a:r>
            <a:r>
              <a:rPr lang="sv-SE" sz="2800" dirty="0" err="1" smtClean="0"/>
              <a:t>due</a:t>
            </a:r>
            <a:r>
              <a:rPr lang="sv-SE" sz="2800" dirty="0" smtClean="0"/>
              <a:t> to GC, and the </a:t>
            </a:r>
            <a:r>
              <a:rPr lang="sv-SE" sz="2800" dirty="0" err="1" smtClean="0"/>
              <a:t>benefits</a:t>
            </a:r>
            <a:r>
              <a:rPr lang="sv-SE" sz="2800" dirty="0" smtClean="0"/>
              <a:t> </a:t>
            </a:r>
            <a:r>
              <a:rPr lang="sv-SE" sz="2800" dirty="0" err="1" smtClean="0"/>
              <a:t>derived</a:t>
            </a:r>
            <a:r>
              <a:rPr lang="sv-SE" sz="2800" dirty="0" smtClean="0"/>
              <a:t> from the </a:t>
            </a:r>
            <a:r>
              <a:rPr lang="sv-SE" sz="2800" dirty="0" err="1" smtClean="0"/>
              <a:t>activities</a:t>
            </a:r>
            <a:r>
              <a:rPr lang="sv-SE" sz="2800" dirty="0" smtClean="0"/>
              <a:t> in the destinations!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Ex </a:t>
            </a:r>
            <a:r>
              <a:rPr lang="sv-SE" dirty="0" err="1" smtClean="0"/>
              <a:t>Section</a:t>
            </a:r>
            <a:r>
              <a:rPr lang="sv-SE" dirty="0" smtClean="0"/>
              <a:t> 5.7 in </a:t>
            </a:r>
            <a:r>
              <a:rPr lang="sv-SE" dirty="0" err="1" smtClean="0"/>
              <a:t>vW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None/>
            </a:pPr>
            <a:r>
              <a:rPr lang="sv-SE" sz="2800" dirty="0" err="1" smtClean="0"/>
              <a:t>Assume</a:t>
            </a:r>
            <a:r>
              <a:rPr lang="sv-SE" sz="2800" dirty="0" smtClean="0"/>
              <a:t> a </a:t>
            </a:r>
            <a:r>
              <a:rPr lang="sv-SE" sz="2800" dirty="0" err="1" smtClean="0"/>
              <a:t>closed</a:t>
            </a:r>
            <a:r>
              <a:rPr lang="sv-SE" sz="2800" dirty="0" smtClean="0"/>
              <a:t> region</a:t>
            </a:r>
          </a:p>
          <a:p>
            <a:pPr marL="571500" indent="-571500">
              <a:buNone/>
            </a:pPr>
            <a:r>
              <a:rPr lang="sv-SE" sz="2800" dirty="0" smtClean="0"/>
              <a:t>Suppose </a:t>
            </a:r>
            <a:r>
              <a:rPr lang="sv-SE" sz="2800" dirty="0" err="1" smtClean="0"/>
              <a:t>we</a:t>
            </a:r>
            <a:r>
              <a:rPr lang="sv-SE" sz="2800" dirty="0" smtClean="0"/>
              <a:t> </a:t>
            </a:r>
            <a:r>
              <a:rPr lang="sv-SE" sz="2800" dirty="0" err="1" smtClean="0"/>
              <a:t>can</a:t>
            </a:r>
            <a:r>
              <a:rPr lang="sv-SE" sz="2800" dirty="0" smtClean="0"/>
              <a:t> </a:t>
            </a:r>
            <a:r>
              <a:rPr lang="sv-SE" sz="2800" dirty="0" err="1" smtClean="0"/>
              <a:t>shrink</a:t>
            </a:r>
            <a:r>
              <a:rPr lang="sv-SE" sz="2800" dirty="0" smtClean="0"/>
              <a:t> the region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800" dirty="0" smtClean="0"/>
              <a:t>r -&gt; r/2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800" dirty="0" smtClean="0"/>
              <a:t>Area -&gt; Area / 4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800" dirty="0" err="1" smtClean="0"/>
              <a:t>Assume</a:t>
            </a:r>
            <a:r>
              <a:rPr lang="sv-SE" sz="2800" dirty="0" smtClean="0"/>
              <a:t> that </a:t>
            </a:r>
            <a:r>
              <a:rPr lang="sv-SE" sz="2800" dirty="0" err="1" smtClean="0"/>
              <a:t>configuration</a:t>
            </a:r>
            <a:r>
              <a:rPr lang="sv-SE" sz="2800" dirty="0" smtClean="0"/>
              <a:t> of </a:t>
            </a:r>
            <a:r>
              <a:rPr lang="sv-SE" sz="2800" dirty="0" err="1" smtClean="0"/>
              <a:t>activities</a:t>
            </a:r>
            <a:r>
              <a:rPr lang="sv-SE" sz="2800" dirty="0" smtClean="0"/>
              <a:t> are </a:t>
            </a:r>
            <a:r>
              <a:rPr lang="sv-SE" sz="2800" dirty="0" err="1" smtClean="0"/>
              <a:t>kept</a:t>
            </a:r>
            <a:r>
              <a:rPr lang="sv-SE" sz="2800" dirty="0" smtClean="0"/>
              <a:t> </a:t>
            </a:r>
            <a:r>
              <a:rPr lang="sv-SE" sz="2800" dirty="0" err="1" smtClean="0"/>
              <a:t>constant</a:t>
            </a:r>
            <a:endParaRPr lang="sv-SE" sz="2800" dirty="0" smtClean="0"/>
          </a:p>
          <a:p>
            <a:pPr marL="571500" indent="-571500">
              <a:buNone/>
            </a:pPr>
            <a:r>
              <a:rPr lang="sv-SE" sz="2800" dirty="0" smtClean="0"/>
              <a:t>-&gt; All </a:t>
            </a:r>
            <a:r>
              <a:rPr lang="sv-SE" sz="2800" dirty="0" err="1" smtClean="0"/>
              <a:t>distances</a:t>
            </a:r>
            <a:r>
              <a:rPr lang="sv-SE" sz="2800" dirty="0" smtClean="0"/>
              <a:t> are </a:t>
            </a:r>
            <a:r>
              <a:rPr lang="sv-SE" sz="2800" dirty="0" err="1" smtClean="0"/>
              <a:t>reduced</a:t>
            </a:r>
            <a:r>
              <a:rPr lang="sv-SE" sz="2800" dirty="0" smtClean="0"/>
              <a:t> </a:t>
            </a:r>
            <a:r>
              <a:rPr lang="sv-SE" sz="2800" dirty="0" err="1" smtClean="0"/>
              <a:t>reduced</a:t>
            </a:r>
            <a:r>
              <a:rPr lang="sv-SE" sz="2800" dirty="0" smtClean="0"/>
              <a:t> by 50%</a:t>
            </a:r>
          </a:p>
          <a:p>
            <a:pPr marL="571500" indent="-571500">
              <a:buNone/>
            </a:pPr>
            <a:r>
              <a:rPr lang="sv-SE" sz="2800" dirty="0" err="1" smtClean="0"/>
              <a:t>If</a:t>
            </a:r>
            <a:r>
              <a:rPr lang="sv-SE" sz="2800" dirty="0" smtClean="0"/>
              <a:t> no </a:t>
            </a:r>
            <a:r>
              <a:rPr lang="sv-SE" sz="2800" dirty="0" err="1" smtClean="0"/>
              <a:t>behavioural</a:t>
            </a:r>
            <a:r>
              <a:rPr lang="sv-SE" sz="2800" dirty="0" smtClean="0"/>
              <a:t> </a:t>
            </a:r>
            <a:r>
              <a:rPr lang="sv-SE" sz="2800" dirty="0" err="1" smtClean="0"/>
              <a:t>change</a:t>
            </a:r>
            <a:r>
              <a:rPr lang="sv-SE" sz="2800" dirty="0" smtClean="0"/>
              <a:t>, GC </a:t>
            </a:r>
            <a:r>
              <a:rPr lang="sv-SE" sz="2800" dirty="0" err="1" smtClean="0"/>
              <a:t>would</a:t>
            </a:r>
            <a:r>
              <a:rPr lang="sv-SE" sz="2800" dirty="0" smtClean="0"/>
              <a:t> be </a:t>
            </a:r>
            <a:r>
              <a:rPr lang="sv-SE" sz="2800" dirty="0" err="1" smtClean="0"/>
              <a:t>reduced</a:t>
            </a:r>
            <a:r>
              <a:rPr lang="sv-SE" sz="2800" dirty="0" smtClean="0"/>
              <a:t> by 50%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  <p:sp>
        <p:nvSpPr>
          <p:cNvPr id="4" name="Rectangle 3"/>
          <p:cNvSpPr/>
          <p:nvPr/>
        </p:nvSpPr>
        <p:spPr>
          <a:xfrm>
            <a:off x="6012160" y="2060848"/>
            <a:ext cx="237626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660232" y="2348880"/>
            <a:ext cx="216024" cy="108012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92280" y="42210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r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8460432" y="292494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r</a:t>
            </a:r>
            <a:endParaRPr lang="sv-SE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Ex </a:t>
            </a:r>
            <a:r>
              <a:rPr lang="sv-SE" dirty="0" err="1" smtClean="0"/>
              <a:t>Section</a:t>
            </a:r>
            <a:r>
              <a:rPr lang="sv-SE" dirty="0" smtClean="0"/>
              <a:t> 5.7 in </a:t>
            </a:r>
            <a:r>
              <a:rPr lang="sv-SE" dirty="0" err="1" smtClean="0"/>
              <a:t>vW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71500" indent="-571500">
              <a:buNone/>
            </a:pPr>
            <a:r>
              <a:rPr lang="sv-SE" sz="2800" dirty="0" smtClean="0"/>
              <a:t>All </a:t>
            </a:r>
            <a:r>
              <a:rPr lang="sv-SE" sz="2800" dirty="0" err="1" smtClean="0"/>
              <a:t>distances</a:t>
            </a:r>
            <a:r>
              <a:rPr lang="sv-SE" sz="2800" dirty="0" smtClean="0"/>
              <a:t> are </a:t>
            </a:r>
            <a:r>
              <a:rPr lang="sv-SE" sz="2800" dirty="0" err="1" smtClean="0"/>
              <a:t>reduced</a:t>
            </a:r>
            <a:r>
              <a:rPr lang="sv-SE" sz="2800" dirty="0" smtClean="0"/>
              <a:t> by 50%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800" dirty="0" err="1" smtClean="0"/>
              <a:t>But</a:t>
            </a:r>
            <a:r>
              <a:rPr lang="sv-SE" sz="2800" dirty="0" smtClean="0"/>
              <a:t> </a:t>
            </a:r>
            <a:r>
              <a:rPr lang="sv-SE" sz="2800" dirty="0" err="1" smtClean="0"/>
              <a:t>now</a:t>
            </a:r>
            <a:r>
              <a:rPr lang="sv-SE" sz="2800" dirty="0" smtClean="0"/>
              <a:t> </a:t>
            </a:r>
            <a:r>
              <a:rPr lang="sv-SE" sz="2800" dirty="0" err="1" smtClean="0"/>
              <a:t>we</a:t>
            </a:r>
            <a:r>
              <a:rPr lang="sv-SE" sz="2800" dirty="0" smtClean="0"/>
              <a:t> </a:t>
            </a:r>
            <a:r>
              <a:rPr lang="sv-SE" sz="2800" dirty="0" err="1" smtClean="0"/>
              <a:t>can</a:t>
            </a:r>
            <a:r>
              <a:rPr lang="sv-SE" sz="2800" dirty="0" smtClean="0"/>
              <a:t> </a:t>
            </a:r>
            <a:r>
              <a:rPr lang="sv-SE" sz="2800" dirty="0" err="1" smtClean="0"/>
              <a:t>travel</a:t>
            </a:r>
            <a:r>
              <a:rPr lang="sv-SE" sz="2800" dirty="0" smtClean="0"/>
              <a:t> </a:t>
            </a:r>
            <a:r>
              <a:rPr lang="sv-SE" sz="2800" dirty="0" err="1" smtClean="0"/>
              <a:t>more</a:t>
            </a:r>
            <a:r>
              <a:rPr lang="sv-SE" sz="2800" dirty="0" smtClean="0"/>
              <a:t>!</a:t>
            </a:r>
          </a:p>
          <a:p>
            <a:pPr marL="571500" indent="-571500">
              <a:buNone/>
            </a:pPr>
            <a:endParaRPr lang="sv-SE" sz="2800" dirty="0" smtClean="0"/>
          </a:p>
          <a:p>
            <a:pPr marL="571500" indent="-571500">
              <a:buNone/>
            </a:pPr>
            <a:r>
              <a:rPr lang="sv-SE" sz="2800" dirty="0" smtClean="0"/>
              <a:t>Suppose that CTTB </a:t>
            </a:r>
            <a:r>
              <a:rPr lang="sv-SE" sz="2800" dirty="0" err="1" smtClean="0"/>
              <a:t>hypothesis</a:t>
            </a:r>
            <a:r>
              <a:rPr lang="sv-SE" sz="2800" dirty="0" smtClean="0"/>
              <a:t> </a:t>
            </a:r>
            <a:r>
              <a:rPr lang="sv-SE" sz="2800" dirty="0" err="1" smtClean="0"/>
              <a:t>holds</a:t>
            </a:r>
            <a:endParaRPr lang="sv-SE" sz="2800" dirty="0" smtClean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r>
              <a:rPr lang="sv-SE" sz="2800" dirty="0" smtClean="0"/>
              <a:t>By </a:t>
            </a:r>
            <a:r>
              <a:rPr lang="sv-SE" sz="2800" dirty="0" err="1" smtClean="0"/>
              <a:t>trading</a:t>
            </a:r>
            <a:r>
              <a:rPr lang="sv-SE" sz="2800" dirty="0" smtClean="0"/>
              <a:t> </a:t>
            </a:r>
            <a:r>
              <a:rPr lang="sv-SE" sz="2800" dirty="0" err="1" smtClean="0"/>
              <a:t>off</a:t>
            </a:r>
            <a:r>
              <a:rPr lang="sv-SE" sz="2800" dirty="0" smtClean="0"/>
              <a:t> </a:t>
            </a:r>
            <a:r>
              <a:rPr lang="sv-SE" sz="2800" dirty="0" err="1" smtClean="0"/>
              <a:t>travel</a:t>
            </a:r>
            <a:r>
              <a:rPr lang="sv-SE" sz="2800" dirty="0" smtClean="0"/>
              <a:t> time </a:t>
            </a:r>
            <a:r>
              <a:rPr lang="sv-SE" sz="2800" dirty="0" err="1" smtClean="0"/>
              <a:t>disutility</a:t>
            </a:r>
            <a:r>
              <a:rPr lang="sv-SE" sz="2800" dirty="0" smtClean="0"/>
              <a:t> </a:t>
            </a:r>
            <a:r>
              <a:rPr lang="sv-SE" sz="2800" dirty="0" err="1" smtClean="0"/>
              <a:t>against</a:t>
            </a:r>
            <a:r>
              <a:rPr lang="sv-SE" sz="2800" dirty="0" smtClean="0"/>
              <a:t> activity </a:t>
            </a:r>
            <a:r>
              <a:rPr lang="sv-SE" sz="2800" dirty="0" err="1" smtClean="0"/>
              <a:t>utilities</a:t>
            </a:r>
            <a:r>
              <a:rPr lang="sv-SE" sz="2800" dirty="0" smtClean="0"/>
              <a:t>, </a:t>
            </a:r>
            <a:r>
              <a:rPr lang="sv-SE" sz="2800" dirty="0" err="1" smtClean="0"/>
              <a:t>people</a:t>
            </a:r>
            <a:r>
              <a:rPr lang="sv-SE" sz="2800" dirty="0" smtClean="0"/>
              <a:t> </a:t>
            </a:r>
            <a:r>
              <a:rPr lang="sv-SE" sz="2800" dirty="0" err="1" smtClean="0"/>
              <a:t>can</a:t>
            </a:r>
            <a:r>
              <a:rPr lang="sv-SE" sz="2800" dirty="0" smtClean="0"/>
              <a:t> </a:t>
            </a:r>
            <a:r>
              <a:rPr lang="sv-SE" sz="2800" dirty="0" err="1" smtClean="0"/>
              <a:t>choose</a:t>
            </a:r>
            <a:r>
              <a:rPr lang="sv-SE" sz="2800" dirty="0" smtClean="0"/>
              <a:t> </a:t>
            </a:r>
            <a:r>
              <a:rPr lang="sv-SE" sz="2800" dirty="0" err="1" smtClean="0"/>
              <a:t>more</a:t>
            </a:r>
            <a:r>
              <a:rPr lang="sv-SE" sz="2800" dirty="0" smtClean="0"/>
              <a:t> destinations, or </a:t>
            </a:r>
            <a:r>
              <a:rPr lang="sv-SE" sz="2800" dirty="0" err="1" smtClean="0"/>
              <a:t>more</a:t>
            </a:r>
            <a:r>
              <a:rPr lang="sv-SE" sz="2800" dirty="0" smtClean="0"/>
              <a:t> </a:t>
            </a:r>
            <a:r>
              <a:rPr lang="sv-SE" sz="2800" dirty="0" err="1" smtClean="0"/>
              <a:t>remote</a:t>
            </a:r>
            <a:r>
              <a:rPr lang="sv-SE" sz="2800" dirty="0" smtClean="0"/>
              <a:t> destinations</a:t>
            </a:r>
          </a:p>
          <a:p>
            <a:pPr marL="571500" indent="-571500">
              <a:buNone/>
            </a:pPr>
            <a:r>
              <a:rPr lang="sv-SE" sz="2800" dirty="0" smtClean="0"/>
              <a:t>In the </a:t>
            </a:r>
            <a:r>
              <a:rPr lang="sv-SE" sz="2800" dirty="0" err="1" smtClean="0"/>
              <a:t>end</a:t>
            </a:r>
            <a:r>
              <a:rPr lang="sv-SE" sz="2800" dirty="0" smtClean="0"/>
              <a:t>, no </a:t>
            </a:r>
            <a:r>
              <a:rPr lang="sv-SE" sz="2800" dirty="0" err="1" smtClean="0"/>
              <a:t>change</a:t>
            </a:r>
            <a:r>
              <a:rPr lang="sv-SE" sz="2800" dirty="0" smtClean="0"/>
              <a:t> in total </a:t>
            </a:r>
            <a:r>
              <a:rPr lang="sv-SE" sz="2800" dirty="0" err="1" smtClean="0"/>
              <a:t>travel</a:t>
            </a:r>
            <a:r>
              <a:rPr lang="sv-SE" sz="2800" dirty="0" smtClean="0"/>
              <a:t>!</a:t>
            </a:r>
          </a:p>
          <a:p>
            <a:pPr marL="571500" indent="-571500">
              <a:buNone/>
            </a:pPr>
            <a:r>
              <a:rPr lang="sv-SE" sz="2800" dirty="0" err="1" smtClean="0"/>
              <a:t>But</a:t>
            </a:r>
            <a:r>
              <a:rPr lang="sv-SE" sz="2800" dirty="0" smtClean="0"/>
              <a:t> </a:t>
            </a:r>
            <a:r>
              <a:rPr lang="sv-SE" sz="2800" dirty="0" err="1" smtClean="0"/>
              <a:t>certainly</a:t>
            </a:r>
            <a:r>
              <a:rPr lang="sv-SE" sz="2800" dirty="0" smtClean="0"/>
              <a:t>, </a:t>
            </a:r>
            <a:r>
              <a:rPr lang="sv-SE" sz="2800" dirty="0" err="1" smtClean="0"/>
              <a:t>there</a:t>
            </a:r>
            <a:r>
              <a:rPr lang="sv-SE" sz="2800" dirty="0" smtClean="0"/>
              <a:t> are </a:t>
            </a:r>
            <a:r>
              <a:rPr lang="sv-SE" sz="2800" dirty="0" err="1" smtClean="0"/>
              <a:t>accessibility</a:t>
            </a:r>
            <a:r>
              <a:rPr lang="sv-SE" sz="2800" dirty="0" smtClean="0"/>
              <a:t> </a:t>
            </a:r>
            <a:r>
              <a:rPr lang="sv-SE" sz="2800" dirty="0" err="1" smtClean="0"/>
              <a:t>benefits</a:t>
            </a:r>
            <a:r>
              <a:rPr lang="sv-SE" sz="2800" dirty="0" smtClean="0"/>
              <a:t>!</a:t>
            </a:r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  <p:sp>
        <p:nvSpPr>
          <p:cNvPr id="4" name="Rectangle 3"/>
          <p:cNvSpPr/>
          <p:nvPr/>
        </p:nvSpPr>
        <p:spPr>
          <a:xfrm>
            <a:off x="6012160" y="2060848"/>
            <a:ext cx="237626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660232" y="2348880"/>
            <a:ext cx="216024" cy="108012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92280" y="42210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r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8460432" y="292494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r</a:t>
            </a:r>
            <a:endParaRPr lang="sv-SE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Ex </a:t>
            </a:r>
            <a:r>
              <a:rPr lang="sv-SE" dirty="0" err="1" smtClean="0"/>
              <a:t>Section</a:t>
            </a:r>
            <a:r>
              <a:rPr lang="sv-SE" dirty="0" smtClean="0"/>
              <a:t> 5.7 in </a:t>
            </a:r>
            <a:r>
              <a:rPr lang="sv-SE" dirty="0" err="1" smtClean="0"/>
              <a:t>vW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  <p:sp>
        <p:nvSpPr>
          <p:cNvPr id="4" name="Rectangle 3"/>
          <p:cNvSpPr/>
          <p:nvPr/>
        </p:nvSpPr>
        <p:spPr>
          <a:xfrm>
            <a:off x="6012160" y="2060848"/>
            <a:ext cx="237626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660232" y="2348880"/>
            <a:ext cx="216024" cy="108012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92280" y="42210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r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8460432" y="292494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r</a:t>
            </a:r>
            <a:endParaRPr lang="sv-S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365104"/>
            <a:ext cx="816940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403648" y="5805264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None/>
            </a:pPr>
            <a:r>
              <a:rPr lang="sv-SE" dirty="0" smtClean="0"/>
              <a:t>(Se PMG </a:t>
            </a:r>
            <a:r>
              <a:rPr lang="sv-SE" dirty="0" err="1" smtClean="0"/>
              <a:t>chapter</a:t>
            </a:r>
            <a:r>
              <a:rPr lang="sv-SE" dirty="0" smtClean="0"/>
              <a:t> 9.1-9.4, the </a:t>
            </a:r>
            <a:r>
              <a:rPr lang="sv-SE" dirty="0" err="1" smtClean="0"/>
              <a:t>latter</a:t>
            </a:r>
            <a:r>
              <a:rPr lang="sv-SE" dirty="0" smtClean="0"/>
              <a:t> is </a:t>
            </a:r>
            <a:r>
              <a:rPr lang="sv-SE" dirty="0" err="1" smtClean="0"/>
              <a:t>rather</a:t>
            </a:r>
            <a:r>
              <a:rPr lang="sv-SE" dirty="0" smtClean="0"/>
              <a:t> </a:t>
            </a:r>
            <a:r>
              <a:rPr lang="sv-SE" dirty="0" err="1" smtClean="0"/>
              <a:t>technical</a:t>
            </a:r>
            <a:r>
              <a:rPr lang="sv-SE" dirty="0" smtClean="0"/>
              <a:t>, not </a:t>
            </a:r>
            <a:r>
              <a:rPr lang="sv-SE" dirty="0" err="1" smtClean="0"/>
              <a:t>included</a:t>
            </a:r>
            <a:r>
              <a:rPr lang="sv-SE" dirty="0" smtClean="0"/>
              <a:t> in </a:t>
            </a:r>
            <a:r>
              <a:rPr lang="sv-SE" dirty="0" err="1" smtClean="0"/>
              <a:t>course</a:t>
            </a:r>
            <a:r>
              <a:rPr lang="sv-SE" dirty="0" smtClean="0"/>
              <a:t> </a:t>
            </a:r>
            <a:r>
              <a:rPr lang="sv-SE" dirty="0" err="1" smtClean="0"/>
              <a:t>literature</a:t>
            </a:r>
            <a:r>
              <a:rPr lang="sv-SE" dirty="0" smtClean="0"/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 smtClean="0"/>
              <a:t>Integrated</a:t>
            </a:r>
            <a:r>
              <a:rPr lang="sv-SE" dirty="0" smtClean="0"/>
              <a:t> </a:t>
            </a:r>
            <a:r>
              <a:rPr lang="sv-SE" dirty="0" err="1" smtClean="0"/>
              <a:t>land-use</a:t>
            </a:r>
            <a:r>
              <a:rPr lang="sv-SE" dirty="0" smtClean="0"/>
              <a:t> and transport system </a:t>
            </a:r>
            <a:r>
              <a:rPr lang="sv-SE" dirty="0" err="1" smtClean="0"/>
              <a:t>policies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None/>
            </a:pPr>
            <a:endParaRPr lang="sv-SE" sz="2800" dirty="0"/>
          </a:p>
          <a:p>
            <a:pPr marL="571500" indent="-571500"/>
            <a:r>
              <a:rPr lang="sv-SE" sz="2800" dirty="0" smtClean="0"/>
              <a:t>Land </a:t>
            </a:r>
            <a:r>
              <a:rPr lang="sv-SE" sz="2800" dirty="0" err="1" smtClean="0"/>
              <a:t>use</a:t>
            </a:r>
            <a:r>
              <a:rPr lang="sv-SE" sz="2800" dirty="0" smtClean="0"/>
              <a:t> </a:t>
            </a:r>
            <a:r>
              <a:rPr lang="sv-SE" sz="2800" dirty="0" err="1" smtClean="0"/>
              <a:t>measures</a:t>
            </a:r>
            <a:endParaRPr lang="sv-SE" sz="2800" dirty="0" smtClean="0"/>
          </a:p>
          <a:p>
            <a:pPr marL="571500" indent="-571500"/>
            <a:r>
              <a:rPr lang="sv-SE" sz="2800" dirty="0" err="1" smtClean="0"/>
              <a:t>Infrastructure</a:t>
            </a:r>
            <a:r>
              <a:rPr lang="sv-SE" sz="2800" dirty="0" smtClean="0"/>
              <a:t> provision</a:t>
            </a:r>
          </a:p>
          <a:p>
            <a:pPr marL="571500" indent="-571500"/>
            <a:r>
              <a:rPr lang="sv-SE" sz="2800" dirty="0" err="1" smtClean="0"/>
              <a:t>Infrastructure</a:t>
            </a:r>
            <a:r>
              <a:rPr lang="sv-SE" sz="2800" dirty="0" smtClean="0"/>
              <a:t> management</a:t>
            </a:r>
          </a:p>
          <a:p>
            <a:pPr marL="571500" indent="-571500"/>
            <a:r>
              <a:rPr lang="sv-SE" sz="2800" dirty="0" smtClean="0"/>
              <a:t>Operations</a:t>
            </a:r>
          </a:p>
          <a:p>
            <a:pPr marL="571500" indent="-571500"/>
            <a:r>
              <a:rPr lang="sv-SE" sz="2800" dirty="0" smtClean="0"/>
              <a:t>Information provision</a:t>
            </a:r>
          </a:p>
          <a:p>
            <a:pPr marL="571500" indent="-571500"/>
            <a:r>
              <a:rPr lang="sv-SE" sz="2800" dirty="0" err="1" smtClean="0"/>
              <a:t>Attitudinal</a:t>
            </a:r>
            <a:r>
              <a:rPr lang="sv-SE" sz="2800" dirty="0" smtClean="0"/>
              <a:t> </a:t>
            </a:r>
            <a:r>
              <a:rPr lang="sv-SE" sz="2800" dirty="0" err="1" smtClean="0"/>
              <a:t>measures</a:t>
            </a:r>
            <a:endParaRPr lang="sv-SE" sz="2800" dirty="0" smtClean="0"/>
          </a:p>
          <a:p>
            <a:pPr marL="571500" indent="-571500"/>
            <a:r>
              <a:rPr lang="sv-SE" sz="2800" dirty="0" err="1" smtClean="0"/>
              <a:t>Pricing</a:t>
            </a:r>
            <a:endParaRPr lang="sv-SE" sz="2800" dirty="0" smtClean="0"/>
          </a:p>
          <a:p>
            <a:pPr marL="571500" indent="-571500">
              <a:buNone/>
            </a:pPr>
            <a:endParaRPr lang="sv-SE" sz="2800" dirty="0" smtClean="0"/>
          </a:p>
          <a:p>
            <a:pPr marL="571500" indent="-571500">
              <a:buNone/>
            </a:pPr>
            <a:endParaRPr lang="sv-SE" sz="2800" dirty="0"/>
          </a:p>
          <a:p>
            <a:pPr marL="571500" indent="-571500">
              <a:buNone/>
            </a:pPr>
            <a:endParaRPr lang="sv-SE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5805264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err="1" smtClean="0"/>
              <a:t>If</a:t>
            </a:r>
            <a:r>
              <a:rPr lang="sv-SE" sz="2800" dirty="0" smtClean="0"/>
              <a:t> </a:t>
            </a:r>
            <a:r>
              <a:rPr lang="sv-SE" sz="2800" dirty="0" err="1" smtClean="0"/>
              <a:t>we</a:t>
            </a:r>
            <a:r>
              <a:rPr lang="sv-SE" sz="2800" dirty="0" smtClean="0"/>
              <a:t> </a:t>
            </a:r>
            <a:r>
              <a:rPr lang="sv-SE" sz="2800" dirty="0" err="1" smtClean="0"/>
              <a:t>could</a:t>
            </a:r>
            <a:r>
              <a:rPr lang="sv-SE" sz="2800" dirty="0" smtClean="0"/>
              <a:t> </a:t>
            </a:r>
            <a:r>
              <a:rPr lang="sv-SE" sz="2800" dirty="0" err="1" smtClean="0"/>
              <a:t>use</a:t>
            </a:r>
            <a:r>
              <a:rPr lang="sv-SE" sz="2800" dirty="0" smtClean="0"/>
              <a:t> </a:t>
            </a:r>
            <a:r>
              <a:rPr lang="sv-SE" sz="2800" dirty="0" err="1" smtClean="0"/>
              <a:t>policies</a:t>
            </a:r>
            <a:r>
              <a:rPr lang="sv-SE" sz="2800" dirty="0" smtClean="0"/>
              <a:t> in </a:t>
            </a:r>
            <a:r>
              <a:rPr lang="sv-SE" sz="2800" dirty="0" err="1" smtClean="0"/>
              <a:t>concert</a:t>
            </a:r>
            <a:r>
              <a:rPr lang="sv-SE" sz="2800" dirty="0" smtClean="0"/>
              <a:t>….</a:t>
            </a:r>
            <a:endParaRPr lang="sv-SE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Take-aways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Transport is </a:t>
            </a:r>
            <a:r>
              <a:rPr lang="sv-SE" dirty="0" err="1" smtClean="0"/>
              <a:t>derived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r>
              <a:rPr lang="sv-SE" dirty="0" smtClean="0"/>
              <a:t> (</a:t>
            </a:r>
            <a:r>
              <a:rPr lang="sv-SE" dirty="0" err="1" smtClean="0"/>
              <a:t>surprice</a:t>
            </a:r>
            <a:r>
              <a:rPr lang="sv-SE" dirty="0" smtClean="0"/>
              <a:t>!)</a:t>
            </a:r>
          </a:p>
          <a:p>
            <a:r>
              <a:rPr lang="sv-SE" dirty="0" smtClean="0"/>
              <a:t>Travel </a:t>
            </a:r>
            <a:r>
              <a:rPr lang="sv-SE" dirty="0" err="1" smtClean="0"/>
              <a:t>demand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depend</a:t>
            </a:r>
            <a:r>
              <a:rPr lang="sv-SE" dirty="0" smtClean="0"/>
              <a:t> on spatial </a:t>
            </a:r>
            <a:r>
              <a:rPr lang="sv-SE" dirty="0" err="1" smtClean="0"/>
              <a:t>structure</a:t>
            </a:r>
            <a:r>
              <a:rPr lang="sv-SE" dirty="0" smtClean="0"/>
              <a:t> and </a:t>
            </a:r>
            <a:r>
              <a:rPr lang="sv-SE" dirty="0" err="1" smtClean="0"/>
              <a:t>generalized</a:t>
            </a:r>
            <a:r>
              <a:rPr lang="sv-SE" dirty="0" smtClean="0"/>
              <a:t> </a:t>
            </a:r>
            <a:r>
              <a:rPr lang="sv-SE" dirty="0" err="1" smtClean="0"/>
              <a:t>cost</a:t>
            </a:r>
            <a:r>
              <a:rPr lang="sv-SE" dirty="0" smtClean="0"/>
              <a:t> (transport system)</a:t>
            </a:r>
          </a:p>
          <a:p>
            <a:r>
              <a:rPr lang="sv-SE" dirty="0" err="1" smtClean="0"/>
              <a:t>Discuss</a:t>
            </a:r>
            <a:r>
              <a:rPr lang="sv-SE" dirty="0" smtClean="0"/>
              <a:t> different time </a:t>
            </a:r>
            <a:r>
              <a:rPr lang="sv-SE" dirty="0" err="1" smtClean="0"/>
              <a:t>scales</a:t>
            </a:r>
            <a:r>
              <a:rPr lang="sv-SE" dirty="0" smtClean="0"/>
              <a:t> at operation</a:t>
            </a:r>
          </a:p>
          <a:p>
            <a:r>
              <a:rPr lang="sv-SE" dirty="0" err="1" smtClean="0"/>
              <a:t>Discussion</a:t>
            </a:r>
            <a:r>
              <a:rPr lang="sv-SE" dirty="0" smtClean="0"/>
              <a:t>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land-use</a:t>
            </a:r>
            <a:r>
              <a:rPr lang="sv-SE" dirty="0" smtClean="0"/>
              <a:t> and transport </a:t>
            </a:r>
            <a:r>
              <a:rPr lang="sv-SE" dirty="0" err="1" smtClean="0"/>
              <a:t>demand</a:t>
            </a:r>
            <a:r>
              <a:rPr lang="sv-SE" dirty="0" smtClean="0"/>
              <a:t> interaction </a:t>
            </a:r>
            <a:r>
              <a:rPr lang="sv-SE" dirty="0" err="1" smtClean="0"/>
              <a:t>wrt</a:t>
            </a:r>
            <a:r>
              <a:rPr lang="sv-SE" dirty="0" smtClean="0"/>
              <a:t> </a:t>
            </a:r>
            <a:r>
              <a:rPr lang="sv-SE" dirty="0" err="1" smtClean="0"/>
              <a:t>impacts</a:t>
            </a:r>
            <a:r>
              <a:rPr lang="sv-SE" dirty="0" smtClean="0"/>
              <a:t>, in </a:t>
            </a:r>
            <a:r>
              <a:rPr lang="sv-SE" dirty="0" err="1" smtClean="0"/>
              <a:t>particular</a:t>
            </a:r>
            <a:r>
              <a:rPr lang="sv-SE" dirty="0" smtClean="0"/>
              <a:t> the ’LUTI </a:t>
            </a:r>
            <a:r>
              <a:rPr lang="sv-SE" dirty="0" err="1" smtClean="0"/>
              <a:t>sustainability</a:t>
            </a:r>
            <a:r>
              <a:rPr lang="sv-SE" dirty="0" smtClean="0"/>
              <a:t> paradox’, and </a:t>
            </a:r>
            <a:r>
              <a:rPr lang="sv-SE" dirty="0" err="1" smtClean="0"/>
              <a:t>reconciliation</a:t>
            </a:r>
            <a:r>
              <a:rPr lang="sv-SE" dirty="0" smtClean="0"/>
              <a:t> </a:t>
            </a:r>
            <a:r>
              <a:rPr lang="sv-SE" dirty="0" err="1" smtClean="0"/>
              <a:t>efforts</a:t>
            </a:r>
            <a:endParaRPr lang="sv-SE" dirty="0" smtClean="0"/>
          </a:p>
          <a:p>
            <a:r>
              <a:rPr lang="sv-SE" dirty="0" err="1" smtClean="0"/>
              <a:t>Discuss</a:t>
            </a:r>
            <a:r>
              <a:rPr lang="sv-SE" dirty="0" smtClean="0"/>
              <a:t> the </a:t>
            </a:r>
            <a:r>
              <a:rPr lang="sv-SE" dirty="0" err="1" smtClean="0"/>
              <a:t>concept</a:t>
            </a:r>
            <a:r>
              <a:rPr lang="sv-SE" dirty="0" smtClean="0"/>
              <a:t> of </a:t>
            </a:r>
            <a:r>
              <a:rPr lang="sv-SE" dirty="0" err="1" smtClean="0"/>
              <a:t>accessibility</a:t>
            </a:r>
            <a:endParaRPr lang="sv-SE" dirty="0" smtClean="0"/>
          </a:p>
          <a:p>
            <a:r>
              <a:rPr lang="sv-SE" dirty="0" err="1" smtClean="0"/>
              <a:t>Discuss</a:t>
            </a:r>
            <a:r>
              <a:rPr lang="sv-SE" dirty="0" smtClean="0"/>
              <a:t> the potential of </a:t>
            </a:r>
            <a:r>
              <a:rPr lang="sv-SE" dirty="0" err="1" smtClean="0"/>
              <a:t>integrated</a:t>
            </a:r>
            <a:r>
              <a:rPr lang="sv-SE" dirty="0" smtClean="0"/>
              <a:t> </a:t>
            </a:r>
            <a:r>
              <a:rPr lang="sv-SE" dirty="0" err="1" smtClean="0"/>
              <a:t>Land-use</a:t>
            </a:r>
            <a:r>
              <a:rPr lang="sv-SE" dirty="0" smtClean="0"/>
              <a:t> and transport </a:t>
            </a:r>
            <a:r>
              <a:rPr lang="sv-SE" dirty="0" err="1" smtClean="0"/>
              <a:t>policies</a:t>
            </a:r>
            <a:endParaRPr lang="sv-S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923</Words>
  <Application>Microsoft Office PowerPoint</Application>
  <PresentationFormat>On-screen Show (4:3)</PresentationFormat>
  <Paragraphs>253</Paragraphs>
  <Slides>38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Land use and transport</vt:lpstr>
      <vt:lpstr>Where are we?</vt:lpstr>
      <vt:lpstr>Content Demand</vt:lpstr>
      <vt:lpstr>Assignment</vt:lpstr>
      <vt:lpstr>Content 3. LUTI</vt:lpstr>
      <vt:lpstr>Content 3. LUTI</vt:lpstr>
      <vt:lpstr>Content Modelling and Appraisal</vt:lpstr>
      <vt:lpstr>Why do we travel?</vt:lpstr>
      <vt:lpstr>Why do we travel?</vt:lpstr>
      <vt:lpstr>Derived demand</vt:lpstr>
      <vt:lpstr>Derived demand</vt:lpstr>
      <vt:lpstr>Derived demand</vt:lpstr>
      <vt:lpstr>Urban change process</vt:lpstr>
      <vt:lpstr>LUTI</vt:lpstr>
      <vt:lpstr>Land-use and transport</vt:lpstr>
      <vt:lpstr>Land-use variables</vt:lpstr>
      <vt:lpstr>If travel is derived demand</vt:lpstr>
      <vt:lpstr>(Remember generalized cost)</vt:lpstr>
      <vt:lpstr>First attempt</vt:lpstr>
      <vt:lpstr>Second attempt</vt:lpstr>
      <vt:lpstr>Travel demand and the 3Ds</vt:lpstr>
      <vt:lpstr>Self selection problem</vt:lpstr>
      <vt:lpstr>So, a new attempt</vt:lpstr>
      <vt:lpstr>A sustainability paradox</vt:lpstr>
      <vt:lpstr>So why the different conclusions?</vt:lpstr>
      <vt:lpstr>Land use matters</vt:lpstr>
      <vt:lpstr>Oh yes, it matters</vt:lpstr>
      <vt:lpstr>Evaluation</vt:lpstr>
      <vt:lpstr>1. Indicators</vt:lpstr>
      <vt:lpstr>1. Indicators</vt:lpstr>
      <vt:lpstr>1. Indicators</vt:lpstr>
      <vt:lpstr>2. Evaluation methods</vt:lpstr>
      <vt:lpstr>Relationship between consumer surplus and accessibility</vt:lpstr>
      <vt:lpstr>Ex Section 5.7 in vW</vt:lpstr>
      <vt:lpstr>Ex Section 5.7 in vW</vt:lpstr>
      <vt:lpstr>Ex Section 5.7 in vW</vt:lpstr>
      <vt:lpstr>Integrated land-use and transport system policies</vt:lpstr>
      <vt:lpstr>Take-aways</vt:lpstr>
    </vt:vector>
  </TitlesOfParts>
  <Company>KTH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use and transport</dc:title>
  <dc:creator>amail</dc:creator>
  <cp:lastModifiedBy>amail</cp:lastModifiedBy>
  <cp:revision>9</cp:revision>
  <dcterms:created xsi:type="dcterms:W3CDTF">2013-02-10T18:57:41Z</dcterms:created>
  <dcterms:modified xsi:type="dcterms:W3CDTF">2013-11-26T21:48:12Z</dcterms:modified>
</cp:coreProperties>
</file>