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58" r:id="rId3"/>
    <p:sldId id="296" r:id="rId4"/>
    <p:sldId id="270" r:id="rId5"/>
    <p:sldId id="263" r:id="rId6"/>
    <p:sldId id="264" r:id="rId7"/>
    <p:sldId id="265" r:id="rId8"/>
    <p:sldId id="266" r:id="rId9"/>
    <p:sldId id="267" r:id="rId10"/>
    <p:sldId id="268" r:id="rId11"/>
    <p:sldId id="271" r:id="rId12"/>
    <p:sldId id="272" r:id="rId13"/>
    <p:sldId id="276" r:id="rId14"/>
    <p:sldId id="294" r:id="rId15"/>
    <p:sldId id="261" r:id="rId16"/>
    <p:sldId id="274" r:id="rId17"/>
    <p:sldId id="273" r:id="rId18"/>
    <p:sldId id="277" r:id="rId19"/>
    <p:sldId id="278" r:id="rId20"/>
    <p:sldId id="279" r:id="rId21"/>
    <p:sldId id="280" r:id="rId22"/>
    <p:sldId id="295" r:id="rId23"/>
    <p:sldId id="275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6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078EAE-D6F3-458F-895C-293E8FB1D7D6}" type="datetimeFigureOut">
              <a:rPr lang="sv-SE" smtClean="0"/>
              <a:pPr/>
              <a:t>2013-12-03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0B6A14-FF5F-4650-8D3D-EBD6FB33EA02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6A14-FF5F-4650-8D3D-EBD6FB33EA02}" type="slidenum">
              <a:rPr lang="sv-SE" smtClean="0"/>
              <a:pPr/>
              <a:t>1</a:t>
            </a:fld>
            <a:endParaRPr lang="sv-S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2</a:t>
            </a:fld>
            <a:endParaRPr lang="sv-S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79C84-0FF8-4AE5-845D-F2939CD3964D}" type="slidenum">
              <a:rPr lang="sv-SE" smtClean="0"/>
              <a:pPr/>
              <a:t>3</a:t>
            </a:fld>
            <a:endParaRPr lang="sv-S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657C7-E7D5-4303-91E8-E1153C65CB5F}" type="slidenum">
              <a:rPr lang="sv-SE" smtClean="0"/>
              <a:pPr/>
              <a:t>4</a:t>
            </a:fld>
            <a:endParaRPr lang="sv-S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6A14-FF5F-4650-8D3D-EBD6FB33EA02}" type="slidenum">
              <a:rPr lang="sv-SE" smtClean="0"/>
              <a:pPr/>
              <a:t>5</a:t>
            </a:fld>
            <a:endParaRPr lang="sv-S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6A14-FF5F-4650-8D3D-EBD6FB33EA02}" type="slidenum">
              <a:rPr lang="sv-SE" smtClean="0"/>
              <a:pPr/>
              <a:t>6</a:t>
            </a:fld>
            <a:endParaRPr lang="sv-S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6A14-FF5F-4650-8D3D-EBD6FB33EA02}" type="slidenum">
              <a:rPr lang="sv-SE" smtClean="0"/>
              <a:pPr/>
              <a:t>7</a:t>
            </a:fld>
            <a:endParaRPr lang="sv-S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6A14-FF5F-4650-8D3D-EBD6FB33EA02}" type="slidenum">
              <a:rPr lang="sv-SE" smtClean="0"/>
              <a:pPr/>
              <a:t>8</a:t>
            </a:fld>
            <a:endParaRPr lang="sv-S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6A14-FF5F-4650-8D3D-EBD6FB33EA02}" type="slidenum">
              <a:rPr lang="sv-SE" smtClean="0"/>
              <a:pPr/>
              <a:t>9</a:t>
            </a:fld>
            <a:endParaRPr lang="sv-S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6A14-FF5F-4650-8D3D-EBD6FB33EA02}" type="slidenum">
              <a:rPr lang="sv-SE" smtClean="0"/>
              <a:pPr/>
              <a:t>10</a:t>
            </a:fld>
            <a:endParaRPr lang="sv-S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6A14-FF5F-4650-8D3D-EBD6FB33EA02}" type="slidenum">
              <a:rPr lang="sv-SE" smtClean="0"/>
              <a:pPr/>
              <a:t>11</a:t>
            </a:fld>
            <a:endParaRPr lang="sv-S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6A14-FF5F-4650-8D3D-EBD6FB33EA02}" type="slidenum">
              <a:rPr lang="sv-SE" smtClean="0"/>
              <a:pPr/>
              <a:t>12</a:t>
            </a:fld>
            <a:endParaRPr lang="sv-S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6A14-FF5F-4650-8D3D-EBD6FB33EA02}" type="slidenum">
              <a:rPr lang="sv-SE" smtClean="0"/>
              <a:pPr/>
              <a:t>13</a:t>
            </a:fld>
            <a:endParaRPr lang="sv-S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6A14-FF5F-4650-8D3D-EBD6FB33EA02}" type="slidenum">
              <a:rPr lang="sv-SE" smtClean="0"/>
              <a:pPr/>
              <a:t>14</a:t>
            </a:fld>
            <a:endParaRPr lang="sv-S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6A14-FF5F-4650-8D3D-EBD6FB33EA02}" type="slidenum">
              <a:rPr lang="sv-SE" smtClean="0"/>
              <a:pPr/>
              <a:t>15</a:t>
            </a:fld>
            <a:endParaRPr lang="sv-S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6A14-FF5F-4650-8D3D-EBD6FB33EA02}" type="slidenum">
              <a:rPr lang="sv-SE" smtClean="0"/>
              <a:pPr/>
              <a:t>16</a:t>
            </a:fld>
            <a:endParaRPr lang="sv-S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6A14-FF5F-4650-8D3D-EBD6FB33EA02}" type="slidenum">
              <a:rPr lang="sv-SE" smtClean="0"/>
              <a:pPr/>
              <a:t>17</a:t>
            </a:fld>
            <a:endParaRPr lang="sv-S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6A14-FF5F-4650-8D3D-EBD6FB33EA02}" type="slidenum">
              <a:rPr lang="sv-SE" smtClean="0"/>
              <a:pPr/>
              <a:t>18</a:t>
            </a:fld>
            <a:endParaRPr lang="sv-SE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6A14-FF5F-4650-8D3D-EBD6FB33EA02}" type="slidenum">
              <a:rPr lang="sv-SE" smtClean="0"/>
              <a:pPr/>
              <a:t>19</a:t>
            </a:fld>
            <a:endParaRPr lang="sv-SE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6A14-FF5F-4650-8D3D-EBD6FB33EA02}" type="slidenum">
              <a:rPr lang="sv-SE" smtClean="0"/>
              <a:pPr/>
              <a:t>20</a:t>
            </a:fld>
            <a:endParaRPr lang="sv-SE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6A14-FF5F-4650-8D3D-EBD6FB33EA02}" type="slidenum">
              <a:rPr lang="sv-SE" smtClean="0"/>
              <a:pPr/>
              <a:t>21</a:t>
            </a:fld>
            <a:endParaRPr lang="sv-SE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6A14-FF5F-4650-8D3D-EBD6FB33EA02}" type="slidenum">
              <a:rPr lang="sv-SE" smtClean="0"/>
              <a:pPr/>
              <a:t>22</a:t>
            </a:fld>
            <a:endParaRPr lang="sv-SE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6A14-FF5F-4650-8D3D-EBD6FB33EA02}" type="slidenum">
              <a:rPr lang="sv-SE" smtClean="0"/>
              <a:pPr/>
              <a:t>23</a:t>
            </a:fld>
            <a:endParaRPr lang="sv-SE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6A14-FF5F-4650-8D3D-EBD6FB33EA02}" type="slidenum">
              <a:rPr lang="sv-SE" smtClean="0"/>
              <a:pPr/>
              <a:t>24</a:t>
            </a:fld>
            <a:endParaRPr lang="sv-SE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6A14-FF5F-4650-8D3D-EBD6FB33EA02}" type="slidenum">
              <a:rPr lang="sv-SE" smtClean="0"/>
              <a:pPr/>
              <a:t>25</a:t>
            </a:fld>
            <a:endParaRPr lang="sv-SE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6A14-FF5F-4650-8D3D-EBD6FB33EA02}" type="slidenum">
              <a:rPr lang="sv-SE" smtClean="0"/>
              <a:pPr/>
              <a:t>26</a:t>
            </a:fld>
            <a:endParaRPr lang="sv-SE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6A14-FF5F-4650-8D3D-EBD6FB33EA02}" type="slidenum">
              <a:rPr lang="sv-SE" smtClean="0"/>
              <a:pPr/>
              <a:t>27</a:t>
            </a:fld>
            <a:endParaRPr lang="sv-SE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6A14-FF5F-4650-8D3D-EBD6FB33EA02}" type="slidenum">
              <a:rPr lang="sv-SE" smtClean="0"/>
              <a:pPr/>
              <a:t>28</a:t>
            </a:fld>
            <a:endParaRPr lang="sv-SE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6A14-FF5F-4650-8D3D-EBD6FB33EA02}" type="slidenum">
              <a:rPr lang="sv-SE" smtClean="0"/>
              <a:pPr/>
              <a:t>29</a:t>
            </a:fld>
            <a:endParaRPr lang="sv-SE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6A14-FF5F-4650-8D3D-EBD6FB33EA02}" type="slidenum">
              <a:rPr lang="sv-SE" smtClean="0"/>
              <a:pPr/>
              <a:t>30</a:t>
            </a:fld>
            <a:endParaRPr lang="sv-SE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6A14-FF5F-4650-8D3D-EBD6FB33EA02}" type="slidenum">
              <a:rPr lang="sv-SE" smtClean="0"/>
              <a:pPr/>
              <a:t>31</a:t>
            </a:fld>
            <a:endParaRPr lang="sv-SE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6A14-FF5F-4650-8D3D-EBD6FB33EA02}" type="slidenum">
              <a:rPr lang="sv-SE" smtClean="0"/>
              <a:pPr/>
              <a:t>32</a:t>
            </a:fld>
            <a:endParaRPr lang="sv-SE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6A14-FF5F-4650-8D3D-EBD6FB33EA02}" type="slidenum">
              <a:rPr lang="sv-SE" smtClean="0"/>
              <a:pPr/>
              <a:t>33</a:t>
            </a:fld>
            <a:endParaRPr lang="sv-SE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6A14-FF5F-4650-8D3D-EBD6FB33EA02}" type="slidenum">
              <a:rPr lang="sv-SE" smtClean="0"/>
              <a:pPr/>
              <a:t>34</a:t>
            </a:fld>
            <a:endParaRPr lang="sv-SE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6A14-FF5F-4650-8D3D-EBD6FB33EA02}" type="slidenum">
              <a:rPr lang="sv-SE" smtClean="0"/>
              <a:pPr/>
              <a:t>35</a:t>
            </a:fld>
            <a:endParaRPr lang="sv-S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DD490-8EED-428E-BBB6-DA1DAB9D4D3A}" type="datetimeFigureOut">
              <a:rPr lang="sv-SE" smtClean="0"/>
              <a:pPr/>
              <a:t>2013-12-03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ADEC6-57F4-4702-8813-D7C738A4DD9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DD490-8EED-428E-BBB6-DA1DAB9D4D3A}" type="datetimeFigureOut">
              <a:rPr lang="sv-SE" smtClean="0"/>
              <a:pPr/>
              <a:t>2013-12-03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ADEC6-57F4-4702-8813-D7C738A4DD9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DD490-8EED-428E-BBB6-DA1DAB9D4D3A}" type="datetimeFigureOut">
              <a:rPr lang="sv-SE" smtClean="0"/>
              <a:pPr/>
              <a:t>2013-12-03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ADEC6-57F4-4702-8813-D7C738A4DD9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DD490-8EED-428E-BBB6-DA1DAB9D4D3A}" type="datetimeFigureOut">
              <a:rPr lang="sv-SE" smtClean="0"/>
              <a:pPr/>
              <a:t>2013-12-03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ADEC6-57F4-4702-8813-D7C738A4DD9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DD490-8EED-428E-BBB6-DA1DAB9D4D3A}" type="datetimeFigureOut">
              <a:rPr lang="sv-SE" smtClean="0"/>
              <a:pPr/>
              <a:t>2013-12-03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ADEC6-57F4-4702-8813-D7C738A4DD9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DD490-8EED-428E-BBB6-DA1DAB9D4D3A}" type="datetimeFigureOut">
              <a:rPr lang="sv-SE" smtClean="0"/>
              <a:pPr/>
              <a:t>2013-12-03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ADEC6-57F4-4702-8813-D7C738A4DD9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DD490-8EED-428E-BBB6-DA1DAB9D4D3A}" type="datetimeFigureOut">
              <a:rPr lang="sv-SE" smtClean="0"/>
              <a:pPr/>
              <a:t>2013-12-03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ADEC6-57F4-4702-8813-D7C738A4DD9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DD490-8EED-428E-BBB6-DA1DAB9D4D3A}" type="datetimeFigureOut">
              <a:rPr lang="sv-SE" smtClean="0"/>
              <a:pPr/>
              <a:t>2013-12-03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ADEC6-57F4-4702-8813-D7C738A4DD9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DD490-8EED-428E-BBB6-DA1DAB9D4D3A}" type="datetimeFigureOut">
              <a:rPr lang="sv-SE" smtClean="0"/>
              <a:pPr/>
              <a:t>2013-12-03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ADEC6-57F4-4702-8813-D7C738A4DD9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DD490-8EED-428E-BBB6-DA1DAB9D4D3A}" type="datetimeFigureOut">
              <a:rPr lang="sv-SE" smtClean="0"/>
              <a:pPr/>
              <a:t>2013-12-03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ADEC6-57F4-4702-8813-D7C738A4DD9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DD490-8EED-428E-BBB6-DA1DAB9D4D3A}" type="datetimeFigureOut">
              <a:rPr lang="sv-SE" smtClean="0"/>
              <a:pPr/>
              <a:t>2013-12-03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ADEC6-57F4-4702-8813-D7C738A4DD9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DD490-8EED-428E-BBB6-DA1DAB9D4D3A}" type="datetimeFigureOut">
              <a:rPr lang="sv-SE" smtClean="0"/>
              <a:pPr/>
              <a:t>2013-12-03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8ADEC6-57F4-4702-8813-D7C738A4DD9A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err="1" smtClean="0"/>
              <a:t>Assignment</a:t>
            </a:r>
            <a:endParaRPr lang="sv-S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Where</a:t>
            </a:r>
            <a:r>
              <a:rPr lang="sv-SE" dirty="0" smtClean="0"/>
              <a:t> are </a:t>
            </a:r>
            <a:r>
              <a:rPr lang="sv-SE" dirty="0" err="1" smtClean="0"/>
              <a:t>we</a:t>
            </a:r>
            <a:r>
              <a:rPr lang="sv-SE" dirty="0" smtClean="0"/>
              <a:t>?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v-SE" dirty="0" err="1" smtClean="0"/>
              <a:t>There</a:t>
            </a:r>
            <a:r>
              <a:rPr lang="sv-SE" dirty="0" smtClean="0"/>
              <a:t> are </a:t>
            </a:r>
            <a:r>
              <a:rPr lang="sv-SE" dirty="0" err="1" smtClean="0"/>
              <a:t>four</a:t>
            </a:r>
            <a:r>
              <a:rPr lang="sv-SE" dirty="0" smtClean="0"/>
              <a:t> </a:t>
            </a:r>
            <a:r>
              <a:rPr lang="sv-SE" i="1" dirty="0" err="1" smtClean="0"/>
              <a:t>scopes</a:t>
            </a:r>
            <a:endParaRPr lang="sv-SE" i="1" dirty="0" smtClean="0"/>
          </a:p>
          <a:p>
            <a:pPr>
              <a:buNone/>
            </a:pPr>
            <a:r>
              <a:rPr lang="sv-SE" dirty="0" smtClean="0"/>
              <a:t>1. </a:t>
            </a:r>
            <a:r>
              <a:rPr lang="sv-SE" dirty="0" err="1" smtClean="0"/>
              <a:t>Logit</a:t>
            </a:r>
            <a:endParaRPr lang="sv-SE" dirty="0" smtClean="0"/>
          </a:p>
          <a:p>
            <a:pPr>
              <a:buNone/>
            </a:pPr>
            <a:r>
              <a:rPr lang="sv-SE" dirty="0" smtClean="0"/>
              <a:t>2. </a:t>
            </a:r>
            <a:r>
              <a:rPr lang="sv-SE" dirty="0" err="1" smtClean="0"/>
              <a:t>Assignment</a:t>
            </a:r>
            <a:r>
              <a:rPr lang="sv-SE" dirty="0" smtClean="0"/>
              <a:t>   		</a:t>
            </a:r>
            <a:r>
              <a:rPr lang="sv-SE" dirty="0" smtClean="0">
                <a:solidFill>
                  <a:srgbClr val="FF0000"/>
                </a:solidFill>
              </a:rPr>
              <a:t>Today</a:t>
            </a:r>
            <a:r>
              <a:rPr lang="sv-SE" dirty="0" smtClean="0">
                <a:solidFill>
                  <a:srgbClr val="FF0000"/>
                </a:solidFill>
              </a:rPr>
              <a:t>!</a:t>
            </a:r>
            <a:endParaRPr lang="sv-SE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sv-SE" dirty="0" smtClean="0"/>
              <a:t>3. </a:t>
            </a:r>
            <a:r>
              <a:rPr lang="sv-SE" dirty="0" smtClean="0"/>
              <a:t>LUTI</a:t>
            </a:r>
            <a:endParaRPr lang="sv-SE" dirty="0" smtClean="0"/>
          </a:p>
          <a:p>
            <a:pPr>
              <a:buNone/>
            </a:pPr>
            <a:r>
              <a:rPr lang="sv-SE" dirty="0" smtClean="0"/>
              <a:t>4. </a:t>
            </a:r>
            <a:r>
              <a:rPr lang="sv-SE" dirty="0" err="1" smtClean="0"/>
              <a:t>Other</a:t>
            </a:r>
            <a:r>
              <a:rPr lang="sv-SE" dirty="0" smtClean="0"/>
              <a:t> </a:t>
            </a:r>
            <a:r>
              <a:rPr lang="sv-SE" dirty="0" err="1" smtClean="0"/>
              <a:t>models</a:t>
            </a:r>
            <a:r>
              <a:rPr lang="sv-SE" dirty="0" smtClean="0"/>
              <a:t> and </a:t>
            </a:r>
            <a:r>
              <a:rPr lang="sv-SE" dirty="0" err="1" smtClean="0"/>
              <a:t>appraisal</a:t>
            </a:r>
            <a:endParaRPr lang="sv-SE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3356992"/>
            <a:ext cx="50405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2708920"/>
            <a:ext cx="50405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2204864"/>
            <a:ext cx="50405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Where</a:t>
            </a:r>
            <a:r>
              <a:rPr lang="sv-SE" dirty="0" smtClean="0"/>
              <a:t> are </a:t>
            </a:r>
            <a:r>
              <a:rPr lang="sv-SE" dirty="0" err="1" smtClean="0"/>
              <a:t>we</a:t>
            </a:r>
            <a:r>
              <a:rPr lang="sv-SE" dirty="0" smtClean="0"/>
              <a:t>?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v-SE" dirty="0" err="1" smtClean="0"/>
              <a:t>There</a:t>
            </a:r>
            <a:r>
              <a:rPr lang="sv-SE" dirty="0" smtClean="0"/>
              <a:t> are </a:t>
            </a:r>
            <a:r>
              <a:rPr lang="sv-SE" dirty="0" err="1" smtClean="0"/>
              <a:t>four</a:t>
            </a:r>
            <a:r>
              <a:rPr lang="sv-SE" dirty="0" smtClean="0"/>
              <a:t> </a:t>
            </a:r>
            <a:r>
              <a:rPr lang="sv-SE" i="1" dirty="0" err="1" smtClean="0"/>
              <a:t>scopes</a:t>
            </a:r>
            <a:endParaRPr lang="sv-SE" i="1" dirty="0" smtClean="0"/>
          </a:p>
          <a:p>
            <a:pPr>
              <a:buNone/>
            </a:pPr>
            <a:r>
              <a:rPr lang="sv-SE" dirty="0" smtClean="0"/>
              <a:t>1. </a:t>
            </a:r>
            <a:r>
              <a:rPr lang="sv-SE" dirty="0" err="1" smtClean="0"/>
              <a:t>Logit</a:t>
            </a:r>
            <a:endParaRPr lang="sv-SE" dirty="0" smtClean="0"/>
          </a:p>
          <a:p>
            <a:pPr>
              <a:buNone/>
            </a:pPr>
            <a:r>
              <a:rPr lang="sv-SE" dirty="0" smtClean="0"/>
              <a:t>2. </a:t>
            </a:r>
            <a:r>
              <a:rPr lang="sv-SE" dirty="0" err="1" smtClean="0"/>
              <a:t>Assignment</a:t>
            </a:r>
            <a:r>
              <a:rPr lang="sv-SE" dirty="0" smtClean="0"/>
              <a:t>   		</a:t>
            </a:r>
            <a:r>
              <a:rPr lang="sv-SE" dirty="0" smtClean="0">
                <a:solidFill>
                  <a:srgbClr val="FF0000"/>
                </a:solidFill>
              </a:rPr>
              <a:t>Today</a:t>
            </a:r>
            <a:r>
              <a:rPr lang="sv-SE" dirty="0" smtClean="0">
                <a:solidFill>
                  <a:srgbClr val="FF0000"/>
                </a:solidFill>
              </a:rPr>
              <a:t>!</a:t>
            </a:r>
            <a:endParaRPr lang="sv-SE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sv-SE" dirty="0" smtClean="0"/>
              <a:t>3. </a:t>
            </a:r>
            <a:r>
              <a:rPr lang="sv-SE" dirty="0" smtClean="0"/>
              <a:t>LUTI</a:t>
            </a:r>
            <a:endParaRPr lang="sv-SE" dirty="0" smtClean="0"/>
          </a:p>
          <a:p>
            <a:pPr>
              <a:buNone/>
            </a:pPr>
            <a:r>
              <a:rPr lang="sv-SE" dirty="0" smtClean="0"/>
              <a:t>4. </a:t>
            </a:r>
            <a:r>
              <a:rPr lang="sv-SE" dirty="0" err="1" smtClean="0"/>
              <a:t>Other</a:t>
            </a:r>
            <a:r>
              <a:rPr lang="sv-SE" dirty="0" smtClean="0"/>
              <a:t> </a:t>
            </a:r>
            <a:r>
              <a:rPr lang="sv-SE" dirty="0" err="1" smtClean="0"/>
              <a:t>models</a:t>
            </a:r>
            <a:r>
              <a:rPr lang="sv-SE" dirty="0" smtClean="0"/>
              <a:t> and </a:t>
            </a:r>
            <a:r>
              <a:rPr lang="sv-SE" dirty="0" err="1" smtClean="0"/>
              <a:t>appraisal</a:t>
            </a:r>
            <a:endParaRPr lang="sv-SE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3356992"/>
            <a:ext cx="50405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2708920"/>
            <a:ext cx="50405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2204864"/>
            <a:ext cx="50405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4509120"/>
            <a:ext cx="50405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>
          <a:xfrm flipH="1" flipV="1">
            <a:off x="2051720" y="4509120"/>
            <a:ext cx="144016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763688" y="573325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Mostly</a:t>
            </a:r>
            <a:r>
              <a:rPr lang="sv-SE" dirty="0" smtClean="0"/>
              <a:t> </a:t>
            </a:r>
            <a:r>
              <a:rPr lang="sv-SE" dirty="0" err="1" smtClean="0"/>
              <a:t>Monday</a:t>
            </a:r>
            <a:r>
              <a:rPr lang="sv-SE" dirty="0" smtClean="0"/>
              <a:t> Dec 9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Remember</a:t>
            </a:r>
            <a:r>
              <a:rPr lang="sv-SE" dirty="0" smtClean="0"/>
              <a:t> the </a:t>
            </a:r>
            <a:r>
              <a:rPr lang="sv-SE" dirty="0" err="1" smtClean="0"/>
              <a:t>four</a:t>
            </a:r>
            <a:r>
              <a:rPr lang="sv-SE" dirty="0" smtClean="0"/>
              <a:t> steps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 smtClean="0"/>
          </a:p>
          <a:p>
            <a:r>
              <a:rPr lang="sv-SE" dirty="0" err="1" smtClean="0"/>
              <a:t>Trip</a:t>
            </a:r>
            <a:r>
              <a:rPr lang="sv-SE" dirty="0" smtClean="0"/>
              <a:t> generation</a:t>
            </a:r>
          </a:p>
          <a:p>
            <a:r>
              <a:rPr lang="sv-SE" dirty="0" err="1" smtClean="0"/>
              <a:t>Trip</a:t>
            </a:r>
            <a:r>
              <a:rPr lang="sv-SE" dirty="0" smtClean="0"/>
              <a:t> distribution</a:t>
            </a:r>
          </a:p>
          <a:p>
            <a:r>
              <a:rPr lang="sv-SE" dirty="0" smtClean="0"/>
              <a:t>Modal split</a:t>
            </a:r>
          </a:p>
          <a:p>
            <a:r>
              <a:rPr lang="sv-SE" dirty="0" err="1" smtClean="0"/>
              <a:t>Assignment</a:t>
            </a:r>
            <a:endParaRPr lang="sv-SE" dirty="0" smtClean="0"/>
          </a:p>
          <a:p>
            <a:pPr>
              <a:buNone/>
            </a:pPr>
            <a:endParaRPr lang="sv-SE" dirty="0"/>
          </a:p>
        </p:txBody>
      </p:sp>
      <p:grpSp>
        <p:nvGrpSpPr>
          <p:cNvPr id="5" name="Group 6"/>
          <p:cNvGrpSpPr/>
          <p:nvPr/>
        </p:nvGrpSpPr>
        <p:grpSpPr>
          <a:xfrm>
            <a:off x="467544" y="2852936"/>
            <a:ext cx="4896544" cy="2817604"/>
            <a:chOff x="467544" y="2852936"/>
            <a:chExt cx="4896544" cy="2817604"/>
          </a:xfrm>
        </p:grpSpPr>
        <p:sp>
          <p:nvSpPr>
            <p:cNvPr id="4" name="Rectangle 3"/>
            <p:cNvSpPr/>
            <p:nvPr/>
          </p:nvSpPr>
          <p:spPr>
            <a:xfrm>
              <a:off x="467544" y="2852936"/>
              <a:ext cx="3960440" cy="1080120"/>
            </a:xfrm>
            <a:prstGeom prst="rect">
              <a:avLst/>
            </a:prstGeom>
            <a:solidFill>
              <a:schemeClr val="accent1">
                <a:alpha val="1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644008" y="5301208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sv-SE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67544" y="4005064"/>
            <a:ext cx="7848872" cy="718339"/>
            <a:chOff x="467544" y="4005064"/>
            <a:chExt cx="7848872" cy="718339"/>
          </a:xfrm>
        </p:grpSpPr>
        <p:sp>
          <p:nvSpPr>
            <p:cNvPr id="7" name="Rectangle 6"/>
            <p:cNvSpPr/>
            <p:nvPr/>
          </p:nvSpPr>
          <p:spPr>
            <a:xfrm>
              <a:off x="467544" y="4005064"/>
              <a:ext cx="3960440" cy="576064"/>
            </a:xfrm>
            <a:prstGeom prst="rect">
              <a:avLst/>
            </a:prstGeom>
            <a:solidFill>
              <a:srgbClr val="FF0000">
                <a:alpha val="17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572000" y="4077072"/>
              <a:ext cx="37444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sv-SE" dirty="0" err="1" smtClean="0"/>
                <a:t>Which</a:t>
              </a:r>
              <a:r>
                <a:rPr lang="sv-SE" dirty="0" smtClean="0"/>
                <a:t> route on a </a:t>
              </a:r>
              <a:r>
                <a:rPr lang="sv-SE" dirty="0" err="1" smtClean="0"/>
                <a:t>network</a:t>
              </a:r>
              <a:r>
                <a:rPr lang="sv-SE" dirty="0" smtClean="0"/>
                <a:t>?</a:t>
              </a:r>
            </a:p>
            <a:p>
              <a:pPr>
                <a:buFont typeface="Arial" pitchFamily="34" charset="0"/>
                <a:buChar char="•"/>
              </a:pPr>
              <a:r>
                <a:rPr lang="sv-SE" dirty="0" err="1" smtClean="0"/>
                <a:t>Traffic</a:t>
              </a:r>
              <a:r>
                <a:rPr lang="sv-SE" dirty="0" smtClean="0"/>
                <a:t> flow per </a:t>
              </a:r>
              <a:r>
                <a:rPr lang="sv-SE" dirty="0" err="1" smtClean="0"/>
                <a:t>link</a:t>
              </a:r>
              <a:r>
                <a:rPr lang="sv-SE" dirty="0" smtClean="0"/>
                <a:t>, transit stop </a:t>
              </a:r>
              <a:r>
                <a:rPr lang="sv-SE" dirty="0" err="1" smtClean="0"/>
                <a:t>etc</a:t>
              </a:r>
              <a:endParaRPr lang="sv-SE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Car </a:t>
            </a:r>
            <a:r>
              <a:rPr lang="sv-SE" dirty="0" err="1" smtClean="0"/>
              <a:t>assignment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err="1" smtClean="0"/>
              <a:t>network</a:t>
            </a:r>
            <a:r>
              <a:rPr lang="sv-SE" dirty="0" smtClean="0"/>
              <a:t> definition</a:t>
            </a:r>
            <a:endParaRPr lang="sv-SE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2348880"/>
            <a:ext cx="4695825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From the real world…</a:t>
            </a:r>
            <a:endParaRPr lang="sv-S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1988840"/>
            <a:ext cx="42672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… to a </a:t>
            </a:r>
            <a:r>
              <a:rPr lang="sv-SE" dirty="0" err="1" smtClean="0"/>
              <a:t>network</a:t>
            </a:r>
            <a:r>
              <a:rPr lang="sv-SE" dirty="0" smtClean="0"/>
              <a:t> representation</a:t>
            </a:r>
            <a:endParaRPr lang="sv-SE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700808"/>
            <a:ext cx="4772025" cy="47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Definitions</a:t>
            </a:r>
            <a:endParaRPr lang="sv-SE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771650"/>
            <a:ext cx="8772525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How</a:t>
            </a:r>
            <a:r>
              <a:rPr lang="sv-SE" dirty="0" smtClean="0"/>
              <a:t> </a:t>
            </a:r>
            <a:r>
              <a:rPr lang="sv-SE" dirty="0" err="1" smtClean="0"/>
              <a:t>do</a:t>
            </a:r>
            <a:r>
              <a:rPr lang="sv-SE" dirty="0" smtClean="0"/>
              <a:t> </a:t>
            </a:r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choose</a:t>
            </a:r>
            <a:r>
              <a:rPr lang="sv-SE" dirty="0" smtClean="0"/>
              <a:t> route?</a:t>
            </a:r>
            <a:endParaRPr lang="sv-SE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6584" y="1412776"/>
            <a:ext cx="7028924" cy="531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err="1" smtClean="0"/>
              <a:t>How</a:t>
            </a:r>
            <a:r>
              <a:rPr lang="sv-SE" dirty="0" smtClean="0"/>
              <a:t> </a:t>
            </a:r>
            <a:r>
              <a:rPr lang="sv-SE" dirty="0" err="1" smtClean="0"/>
              <a:t>do</a:t>
            </a:r>
            <a:r>
              <a:rPr lang="sv-SE" dirty="0" smtClean="0"/>
              <a:t> </a:t>
            </a:r>
            <a:r>
              <a:rPr lang="sv-SE" dirty="0" err="1" smtClean="0"/>
              <a:t>people</a:t>
            </a:r>
            <a:r>
              <a:rPr lang="sv-SE" dirty="0" smtClean="0"/>
              <a:t> </a:t>
            </a:r>
            <a:r>
              <a:rPr lang="sv-SE" dirty="0" err="1" smtClean="0"/>
              <a:t>choose</a:t>
            </a:r>
            <a:r>
              <a:rPr lang="sv-SE" dirty="0" smtClean="0"/>
              <a:t> route?</a:t>
            </a:r>
            <a:endParaRPr lang="sv-SE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71725" y="2558256"/>
            <a:ext cx="440055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Volume-delay</a:t>
            </a:r>
            <a:r>
              <a:rPr lang="sv-SE" dirty="0" smtClean="0"/>
              <a:t> </a:t>
            </a:r>
            <a:r>
              <a:rPr lang="sv-SE" dirty="0" err="1" smtClean="0"/>
              <a:t>function</a:t>
            </a:r>
            <a:endParaRPr lang="sv-SE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772816"/>
            <a:ext cx="7429500" cy="454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211960" y="6165304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Several</a:t>
            </a:r>
            <a:r>
              <a:rPr lang="sv-SE" dirty="0" smtClean="0"/>
              <a:t> </a:t>
            </a:r>
            <a:r>
              <a:rPr lang="sv-SE" dirty="0" err="1" smtClean="0"/>
              <a:t>functional</a:t>
            </a:r>
            <a:r>
              <a:rPr lang="sv-SE" dirty="0" smtClean="0"/>
              <a:t> forms, </a:t>
            </a:r>
            <a:r>
              <a:rPr lang="sv-SE" dirty="0" err="1" smtClean="0"/>
              <a:t>see</a:t>
            </a:r>
            <a:r>
              <a:rPr lang="sv-SE" dirty="0" smtClean="0"/>
              <a:t> 10.1.3</a:t>
            </a:r>
          </a:p>
          <a:p>
            <a:r>
              <a:rPr lang="sv-SE" dirty="0" smtClean="0"/>
              <a:t>For </a:t>
            </a:r>
            <a:r>
              <a:rPr lang="sv-SE" dirty="0" err="1" smtClean="0"/>
              <a:t>instance</a:t>
            </a:r>
            <a:r>
              <a:rPr lang="sv-SE" dirty="0" smtClean="0"/>
              <a:t> </a:t>
            </a:r>
            <a:r>
              <a:rPr lang="sv-SE" dirty="0" err="1" smtClean="0"/>
              <a:t>famous</a:t>
            </a:r>
            <a:r>
              <a:rPr lang="sv-SE" dirty="0" smtClean="0"/>
              <a:t> ”BPR” </a:t>
            </a:r>
            <a:r>
              <a:rPr lang="sv-SE" dirty="0" err="1" smtClean="0"/>
              <a:t>used</a:t>
            </a:r>
            <a:r>
              <a:rPr lang="sv-SE" dirty="0" smtClean="0"/>
              <a:t> in the US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All-or-nothing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 smtClean="0"/>
              <a:t>Use</a:t>
            </a:r>
            <a:r>
              <a:rPr lang="sv-SE" dirty="0" smtClean="0"/>
              <a:t> ”</a:t>
            </a:r>
            <a:r>
              <a:rPr lang="sv-SE" dirty="0" err="1" smtClean="0"/>
              <a:t>shortest</a:t>
            </a:r>
            <a:r>
              <a:rPr lang="sv-SE" dirty="0" smtClean="0"/>
              <a:t> </a:t>
            </a:r>
            <a:r>
              <a:rPr lang="sv-SE" dirty="0" err="1" smtClean="0"/>
              <a:t>path</a:t>
            </a:r>
            <a:r>
              <a:rPr lang="sv-SE" dirty="0" smtClean="0"/>
              <a:t>” (</a:t>
            </a:r>
            <a:r>
              <a:rPr lang="sv-SE" dirty="0" err="1" smtClean="0"/>
              <a:t>more</a:t>
            </a:r>
            <a:r>
              <a:rPr lang="sv-SE" dirty="0" smtClean="0"/>
              <a:t> </a:t>
            </a:r>
            <a:r>
              <a:rPr lang="sv-SE" dirty="0" err="1" smtClean="0"/>
              <a:t>generally</a:t>
            </a:r>
            <a:r>
              <a:rPr lang="sv-SE" dirty="0" smtClean="0"/>
              <a:t>, the </a:t>
            </a:r>
            <a:r>
              <a:rPr lang="sv-SE" dirty="0" err="1" smtClean="0"/>
              <a:t>one</a:t>
            </a:r>
            <a:r>
              <a:rPr lang="sv-SE" dirty="0" smtClean="0"/>
              <a:t> with </a:t>
            </a:r>
            <a:r>
              <a:rPr lang="sv-SE" dirty="0" err="1" smtClean="0"/>
              <a:t>least</a:t>
            </a:r>
            <a:r>
              <a:rPr lang="sv-SE" dirty="0" smtClean="0"/>
              <a:t> </a:t>
            </a:r>
            <a:r>
              <a:rPr lang="sv-SE" dirty="0" err="1" smtClean="0"/>
              <a:t>generalized</a:t>
            </a:r>
            <a:r>
              <a:rPr lang="sv-SE" dirty="0" smtClean="0"/>
              <a:t> </a:t>
            </a:r>
            <a:r>
              <a:rPr lang="sv-SE" dirty="0" err="1" smtClean="0"/>
              <a:t>cost</a:t>
            </a:r>
            <a:r>
              <a:rPr lang="sv-SE" dirty="0" smtClean="0"/>
              <a:t>)</a:t>
            </a:r>
          </a:p>
          <a:p>
            <a:r>
              <a:rPr lang="sv-SE" dirty="0" err="1" smtClean="0"/>
              <a:t>Allocate</a:t>
            </a:r>
            <a:r>
              <a:rPr lang="sv-SE" dirty="0" smtClean="0"/>
              <a:t> all </a:t>
            </a:r>
            <a:r>
              <a:rPr lang="sv-SE" dirty="0" err="1" smtClean="0"/>
              <a:t>demand</a:t>
            </a:r>
            <a:r>
              <a:rPr lang="sv-SE" dirty="0" smtClean="0"/>
              <a:t> to </a:t>
            </a:r>
            <a:r>
              <a:rPr lang="sv-SE" dirty="0" err="1" smtClean="0"/>
              <a:t>shortest</a:t>
            </a:r>
            <a:r>
              <a:rPr lang="sv-SE" dirty="0" smtClean="0"/>
              <a:t> </a:t>
            </a:r>
            <a:r>
              <a:rPr lang="sv-SE" dirty="0" err="1" smtClean="0"/>
              <a:t>path</a:t>
            </a:r>
            <a:endParaRPr lang="sv-SE" dirty="0" smtClean="0"/>
          </a:p>
          <a:p>
            <a:endParaRPr lang="sv-SE" dirty="0"/>
          </a:p>
          <a:p>
            <a:r>
              <a:rPr lang="sv-SE" dirty="0" smtClean="0"/>
              <a:t>May not be the </a:t>
            </a:r>
            <a:r>
              <a:rPr lang="sv-SE" dirty="0" err="1" smtClean="0"/>
              <a:t>shortest</a:t>
            </a:r>
            <a:r>
              <a:rPr lang="sv-SE" dirty="0" smtClean="0"/>
              <a:t> </a:t>
            </a:r>
            <a:r>
              <a:rPr lang="sv-SE" dirty="0" err="1" smtClean="0"/>
              <a:t>anymore</a:t>
            </a:r>
            <a:endParaRPr lang="sv-SE" dirty="0" smtClean="0"/>
          </a:p>
          <a:p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Supply</a:t>
            </a:r>
            <a:r>
              <a:rPr lang="sv-SE" dirty="0" smtClean="0"/>
              <a:t> and </a:t>
            </a:r>
            <a:r>
              <a:rPr lang="sv-SE" dirty="0" err="1" smtClean="0"/>
              <a:t>demand</a:t>
            </a:r>
            <a:endParaRPr lang="sv-SE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81213" y="1871663"/>
            <a:ext cx="4981575" cy="311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>
            <a:off x="3563888" y="2924944"/>
            <a:ext cx="1080120" cy="10801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11760" y="573325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a</a:t>
            </a:r>
            <a:r>
              <a:rPr lang="sv-SE" dirty="0" smtClean="0"/>
              <a:t>nd </a:t>
            </a:r>
            <a:r>
              <a:rPr lang="sv-SE" dirty="0" err="1" smtClean="0"/>
              <a:t>equilibrium</a:t>
            </a:r>
            <a:r>
              <a:rPr lang="sv-SE" dirty="0" smtClean="0"/>
              <a:t>?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Supply</a:t>
            </a:r>
            <a:r>
              <a:rPr lang="sv-SE" dirty="0" smtClean="0"/>
              <a:t> and </a:t>
            </a:r>
            <a:r>
              <a:rPr lang="sv-SE" dirty="0" err="1" smtClean="0"/>
              <a:t>demand</a:t>
            </a:r>
            <a:r>
              <a:rPr lang="sv-SE" dirty="0" smtClean="0"/>
              <a:t> interaction</a:t>
            </a:r>
            <a:endParaRPr lang="sv-SE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2204864"/>
            <a:ext cx="7362825" cy="415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Equilibrium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What </a:t>
            </a:r>
            <a:r>
              <a:rPr lang="en-US" dirty="0"/>
              <a:t>would make people change route? </a:t>
            </a:r>
          </a:p>
          <a:p>
            <a:pPr>
              <a:buNone/>
            </a:pPr>
            <a:endParaRPr lang="sv-SE" dirty="0"/>
          </a:p>
          <a:p>
            <a:pPr>
              <a:buNone/>
            </a:pPr>
            <a:r>
              <a:rPr lang="en-US" dirty="0"/>
              <a:t>•User </a:t>
            </a:r>
            <a:r>
              <a:rPr lang="en-US" i="1" dirty="0"/>
              <a:t>equilibrium</a:t>
            </a:r>
            <a:r>
              <a:rPr lang="en-US" dirty="0"/>
              <a:t> (</a:t>
            </a:r>
            <a:r>
              <a:rPr lang="en-US" dirty="0" err="1"/>
              <a:t>Wardrops</a:t>
            </a:r>
            <a:r>
              <a:rPr lang="en-US" dirty="0"/>
              <a:t> 1st principle): </a:t>
            </a:r>
          </a:p>
          <a:p>
            <a:endParaRPr lang="sv-SE" dirty="0"/>
          </a:p>
          <a:p>
            <a:pPr>
              <a:buNone/>
            </a:pPr>
            <a:r>
              <a:rPr lang="en-US" dirty="0" smtClean="0"/>
              <a:t> 	-</a:t>
            </a:r>
            <a:r>
              <a:rPr lang="en-US" dirty="0"/>
              <a:t>All used routes will take the same time </a:t>
            </a:r>
          </a:p>
          <a:p>
            <a:endParaRPr lang="sv-SE" dirty="0"/>
          </a:p>
          <a:p>
            <a:pPr>
              <a:buNone/>
            </a:pPr>
            <a:r>
              <a:rPr lang="en-US" dirty="0" smtClean="0"/>
              <a:t>	-</a:t>
            </a:r>
            <a:r>
              <a:rPr lang="en-US" dirty="0"/>
              <a:t>No unused route will be take less time </a:t>
            </a:r>
          </a:p>
          <a:p>
            <a:endParaRPr lang="sv-SE" dirty="0"/>
          </a:p>
          <a:p>
            <a:pPr>
              <a:buNone/>
            </a:pPr>
            <a:r>
              <a:rPr lang="sv-SE" dirty="0"/>
              <a:t>•System </a:t>
            </a:r>
            <a:r>
              <a:rPr lang="sv-SE" i="1" dirty="0"/>
              <a:t>optimum</a:t>
            </a:r>
            <a:r>
              <a:rPr lang="sv-SE" dirty="0"/>
              <a:t> </a:t>
            </a:r>
          </a:p>
          <a:p>
            <a:endParaRPr lang="sv-SE" dirty="0"/>
          </a:p>
          <a:p>
            <a:pPr>
              <a:buNone/>
            </a:pPr>
            <a:r>
              <a:rPr lang="sv-SE" dirty="0" smtClean="0"/>
              <a:t>	</a:t>
            </a:r>
            <a:r>
              <a:rPr lang="sv-SE" dirty="0" err="1" smtClean="0"/>
              <a:t>-</a:t>
            </a:r>
            <a:r>
              <a:rPr lang="sv-SE" dirty="0" err="1"/>
              <a:t>Minimum</a:t>
            </a:r>
            <a:r>
              <a:rPr lang="sv-SE" dirty="0"/>
              <a:t> total </a:t>
            </a:r>
            <a:r>
              <a:rPr lang="sv-SE" dirty="0" err="1"/>
              <a:t>travel</a:t>
            </a:r>
            <a:r>
              <a:rPr lang="sv-SE" dirty="0"/>
              <a:t> time </a:t>
            </a:r>
          </a:p>
          <a:p>
            <a:pPr>
              <a:buNone/>
            </a:pPr>
            <a:endParaRPr lang="sv-SE" dirty="0"/>
          </a:p>
        </p:txBody>
      </p:sp>
      <p:sp>
        <p:nvSpPr>
          <p:cNvPr id="4" name="TextBox 3"/>
          <p:cNvSpPr txBox="1"/>
          <p:nvPr/>
        </p:nvSpPr>
        <p:spPr>
          <a:xfrm>
            <a:off x="5076056" y="5013176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The </a:t>
            </a:r>
            <a:r>
              <a:rPr lang="sv-SE" dirty="0" err="1" smtClean="0"/>
              <a:t>difference</a:t>
            </a:r>
            <a:r>
              <a:rPr lang="sv-SE" dirty="0" smtClean="0"/>
              <a:t> is </a:t>
            </a:r>
            <a:r>
              <a:rPr lang="sv-SE" dirty="0" err="1" smtClean="0"/>
              <a:t>known</a:t>
            </a:r>
            <a:r>
              <a:rPr lang="sv-SE" dirty="0" smtClean="0"/>
              <a:t> as</a:t>
            </a:r>
          </a:p>
          <a:p>
            <a:r>
              <a:rPr lang="sv-SE" i="1" dirty="0" smtClean="0"/>
              <a:t>Price of </a:t>
            </a:r>
            <a:r>
              <a:rPr lang="sv-SE" i="1" dirty="0" err="1" smtClean="0"/>
              <a:t>Anarchy</a:t>
            </a:r>
            <a:endParaRPr lang="sv-SE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Graphical</a:t>
            </a:r>
            <a:r>
              <a:rPr lang="sv-SE" dirty="0" smtClean="0"/>
              <a:t> illustration</a:t>
            </a:r>
            <a:endParaRPr lang="sv-SE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1772816"/>
            <a:ext cx="4876800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An </a:t>
            </a:r>
            <a:r>
              <a:rPr lang="sv-SE" dirty="0" err="1" smtClean="0"/>
              <a:t>optimization</a:t>
            </a:r>
            <a:r>
              <a:rPr lang="sv-SE" dirty="0" smtClean="0"/>
              <a:t> approach</a:t>
            </a:r>
            <a:endParaRPr lang="sv-SE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2050" y="2695575"/>
            <a:ext cx="6819900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 paradox</a:t>
            </a:r>
            <a:endParaRPr lang="sv-SE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772816"/>
            <a:ext cx="6362700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628800"/>
            <a:ext cx="8096250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988840"/>
            <a:ext cx="8124825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3863" y="1366838"/>
            <a:ext cx="8296275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Limitations</a:t>
            </a:r>
            <a:endParaRPr lang="sv-SE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0162" y="2315369"/>
            <a:ext cx="654367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92494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>Public transport </a:t>
            </a:r>
            <a:r>
              <a:rPr lang="sv-SE" dirty="0" err="1" smtClean="0"/>
              <a:t>assignment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(transit </a:t>
            </a:r>
            <a:r>
              <a:rPr lang="sv-SE" dirty="0" err="1" smtClean="0"/>
              <a:t>assignment</a:t>
            </a:r>
            <a:r>
              <a:rPr lang="sv-SE" dirty="0" smtClean="0"/>
              <a:t>)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332656"/>
            <a:ext cx="8791575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Definitions</a:t>
            </a:r>
            <a:endParaRPr lang="sv-SE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0842" y="1844825"/>
            <a:ext cx="5903383" cy="3566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Factors</a:t>
            </a:r>
            <a:r>
              <a:rPr lang="sv-SE" dirty="0" smtClean="0"/>
              <a:t> of route </a:t>
            </a:r>
            <a:r>
              <a:rPr lang="sv-SE" dirty="0" err="1" smtClean="0"/>
              <a:t>choice</a:t>
            </a:r>
            <a:r>
              <a:rPr lang="sv-SE" dirty="0" smtClean="0"/>
              <a:t> for transit</a:t>
            </a:r>
            <a:endParaRPr lang="sv-SE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1844824"/>
            <a:ext cx="3456384" cy="415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How</a:t>
            </a:r>
            <a:r>
              <a:rPr lang="sv-SE" dirty="0" smtClean="0"/>
              <a:t> to </a:t>
            </a:r>
            <a:r>
              <a:rPr lang="sv-SE" dirty="0" err="1" smtClean="0"/>
              <a:t>model</a:t>
            </a:r>
            <a:r>
              <a:rPr lang="sv-SE" dirty="0" smtClean="0"/>
              <a:t>?</a:t>
            </a:r>
            <a:endParaRPr lang="sv-SE" dirty="0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6238" y="1857375"/>
            <a:ext cx="8391525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How</a:t>
            </a:r>
            <a:r>
              <a:rPr lang="sv-SE" dirty="0" smtClean="0"/>
              <a:t> to </a:t>
            </a:r>
            <a:r>
              <a:rPr lang="sv-SE" dirty="0" err="1" smtClean="0"/>
              <a:t>model</a:t>
            </a:r>
            <a:r>
              <a:rPr lang="sv-SE" dirty="0" smtClean="0"/>
              <a:t>?</a:t>
            </a:r>
            <a:endParaRPr lang="sv-SE" dirty="0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6238" y="1857375"/>
            <a:ext cx="8391525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5589240"/>
            <a:ext cx="37338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Different </a:t>
            </a:r>
            <a:r>
              <a:rPr lang="sv-SE" dirty="0" err="1" smtClean="0"/>
              <a:t>possible</a:t>
            </a:r>
            <a:r>
              <a:rPr lang="sv-SE" dirty="0" smtClean="0"/>
              <a:t> </a:t>
            </a:r>
            <a:r>
              <a:rPr lang="sv-SE" dirty="0" err="1" smtClean="0"/>
              <a:t>models</a:t>
            </a:r>
            <a:endParaRPr lang="sv-SE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628800"/>
            <a:ext cx="7753350" cy="401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Line </a:t>
            </a:r>
            <a:r>
              <a:rPr lang="sv-SE" dirty="0" err="1" smtClean="0"/>
              <a:t>choice</a:t>
            </a:r>
            <a:r>
              <a:rPr lang="sv-SE" dirty="0" smtClean="0"/>
              <a:t> </a:t>
            </a:r>
            <a:r>
              <a:rPr lang="sv-SE" dirty="0" err="1" smtClean="0"/>
              <a:t>model</a:t>
            </a:r>
            <a:endParaRPr lang="sv-SE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0625" y="1552575"/>
            <a:ext cx="6762750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Strategy</a:t>
            </a:r>
            <a:r>
              <a:rPr lang="sv-SE" dirty="0" smtClean="0"/>
              <a:t> </a:t>
            </a:r>
            <a:r>
              <a:rPr lang="sv-SE" dirty="0" err="1" smtClean="0"/>
              <a:t>choice</a:t>
            </a:r>
            <a:r>
              <a:rPr lang="sv-SE" dirty="0" smtClean="0"/>
              <a:t> </a:t>
            </a:r>
            <a:r>
              <a:rPr lang="sv-SE" dirty="0" err="1" smtClean="0"/>
              <a:t>model</a:t>
            </a:r>
            <a:endParaRPr lang="sv-SE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988840"/>
            <a:ext cx="6172200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Example</a:t>
            </a:r>
            <a:endParaRPr lang="sv-SE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060848"/>
            <a:ext cx="8505825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50" y="1844824"/>
            <a:ext cx="8972550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86487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236</Words>
  <Application>Microsoft Office PowerPoint</Application>
  <PresentationFormat>On-screen Show (4:3)</PresentationFormat>
  <Paragraphs>101</Paragraphs>
  <Slides>35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Assignment</vt:lpstr>
      <vt:lpstr>Where are we?</vt:lpstr>
      <vt:lpstr>Where are we?</vt:lpstr>
      <vt:lpstr>Remember the four steps</vt:lpstr>
      <vt:lpstr>Car assignment network definition</vt:lpstr>
      <vt:lpstr>From the real world…</vt:lpstr>
      <vt:lpstr>… to a network representation</vt:lpstr>
      <vt:lpstr>Definitions</vt:lpstr>
      <vt:lpstr>How do we choose route?</vt:lpstr>
      <vt:lpstr>How do people choose route?</vt:lpstr>
      <vt:lpstr>Volume-delay function</vt:lpstr>
      <vt:lpstr>All-or-nothing</vt:lpstr>
      <vt:lpstr>Supply and demand</vt:lpstr>
      <vt:lpstr>Supply and demand interaction</vt:lpstr>
      <vt:lpstr>Equilibrium</vt:lpstr>
      <vt:lpstr>Graphical illustration</vt:lpstr>
      <vt:lpstr>An optimization approach</vt:lpstr>
      <vt:lpstr>A paradox</vt:lpstr>
      <vt:lpstr>Slide 19</vt:lpstr>
      <vt:lpstr>Slide 20</vt:lpstr>
      <vt:lpstr>Slide 21</vt:lpstr>
      <vt:lpstr>Slide 22</vt:lpstr>
      <vt:lpstr>Limitations</vt:lpstr>
      <vt:lpstr>Public transport assignment (transit assignment)</vt:lpstr>
      <vt:lpstr>Slide 25</vt:lpstr>
      <vt:lpstr>Definitions</vt:lpstr>
      <vt:lpstr>Factors of route choice for transit</vt:lpstr>
      <vt:lpstr>How to model?</vt:lpstr>
      <vt:lpstr>How to model?</vt:lpstr>
      <vt:lpstr>Different possible models</vt:lpstr>
      <vt:lpstr>Line choice model</vt:lpstr>
      <vt:lpstr>Strategy choice model</vt:lpstr>
      <vt:lpstr>Example</vt:lpstr>
      <vt:lpstr>Slide 34</vt:lpstr>
      <vt:lpstr>Slide 35</vt:lpstr>
    </vt:vector>
  </TitlesOfParts>
  <Company>KTH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Assignment</dc:title>
  <dc:creator>amail</dc:creator>
  <cp:lastModifiedBy>amail</cp:lastModifiedBy>
  <cp:revision>8</cp:revision>
  <dcterms:created xsi:type="dcterms:W3CDTF">2013-02-03T11:47:06Z</dcterms:created>
  <dcterms:modified xsi:type="dcterms:W3CDTF">2013-12-03T21:24:06Z</dcterms:modified>
</cp:coreProperties>
</file>