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34"/>
  </p:notesMasterIdLst>
  <p:sldIdLst>
    <p:sldId id="256" r:id="rId2"/>
    <p:sldId id="290" r:id="rId3"/>
    <p:sldId id="291" r:id="rId4"/>
    <p:sldId id="292" r:id="rId5"/>
    <p:sldId id="293" r:id="rId6"/>
    <p:sldId id="294" r:id="rId7"/>
    <p:sldId id="259" r:id="rId8"/>
    <p:sldId id="260" r:id="rId9"/>
    <p:sldId id="261" r:id="rId10"/>
    <p:sldId id="263" r:id="rId11"/>
    <p:sldId id="296" r:id="rId12"/>
    <p:sldId id="265" r:id="rId13"/>
    <p:sldId id="267" r:id="rId14"/>
    <p:sldId id="297" r:id="rId15"/>
    <p:sldId id="268" r:id="rId16"/>
    <p:sldId id="269" r:id="rId17"/>
    <p:sldId id="298" r:id="rId18"/>
    <p:sldId id="271" r:id="rId19"/>
    <p:sldId id="299" r:id="rId20"/>
    <p:sldId id="300" r:id="rId21"/>
    <p:sldId id="272" r:id="rId22"/>
    <p:sldId id="273" r:id="rId23"/>
    <p:sldId id="274" r:id="rId24"/>
    <p:sldId id="301" r:id="rId25"/>
    <p:sldId id="276" r:id="rId26"/>
    <p:sldId id="277" r:id="rId27"/>
    <p:sldId id="278" r:id="rId28"/>
    <p:sldId id="281" r:id="rId29"/>
    <p:sldId id="282" r:id="rId30"/>
    <p:sldId id="283" r:id="rId31"/>
    <p:sldId id="284" r:id="rId32"/>
    <p:sldId id="287" r:id="rId33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636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7" Type="http://schemas.openxmlformats.org/officeDocument/2006/relationships/image" Target="../media/image48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11" Type="http://schemas.openxmlformats.org/officeDocument/2006/relationships/image" Target="../media/image61.wmf"/><Relationship Id="rId5" Type="http://schemas.openxmlformats.org/officeDocument/2006/relationships/image" Target="../media/image55.wmf"/><Relationship Id="rId10" Type="http://schemas.openxmlformats.org/officeDocument/2006/relationships/image" Target="../media/image60.wmf"/><Relationship Id="rId4" Type="http://schemas.openxmlformats.org/officeDocument/2006/relationships/image" Target="../media/image54.wmf"/><Relationship Id="rId9" Type="http://schemas.openxmlformats.org/officeDocument/2006/relationships/image" Target="../media/image5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4" Type="http://schemas.openxmlformats.org/officeDocument/2006/relationships/image" Target="../media/image6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7" Type="http://schemas.openxmlformats.org/officeDocument/2006/relationships/image" Target="../media/image73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7" Type="http://schemas.openxmlformats.org/officeDocument/2006/relationships/image" Target="../media/image80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7" Type="http://schemas.openxmlformats.org/officeDocument/2006/relationships/image" Target="../media/image87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Relationship Id="rId6" Type="http://schemas.openxmlformats.org/officeDocument/2006/relationships/image" Target="../media/image104.wmf"/><Relationship Id="rId5" Type="http://schemas.openxmlformats.org/officeDocument/2006/relationships/image" Target="../media/image103.wmf"/><Relationship Id="rId4" Type="http://schemas.openxmlformats.org/officeDocument/2006/relationships/image" Target="../media/image102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wmf"/><Relationship Id="rId3" Type="http://schemas.openxmlformats.org/officeDocument/2006/relationships/image" Target="../media/image111.wmf"/><Relationship Id="rId7" Type="http://schemas.openxmlformats.org/officeDocument/2006/relationships/image" Target="../media/image115.wmf"/><Relationship Id="rId2" Type="http://schemas.openxmlformats.org/officeDocument/2006/relationships/image" Target="../media/image110.wmf"/><Relationship Id="rId1" Type="http://schemas.openxmlformats.org/officeDocument/2006/relationships/image" Target="../media/image109.wmf"/><Relationship Id="rId6" Type="http://schemas.openxmlformats.org/officeDocument/2006/relationships/image" Target="../media/image114.wmf"/><Relationship Id="rId5" Type="http://schemas.openxmlformats.org/officeDocument/2006/relationships/image" Target="../media/image113.wmf"/><Relationship Id="rId4" Type="http://schemas.openxmlformats.org/officeDocument/2006/relationships/image" Target="../media/image112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wmf"/><Relationship Id="rId1" Type="http://schemas.openxmlformats.org/officeDocument/2006/relationships/image" Target="../media/image11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E8C78-A9D5-4066-931C-2F9B346D40B4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874B0-26C3-4972-AB2F-CD27285994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8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874B0-26C3-4972-AB2F-CD27285994A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256EB-4E0C-4D2D-8E14-91A9FF9BB5F9}" type="datetime1">
              <a:rPr lang="sv-SE" smtClean="0"/>
              <a:pPr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3826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C401-99EE-4C60-99B5-27DD1432D1D5}" type="datetime1">
              <a:rPr lang="sv-SE" smtClean="0"/>
              <a:pPr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0759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4101A-D2FA-4B34-BFB3-916C1A1D3FEC}" type="datetime1">
              <a:rPr lang="sv-SE" smtClean="0"/>
              <a:pPr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19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B901-70FE-4AE4-B247-ED1BF55CEF9E}" type="datetime1">
              <a:rPr lang="sv-SE" smtClean="0"/>
              <a:pPr/>
              <a:t>2013-11-26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5833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5DE0-59A3-4381-A2CF-DD85B92F6940}" type="datetime1">
              <a:rPr lang="sv-SE" smtClean="0"/>
              <a:pPr/>
              <a:t>2013-11-26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9413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1E39A-7F88-4673-9886-68B9B8E26309}" type="datetime1">
              <a:rPr lang="sv-SE" smtClean="0"/>
              <a:pPr/>
              <a:t>2013-11-26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4736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B92C-6BD6-4F67-B74B-3B61582D7396}" type="datetime1">
              <a:rPr lang="sv-SE" smtClean="0"/>
              <a:pPr/>
              <a:t>2013-11-26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146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F09E5-7D4C-42D7-A263-9778A7985AAF}" type="datetime1">
              <a:rPr lang="sv-SE" smtClean="0"/>
              <a:pPr/>
              <a:t>2013-11-26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577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B9BAA-1130-4D90-8DF1-326CFAB47E2D}" type="datetime1">
              <a:rPr lang="sv-SE" smtClean="0"/>
              <a:pPr/>
              <a:t>2013-11-26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376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A0D34-BE2F-4F42-907A-7476B3896EED}" type="datetime1">
              <a:rPr lang="sv-SE" smtClean="0"/>
              <a:pPr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3927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BFCC-62A4-4D03-AB6F-004E3E12130E}" type="datetime1">
              <a:rPr lang="sv-SE" smtClean="0"/>
              <a:pPr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0315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F783E-FCCC-4EB9-B716-BEEF9AB49D34}" type="datetime1">
              <a:rPr lang="sv-SE" smtClean="0"/>
              <a:pPr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683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wmf"/><Relationship Id="rId19" Type="http://schemas.openxmlformats.org/officeDocument/2006/relationships/image" Target="../media/image9.jpeg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14.bin"/><Relationship Id="rId18" Type="http://schemas.openxmlformats.org/officeDocument/2006/relationships/oleObject" Target="../embeddings/oleObject16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5.wmf"/><Relationship Id="rId17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14.wmf"/><Relationship Id="rId19" Type="http://schemas.openxmlformats.org/officeDocument/2006/relationships/image" Target="../media/image18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25.jpeg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33.wmf"/><Relationship Id="rId3" Type="http://schemas.openxmlformats.org/officeDocument/2006/relationships/image" Target="../media/image34.jpeg"/><Relationship Id="rId7" Type="http://schemas.openxmlformats.org/officeDocument/2006/relationships/image" Target="../media/image30.wmf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1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6.png"/><Relationship Id="rId4" Type="http://schemas.openxmlformats.org/officeDocument/2006/relationships/image" Target="../media/image3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48.wmf"/><Relationship Id="rId3" Type="http://schemas.openxmlformats.org/officeDocument/2006/relationships/image" Target="../media/image49.jpeg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45.wmf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7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44.wmf"/><Relationship Id="rId4" Type="http://schemas.openxmlformats.org/officeDocument/2006/relationships/image" Target="../media/image50.gi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46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55.wmf"/><Relationship Id="rId18" Type="http://schemas.openxmlformats.org/officeDocument/2006/relationships/oleObject" Target="../embeddings/oleObject42.bin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59.wmf"/><Relationship Id="rId7" Type="http://schemas.openxmlformats.org/officeDocument/2006/relationships/image" Target="../media/image52.wmf"/><Relationship Id="rId12" Type="http://schemas.openxmlformats.org/officeDocument/2006/relationships/oleObject" Target="../embeddings/oleObject39.bin"/><Relationship Id="rId17" Type="http://schemas.openxmlformats.org/officeDocument/2006/relationships/image" Target="../media/image57.wmf"/><Relationship Id="rId25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1.bin"/><Relationship Id="rId20" Type="http://schemas.openxmlformats.org/officeDocument/2006/relationships/oleObject" Target="../embeddings/oleObject43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54.wmf"/><Relationship Id="rId24" Type="http://schemas.openxmlformats.org/officeDocument/2006/relationships/oleObject" Target="../embeddings/oleObject45.bin"/><Relationship Id="rId5" Type="http://schemas.openxmlformats.org/officeDocument/2006/relationships/image" Target="../media/image51.wmf"/><Relationship Id="rId15" Type="http://schemas.openxmlformats.org/officeDocument/2006/relationships/image" Target="../media/image56.wmf"/><Relationship Id="rId23" Type="http://schemas.openxmlformats.org/officeDocument/2006/relationships/image" Target="../media/image60.wmf"/><Relationship Id="rId10" Type="http://schemas.openxmlformats.org/officeDocument/2006/relationships/oleObject" Target="../embeddings/oleObject38.bin"/><Relationship Id="rId19" Type="http://schemas.openxmlformats.org/officeDocument/2006/relationships/image" Target="../media/image58.wmf"/><Relationship Id="rId4" Type="http://schemas.openxmlformats.org/officeDocument/2006/relationships/oleObject" Target="../embeddings/oleObject35.bin"/><Relationship Id="rId9" Type="http://schemas.openxmlformats.org/officeDocument/2006/relationships/image" Target="../media/image53.wmf"/><Relationship Id="rId14" Type="http://schemas.openxmlformats.org/officeDocument/2006/relationships/oleObject" Target="../embeddings/oleObject40.bin"/><Relationship Id="rId22" Type="http://schemas.openxmlformats.org/officeDocument/2006/relationships/oleObject" Target="../embeddings/oleObject4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image" Target="../media/image66.jpeg"/><Relationship Id="rId7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65.wmf"/><Relationship Id="rId5" Type="http://schemas.openxmlformats.org/officeDocument/2006/relationships/image" Target="../media/image62.wmf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6.bin"/><Relationship Id="rId9" Type="http://schemas.openxmlformats.org/officeDocument/2006/relationships/image" Target="../media/image64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13" Type="http://schemas.openxmlformats.org/officeDocument/2006/relationships/oleObject" Target="../embeddings/oleObject55.bin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71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3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68.w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1.bin"/><Relationship Id="rId15" Type="http://schemas.openxmlformats.org/officeDocument/2006/relationships/oleObject" Target="../embeddings/oleObject56.bin"/><Relationship Id="rId10" Type="http://schemas.openxmlformats.org/officeDocument/2006/relationships/image" Target="../media/image70.wmf"/><Relationship Id="rId4" Type="http://schemas.openxmlformats.org/officeDocument/2006/relationships/image" Target="../media/image67.wmf"/><Relationship Id="rId9" Type="http://schemas.openxmlformats.org/officeDocument/2006/relationships/oleObject" Target="../embeddings/oleObject53.bin"/><Relationship Id="rId14" Type="http://schemas.openxmlformats.org/officeDocument/2006/relationships/image" Target="../media/image72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oleObject" Target="../embeddings/oleObject62.bin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7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0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75.wmf"/><Relationship Id="rId11" Type="http://schemas.openxmlformats.org/officeDocument/2006/relationships/oleObject" Target="../embeddings/oleObject61.bin"/><Relationship Id="rId5" Type="http://schemas.openxmlformats.org/officeDocument/2006/relationships/oleObject" Target="../embeddings/oleObject58.bin"/><Relationship Id="rId15" Type="http://schemas.openxmlformats.org/officeDocument/2006/relationships/oleObject" Target="../embeddings/oleObject63.bin"/><Relationship Id="rId10" Type="http://schemas.openxmlformats.org/officeDocument/2006/relationships/image" Target="../media/image77.wmf"/><Relationship Id="rId4" Type="http://schemas.openxmlformats.org/officeDocument/2006/relationships/image" Target="../media/image74.wmf"/><Relationship Id="rId9" Type="http://schemas.openxmlformats.org/officeDocument/2006/relationships/oleObject" Target="../embeddings/oleObject60.bin"/><Relationship Id="rId14" Type="http://schemas.openxmlformats.org/officeDocument/2006/relationships/image" Target="../media/image79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13" Type="http://schemas.openxmlformats.org/officeDocument/2006/relationships/image" Target="../media/image85.wmf"/><Relationship Id="rId3" Type="http://schemas.openxmlformats.org/officeDocument/2006/relationships/image" Target="../media/image88.jpeg"/><Relationship Id="rId7" Type="http://schemas.openxmlformats.org/officeDocument/2006/relationships/image" Target="../media/image82.wmf"/><Relationship Id="rId12" Type="http://schemas.openxmlformats.org/officeDocument/2006/relationships/oleObject" Target="../embeddings/oleObject68.bin"/><Relationship Id="rId17" Type="http://schemas.openxmlformats.org/officeDocument/2006/relationships/image" Target="../media/image8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0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84.wmf"/><Relationship Id="rId5" Type="http://schemas.openxmlformats.org/officeDocument/2006/relationships/image" Target="../media/image81.wmf"/><Relationship Id="rId15" Type="http://schemas.openxmlformats.org/officeDocument/2006/relationships/image" Target="../media/image86.wmf"/><Relationship Id="rId10" Type="http://schemas.openxmlformats.org/officeDocument/2006/relationships/oleObject" Target="../embeddings/oleObject67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83.wmf"/><Relationship Id="rId14" Type="http://schemas.openxmlformats.org/officeDocument/2006/relationships/oleObject" Target="../embeddings/oleObject69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oleObject" Target="../embeddings/oleObject71.bin"/><Relationship Id="rId7" Type="http://schemas.openxmlformats.org/officeDocument/2006/relationships/image" Target="../media/image9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0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8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93.wmf"/><Relationship Id="rId4" Type="http://schemas.openxmlformats.org/officeDocument/2006/relationships/oleObject" Target="../embeddings/oleObject7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97.wmf"/><Relationship Id="rId5" Type="http://schemas.openxmlformats.org/officeDocument/2006/relationships/oleObject" Target="../embeddings/oleObject74.bin"/><Relationship Id="rId4" Type="http://schemas.openxmlformats.org/officeDocument/2006/relationships/image" Target="../media/image50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13" Type="http://schemas.openxmlformats.org/officeDocument/2006/relationships/image" Target="../media/image103.wmf"/><Relationship Id="rId3" Type="http://schemas.openxmlformats.org/officeDocument/2006/relationships/image" Target="../media/image105.jpeg"/><Relationship Id="rId7" Type="http://schemas.openxmlformats.org/officeDocument/2006/relationships/image" Target="../media/image100.wmf"/><Relationship Id="rId12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6.bin"/><Relationship Id="rId11" Type="http://schemas.openxmlformats.org/officeDocument/2006/relationships/image" Target="../media/image102.wmf"/><Relationship Id="rId5" Type="http://schemas.openxmlformats.org/officeDocument/2006/relationships/image" Target="../media/image99.wmf"/><Relationship Id="rId15" Type="http://schemas.openxmlformats.org/officeDocument/2006/relationships/image" Target="../media/image104.wmf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5.bin"/><Relationship Id="rId9" Type="http://schemas.openxmlformats.org/officeDocument/2006/relationships/image" Target="../media/image101.wmf"/><Relationship Id="rId14" Type="http://schemas.openxmlformats.org/officeDocument/2006/relationships/oleObject" Target="../embeddings/oleObject8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wmf"/><Relationship Id="rId13" Type="http://schemas.openxmlformats.org/officeDocument/2006/relationships/oleObject" Target="../embeddings/oleObject86.bin"/><Relationship Id="rId18" Type="http://schemas.openxmlformats.org/officeDocument/2006/relationships/image" Target="../media/image116.wmf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113.wmf"/><Relationship Id="rId17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5.wmf"/><Relationship Id="rId20" Type="http://schemas.openxmlformats.org/officeDocument/2006/relationships/image" Target="../media/image118.jpeg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10.wmf"/><Relationship Id="rId11" Type="http://schemas.openxmlformats.org/officeDocument/2006/relationships/oleObject" Target="../embeddings/oleObject85.bin"/><Relationship Id="rId5" Type="http://schemas.openxmlformats.org/officeDocument/2006/relationships/oleObject" Target="../embeddings/oleObject82.bin"/><Relationship Id="rId15" Type="http://schemas.openxmlformats.org/officeDocument/2006/relationships/oleObject" Target="../embeddings/oleObject87.bin"/><Relationship Id="rId10" Type="http://schemas.openxmlformats.org/officeDocument/2006/relationships/image" Target="../media/image112.wmf"/><Relationship Id="rId19" Type="http://schemas.openxmlformats.org/officeDocument/2006/relationships/image" Target="../media/image117.jpeg"/><Relationship Id="rId4" Type="http://schemas.openxmlformats.org/officeDocument/2006/relationships/image" Target="../media/image109.wmf"/><Relationship Id="rId9" Type="http://schemas.openxmlformats.org/officeDocument/2006/relationships/oleObject" Target="../embeddings/oleObject84.bin"/><Relationship Id="rId14" Type="http://schemas.openxmlformats.org/officeDocument/2006/relationships/image" Target="../media/image114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7" Type="http://schemas.openxmlformats.org/officeDocument/2006/relationships/image" Target="../media/image1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90.bin"/><Relationship Id="rId5" Type="http://schemas.openxmlformats.org/officeDocument/2006/relationships/image" Target="../media/image119.wmf"/><Relationship Id="rId4" Type="http://schemas.openxmlformats.org/officeDocument/2006/relationships/oleObject" Target="../embeddings/oleObject89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22.wmf"/><Relationship Id="rId4" Type="http://schemas.openxmlformats.org/officeDocument/2006/relationships/oleObject" Target="../embeddings/oleObject9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gif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dirty="0" smtClean="0">
                <a:solidFill>
                  <a:schemeClr val="accent2">
                    <a:lumMod val="75000"/>
                  </a:schemeClr>
                </a:solidFill>
              </a:rPr>
              <a:t>Disordered semiconductors,</a:t>
            </a:r>
            <a:br>
              <a:rPr lang="sv-SE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sv-SE" dirty="0" smtClean="0">
                <a:solidFill>
                  <a:schemeClr val="accent2">
                    <a:lumMod val="75000"/>
                  </a:schemeClr>
                </a:solidFill>
              </a:rPr>
              <a:t>Stimulated emission</a:t>
            </a:r>
            <a:endParaRPr lang="sv-S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0152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075240" cy="543590"/>
          </a:xfrm>
        </p:spPr>
        <p:txBody>
          <a:bodyPr>
            <a:normAutofit/>
          </a:bodyPr>
          <a:lstStyle/>
          <a:p>
            <a:pPr algn="l"/>
            <a:r>
              <a:rPr lang="en-US" sz="2000" u="sng" dirty="0" smtClean="0">
                <a:solidFill>
                  <a:srgbClr val="FF0000"/>
                </a:solidFill>
                <a:latin typeface="+mn-lt"/>
              </a:rPr>
              <a:t>Luminescence</a:t>
            </a:r>
            <a:r>
              <a:rPr lang="sv-SE" sz="2000" u="sng" dirty="0" smtClean="0">
                <a:solidFill>
                  <a:srgbClr val="FF0000"/>
                </a:solidFill>
                <a:latin typeface="+mn-lt"/>
              </a:rPr>
              <a:t> of disordered semiconductors</a:t>
            </a:r>
            <a:endParaRPr lang="sv-SE" sz="2000" u="sng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08721"/>
            <a:ext cx="8435280" cy="115212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sv-SE" sz="1800" b="0" dirty="0" smtClean="0"/>
              <a:t>Disordered </a:t>
            </a:r>
            <a:r>
              <a:rPr lang="en-US" sz="1800" b="0" dirty="0" smtClean="0"/>
              <a:t>semiconductor</a:t>
            </a:r>
            <a:r>
              <a:rPr lang="sv-SE" sz="1800" b="0" dirty="0" smtClean="0"/>
              <a:t> (</a:t>
            </a:r>
            <a:r>
              <a:rPr lang="en-US" sz="1800" b="0" dirty="0" smtClean="0"/>
              <a:t>amorphous</a:t>
            </a:r>
            <a:r>
              <a:rPr lang="sv-SE" sz="1800" b="0" dirty="0" smtClean="0"/>
              <a:t>)          No order in </a:t>
            </a:r>
            <a:r>
              <a:rPr lang="en-US" sz="1800" b="0" dirty="0" smtClean="0"/>
              <a:t>atomic</a:t>
            </a:r>
            <a:r>
              <a:rPr lang="sv-SE" sz="1800" b="0" dirty="0" smtClean="0"/>
              <a:t> arranagement</a:t>
            </a:r>
          </a:p>
          <a:p>
            <a:pPr>
              <a:buFont typeface="Wingdings" pitchFamily="2" charset="2"/>
              <a:buChar char="Ø"/>
            </a:pPr>
            <a:r>
              <a:rPr lang="sv-SE" sz="1800" dirty="0" smtClean="0"/>
              <a:t>e/h wavevector </a:t>
            </a:r>
            <a:r>
              <a:rPr lang="sv-SE" sz="1800" b="1" i="1" dirty="0" smtClean="0"/>
              <a:t>k</a:t>
            </a:r>
            <a:r>
              <a:rPr lang="sv-SE" sz="1800" dirty="0" smtClean="0"/>
              <a:t>, Bloch theorem, </a:t>
            </a:r>
            <a:r>
              <a:rPr lang="sv-SE" sz="1800" i="1" dirty="0" smtClean="0"/>
              <a:t>E=E(</a:t>
            </a:r>
            <a:r>
              <a:rPr lang="sv-SE" sz="1800" b="1" i="1" dirty="0" smtClean="0"/>
              <a:t>k</a:t>
            </a:r>
            <a:r>
              <a:rPr lang="sv-SE" sz="1800" i="1" dirty="0" smtClean="0"/>
              <a:t>): shouldn’t be </a:t>
            </a:r>
            <a:r>
              <a:rPr lang="sv-SE" sz="1800" i="1" dirty="0" err="1" smtClean="0"/>
              <a:t>used</a:t>
            </a:r>
            <a:r>
              <a:rPr lang="sv-SE" sz="1800" i="1" dirty="0" smtClean="0"/>
              <a:t> </a:t>
            </a:r>
            <a:r>
              <a:rPr lang="sv-SE" sz="1800" i="1" dirty="0" err="1" smtClean="0"/>
              <a:t>since</a:t>
            </a:r>
            <a:r>
              <a:rPr lang="sv-SE" sz="1800" i="1" dirty="0" smtClean="0"/>
              <a:t> no long-</a:t>
            </a:r>
            <a:r>
              <a:rPr lang="sv-SE" sz="1800" i="1" dirty="0" err="1" smtClean="0"/>
              <a:t>range</a:t>
            </a:r>
            <a:r>
              <a:rPr lang="sv-SE" sz="1800" i="1" dirty="0" smtClean="0"/>
              <a:t> order</a:t>
            </a:r>
          </a:p>
          <a:p>
            <a:pPr>
              <a:buFont typeface="Wingdings" pitchFamily="2" charset="2"/>
              <a:buChar char="Ø"/>
            </a:pPr>
            <a:r>
              <a:rPr lang="sv-SE" sz="1800" b="0" dirty="0" err="1" smtClean="0"/>
              <a:t>Conduction</a:t>
            </a:r>
            <a:r>
              <a:rPr lang="sv-SE" sz="1800" dirty="0" smtClean="0"/>
              <a:t>/Valence bands,</a:t>
            </a:r>
            <a:r>
              <a:rPr lang="sv-SE" sz="1800" b="0" dirty="0" smtClean="0"/>
              <a:t> </a:t>
            </a:r>
            <a:r>
              <a:rPr lang="sv-SE" sz="1800" b="0" dirty="0" err="1" smtClean="0"/>
              <a:t>forbidden</a:t>
            </a:r>
            <a:r>
              <a:rPr lang="sv-SE" sz="1800" b="0" dirty="0" smtClean="0"/>
              <a:t> gap and </a:t>
            </a:r>
            <a:r>
              <a:rPr lang="sv-SE" sz="1800" b="0" dirty="0" err="1" smtClean="0"/>
              <a:t>density</a:t>
            </a:r>
            <a:r>
              <a:rPr lang="sv-SE" sz="1800" b="0" dirty="0" smtClean="0"/>
              <a:t> </a:t>
            </a:r>
            <a:r>
              <a:rPr lang="sv-SE" sz="1800" b="0" dirty="0" err="1" smtClean="0"/>
              <a:t>of</a:t>
            </a:r>
            <a:r>
              <a:rPr lang="sv-SE" sz="1800" b="0" dirty="0" smtClean="0"/>
              <a:t> </a:t>
            </a:r>
            <a:r>
              <a:rPr lang="sv-SE" sz="1800" b="0" dirty="0" err="1" smtClean="0"/>
              <a:t>states</a:t>
            </a:r>
            <a:r>
              <a:rPr lang="sv-SE" sz="1800" b="0" dirty="0" smtClean="0"/>
              <a:t> </a:t>
            </a:r>
            <a:r>
              <a:rPr lang="sv-SE" sz="1800" b="0" dirty="0" err="1" smtClean="0"/>
              <a:t>are</a:t>
            </a:r>
            <a:r>
              <a:rPr lang="sv-SE" sz="1800" b="0" dirty="0" smtClean="0"/>
              <a:t> </a:t>
            </a:r>
            <a:r>
              <a:rPr lang="sv-SE" sz="1800" b="0" dirty="0" err="1" smtClean="0"/>
              <a:t>conserved</a:t>
            </a:r>
            <a:r>
              <a:rPr lang="sv-SE" sz="1800" b="0" dirty="0" smtClean="0"/>
              <a:t> </a:t>
            </a:r>
            <a:r>
              <a:rPr lang="sv-SE" sz="1800" b="0" i="1" dirty="0" err="1" smtClean="0"/>
              <a:t>since</a:t>
            </a:r>
            <a:r>
              <a:rPr lang="sv-SE" sz="1800" b="0" i="1" dirty="0" smtClean="0"/>
              <a:t> short-</a:t>
            </a:r>
            <a:r>
              <a:rPr lang="sv-SE" sz="1800" b="0" i="1" dirty="0" err="1" smtClean="0"/>
              <a:t>range</a:t>
            </a:r>
            <a:r>
              <a:rPr lang="sv-SE" sz="1800" b="0" i="1" dirty="0" smtClean="0"/>
              <a:t> order is </a:t>
            </a:r>
            <a:r>
              <a:rPr lang="sv-SE" sz="1800" b="0" i="1" dirty="0" err="1" smtClean="0"/>
              <a:t>preserved</a:t>
            </a:r>
            <a:endParaRPr lang="sv-SE" sz="1800" b="0" dirty="0" smtClean="0"/>
          </a:p>
          <a:p>
            <a:pPr>
              <a:buFont typeface="Wingdings" pitchFamily="2" charset="2"/>
              <a:buChar char="Ø"/>
            </a:pPr>
            <a:endParaRPr lang="sv-SE" sz="1800" b="0" i="1" dirty="0" smtClean="0"/>
          </a:p>
          <a:p>
            <a:pPr>
              <a:buFont typeface="Wingdings" pitchFamily="2" charset="2"/>
              <a:buChar char="Ø"/>
            </a:pPr>
            <a:endParaRPr lang="sv-SE" sz="1800" b="0" dirty="0" smtClean="0"/>
          </a:p>
          <a:p>
            <a:pPr>
              <a:buFont typeface="Wingdings" pitchFamily="2" charset="2"/>
              <a:buChar char="Ø"/>
            </a:pPr>
            <a:endParaRPr lang="sv-SE" sz="1400" b="0" dirty="0" smtClean="0"/>
          </a:p>
          <a:p>
            <a:pPr marL="0" indent="0">
              <a:buNone/>
            </a:pPr>
            <a:endParaRPr lang="sv-SE" sz="1800" b="0" dirty="0" smtClean="0"/>
          </a:p>
          <a:p>
            <a:endParaRPr lang="sv-SE" sz="1800" b="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427984" y="1107189"/>
            <a:ext cx="288032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5383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075240" cy="543590"/>
          </a:xfrm>
        </p:spPr>
        <p:txBody>
          <a:bodyPr>
            <a:normAutofit/>
          </a:bodyPr>
          <a:lstStyle/>
          <a:p>
            <a:pPr algn="l"/>
            <a:r>
              <a:rPr lang="sv-SE" sz="2000" u="sng" dirty="0" err="1" smtClean="0">
                <a:solidFill>
                  <a:schemeClr val="tx2">
                    <a:lumMod val="75000"/>
                  </a:schemeClr>
                </a:solidFill>
              </a:rPr>
              <a:t>Densitiy</a:t>
            </a:r>
            <a:r>
              <a:rPr lang="sv-SE" sz="2000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v-SE" sz="2000" u="sng" dirty="0" err="1" smtClean="0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sv-SE" sz="2000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v-SE" sz="2000" u="sng" dirty="0" err="1" smtClean="0">
                <a:solidFill>
                  <a:schemeClr val="tx2">
                    <a:lumMod val="75000"/>
                  </a:schemeClr>
                </a:solidFill>
              </a:rPr>
              <a:t>states</a:t>
            </a:r>
            <a:r>
              <a:rPr lang="sv-SE" sz="2000" u="sng" dirty="0" smtClean="0">
                <a:solidFill>
                  <a:schemeClr val="tx2">
                    <a:lumMod val="75000"/>
                  </a:schemeClr>
                </a:solidFill>
              </a:rPr>
              <a:t> in bands</a:t>
            </a:r>
            <a:endParaRPr lang="sv-SE" sz="2000" u="sng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7" y="692696"/>
            <a:ext cx="6511229" cy="201622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sv-SE" sz="1800" b="0" i="1" dirty="0" smtClean="0"/>
          </a:p>
          <a:p>
            <a:pPr>
              <a:buFont typeface="Wingdings" pitchFamily="2" charset="2"/>
              <a:buChar char="Ø"/>
            </a:pPr>
            <a:r>
              <a:rPr lang="sv-SE" sz="1800" dirty="0" smtClean="0"/>
              <a:t>             (</a:t>
            </a:r>
            <a:r>
              <a:rPr lang="sv-SE" sz="1800" dirty="0" err="1" smtClean="0"/>
              <a:t>mobility</a:t>
            </a:r>
            <a:r>
              <a:rPr lang="sv-SE" sz="1800" dirty="0" smtClean="0"/>
              <a:t> </a:t>
            </a:r>
            <a:r>
              <a:rPr lang="sv-SE" sz="1800" dirty="0" err="1" smtClean="0"/>
              <a:t>edge</a:t>
            </a:r>
            <a:r>
              <a:rPr lang="sv-SE" sz="1800" dirty="0" smtClean="0"/>
              <a:t>)        </a:t>
            </a:r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electrons</a:t>
            </a:r>
            <a:endParaRPr lang="sv-SE" sz="1800" dirty="0" smtClean="0"/>
          </a:p>
          <a:p>
            <a:pPr>
              <a:buFont typeface="Wingdings" pitchFamily="2" charset="2"/>
              <a:buChar char="Ø"/>
            </a:pPr>
            <a:r>
              <a:rPr lang="sv-SE" sz="1800" dirty="0" smtClean="0"/>
              <a:t>                    </a:t>
            </a:r>
            <a:r>
              <a:rPr lang="sv-SE" sz="1800" dirty="0" err="1" smtClean="0"/>
              <a:t>Spatially</a:t>
            </a:r>
            <a:r>
              <a:rPr lang="sv-SE" sz="1800" dirty="0" smtClean="0"/>
              <a:t> </a:t>
            </a:r>
            <a:r>
              <a:rPr lang="sv-SE" sz="1800" dirty="0" err="1" smtClean="0"/>
              <a:t>localized</a:t>
            </a:r>
            <a:r>
              <a:rPr lang="sv-SE" sz="1800" dirty="0" smtClean="0"/>
              <a:t> in </a:t>
            </a:r>
            <a:r>
              <a:rPr lang="sv-SE" sz="1800" dirty="0" err="1" smtClean="0"/>
              <a:t>traps</a:t>
            </a:r>
            <a:endParaRPr lang="sv-SE" sz="1800" dirty="0" smtClean="0"/>
          </a:p>
          <a:p>
            <a:pPr marL="0" indent="0">
              <a:buNone/>
            </a:pPr>
            <a:r>
              <a:rPr lang="sv-SE" sz="1800" dirty="0"/>
              <a:t> </a:t>
            </a:r>
            <a:r>
              <a:rPr lang="sv-SE" sz="1800" dirty="0" smtClean="0"/>
              <a:t>      </a:t>
            </a:r>
            <a:r>
              <a:rPr lang="sv-SE" sz="1600" dirty="0" smtClean="0"/>
              <a:t>Charge transport: through </a:t>
            </a:r>
            <a:r>
              <a:rPr lang="sv-SE" sz="1600" dirty="0" err="1" smtClean="0"/>
              <a:t>hopping</a:t>
            </a:r>
            <a:r>
              <a:rPr lang="sv-SE" sz="1600" dirty="0" smtClean="0"/>
              <a:t> </a:t>
            </a:r>
            <a:r>
              <a:rPr lang="sv-SE" sz="1600" dirty="0" err="1" smtClean="0"/>
              <a:t>mechanism</a:t>
            </a:r>
            <a:r>
              <a:rPr lang="sv-SE" sz="1600" dirty="0" smtClean="0"/>
              <a:t>/</a:t>
            </a:r>
            <a:r>
              <a:rPr lang="sv-SE" sz="1600" dirty="0" err="1" smtClean="0"/>
              <a:t>multiple</a:t>
            </a:r>
            <a:r>
              <a:rPr lang="sv-SE" sz="1600" dirty="0" smtClean="0"/>
              <a:t> </a:t>
            </a:r>
            <a:r>
              <a:rPr lang="sv-SE" sz="1600" dirty="0" err="1" smtClean="0"/>
              <a:t>trapping</a:t>
            </a:r>
            <a:r>
              <a:rPr lang="sv-SE" sz="1600" dirty="0" smtClean="0"/>
              <a:t> </a:t>
            </a:r>
          </a:p>
          <a:p>
            <a:pPr marL="0" indent="0">
              <a:buNone/>
            </a:pPr>
            <a:r>
              <a:rPr lang="sv-SE" sz="1800" dirty="0" smtClean="0"/>
              <a:t>             </a:t>
            </a:r>
            <a:endParaRPr lang="sv-SE" sz="1600" dirty="0" smtClean="0"/>
          </a:p>
          <a:p>
            <a:pPr marL="0" indent="0">
              <a:buNone/>
            </a:pPr>
            <a:endParaRPr lang="sv-SE" sz="1600" dirty="0" smtClean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550395"/>
              </p:ext>
            </p:extLst>
          </p:nvPr>
        </p:nvGraphicFramePr>
        <p:xfrm>
          <a:off x="709291" y="1052389"/>
          <a:ext cx="773112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22" name="Equation" r:id="rId3" imgW="507960" imgH="228600" progId="">
                  <p:embed/>
                </p:oleObj>
              </mc:Choice>
              <mc:Fallback>
                <p:oleObj name="Equation" r:id="rId3" imgW="507960" imgH="228600" progId="">
                  <p:embed/>
                  <p:pic>
                    <p:nvPicPr>
                      <p:cNvPr id="0" name="Picture 6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1" y="1052389"/>
                        <a:ext cx="773112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>
            <a:off x="2926160" y="1196752"/>
            <a:ext cx="288032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5711115"/>
              </p:ext>
            </p:extLst>
          </p:nvPr>
        </p:nvGraphicFramePr>
        <p:xfrm>
          <a:off x="4654352" y="1033339"/>
          <a:ext cx="3429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23" name="Equation" r:id="rId5" imgW="342720" imgH="253800" progId="">
                  <p:embed/>
                </p:oleObj>
              </mc:Choice>
              <mc:Fallback>
                <p:oleObj name="Equation" r:id="rId5" imgW="342720" imgH="253800" progId="">
                  <p:embed/>
                  <p:pic>
                    <p:nvPicPr>
                      <p:cNvPr id="0" name="Picture 60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4352" y="1033339"/>
                        <a:ext cx="342900" cy="38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142028"/>
              </p:ext>
            </p:extLst>
          </p:nvPr>
        </p:nvGraphicFramePr>
        <p:xfrm>
          <a:off x="709291" y="1353146"/>
          <a:ext cx="773112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24" name="Equation" r:id="rId7" imgW="507960" imgH="228600" progId="">
                  <p:embed/>
                </p:oleObj>
              </mc:Choice>
              <mc:Fallback>
                <p:oleObj name="Equation" r:id="rId7" imgW="507960" imgH="228600" progId="">
                  <p:embed/>
                  <p:pic>
                    <p:nvPicPr>
                      <p:cNvPr id="0" name="Picture 6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1" y="1353146"/>
                        <a:ext cx="773112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1486000" y="1556792"/>
            <a:ext cx="288032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3298142" y="332656"/>
            <a:ext cx="2004282" cy="1404156"/>
            <a:chOff x="3431814" y="548680"/>
            <a:chExt cx="2004282" cy="1404156"/>
          </a:xfrm>
        </p:grpSpPr>
        <p:grpSp>
          <p:nvGrpSpPr>
            <p:cNvPr id="18" name="Group 17"/>
            <p:cNvGrpSpPr/>
            <p:nvPr/>
          </p:nvGrpSpPr>
          <p:grpSpPr>
            <a:xfrm>
              <a:off x="3792734" y="1196752"/>
              <a:ext cx="576064" cy="756084"/>
              <a:chOff x="3792734" y="1196752"/>
              <a:chExt cx="576064" cy="756084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3792734" y="1592796"/>
                <a:ext cx="576064" cy="360040"/>
              </a:xfrm>
              <a:prstGeom prst="ellipse">
                <a:avLst/>
              </a:pr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 flipV="1">
                <a:off x="4080766" y="1196752"/>
                <a:ext cx="131194" cy="396044"/>
              </a:xfrm>
              <a:prstGeom prst="straightConnector1">
                <a:avLst/>
              </a:prstGeom>
              <a:ln w="19050">
                <a:solidFill>
                  <a:srgbClr val="00B0F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/>
            <p:cNvSpPr txBox="1"/>
            <p:nvPr/>
          </p:nvSpPr>
          <p:spPr>
            <a:xfrm>
              <a:off x="3431814" y="548680"/>
              <a:ext cx="20042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 dirty="0" err="1" smtClean="0">
                  <a:solidFill>
                    <a:srgbClr val="00B0F0"/>
                  </a:solidFill>
                </a:rPr>
                <a:t>Difference</a:t>
              </a:r>
              <a:r>
                <a:rPr lang="sv-SE" sz="1200" b="1" dirty="0" smtClean="0">
                  <a:solidFill>
                    <a:srgbClr val="00B0F0"/>
                  </a:solidFill>
                </a:rPr>
                <a:t> in </a:t>
              </a:r>
              <a:r>
                <a:rPr lang="sv-SE" sz="1200" b="1" dirty="0" err="1" smtClean="0">
                  <a:solidFill>
                    <a:srgbClr val="00B0F0"/>
                  </a:solidFill>
                </a:rPr>
                <a:t>bond</a:t>
              </a:r>
              <a:r>
                <a:rPr lang="sv-SE" sz="1200" b="1" dirty="0" smtClean="0">
                  <a:solidFill>
                    <a:srgbClr val="00B0F0"/>
                  </a:solidFill>
                </a:rPr>
                <a:t> </a:t>
              </a:r>
              <a:r>
                <a:rPr lang="sv-SE" sz="1200" b="1" dirty="0" err="1" smtClean="0">
                  <a:solidFill>
                    <a:srgbClr val="00B0F0"/>
                  </a:solidFill>
                </a:rPr>
                <a:t>lengths</a:t>
              </a:r>
              <a:r>
                <a:rPr lang="sv-SE" sz="1200" b="1" dirty="0" smtClean="0">
                  <a:solidFill>
                    <a:srgbClr val="00B0F0"/>
                  </a:solidFill>
                </a:rPr>
                <a:t>/</a:t>
              </a:r>
              <a:r>
                <a:rPr lang="sv-SE" sz="1200" b="1" dirty="0" err="1" smtClean="0">
                  <a:solidFill>
                    <a:srgbClr val="00B0F0"/>
                  </a:solidFill>
                </a:rPr>
                <a:t>angles</a:t>
              </a:r>
              <a:r>
                <a:rPr lang="sv-SE" sz="1200" b="1" dirty="0" smtClean="0">
                  <a:solidFill>
                    <a:srgbClr val="00B0F0"/>
                  </a:solidFill>
                </a:rPr>
                <a:t> from </a:t>
              </a:r>
              <a:r>
                <a:rPr lang="sv-SE" sz="1200" b="1" dirty="0" err="1" smtClean="0">
                  <a:solidFill>
                    <a:srgbClr val="00B0F0"/>
                  </a:solidFill>
                </a:rPr>
                <a:t>crystalline</a:t>
              </a:r>
              <a:r>
                <a:rPr lang="sv-SE" sz="1200" b="1" dirty="0" smtClean="0">
                  <a:solidFill>
                    <a:srgbClr val="00B0F0"/>
                  </a:solidFill>
                </a:rPr>
                <a:t> </a:t>
              </a:r>
              <a:r>
                <a:rPr lang="sv-SE" sz="1200" b="1" dirty="0" err="1" smtClean="0">
                  <a:solidFill>
                    <a:srgbClr val="00B0F0"/>
                  </a:solidFill>
                </a:rPr>
                <a:t>lattice</a:t>
              </a:r>
              <a:endParaRPr lang="en-US" sz="1200" b="1" dirty="0">
                <a:solidFill>
                  <a:srgbClr val="00B0F0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774032" y="6453336"/>
            <a:ext cx="34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51520" y="2771636"/>
            <a:ext cx="5976664" cy="2051251"/>
            <a:chOff x="251520" y="2771636"/>
            <a:chExt cx="5976664" cy="2051251"/>
          </a:xfrm>
        </p:grpSpPr>
        <p:grpSp>
          <p:nvGrpSpPr>
            <p:cNvPr id="11" name="Group 10"/>
            <p:cNvGrpSpPr/>
            <p:nvPr/>
          </p:nvGrpSpPr>
          <p:grpSpPr>
            <a:xfrm>
              <a:off x="1115616" y="3789040"/>
              <a:ext cx="3456384" cy="1033847"/>
              <a:chOff x="1475656" y="3259249"/>
              <a:chExt cx="3456384" cy="1033847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1496219" y="3259249"/>
                <a:ext cx="2787478" cy="385329"/>
                <a:chOff x="1075284" y="2899209"/>
                <a:chExt cx="2787478" cy="385329"/>
              </a:xfrm>
            </p:grpSpPr>
            <p:grpSp>
              <p:nvGrpSpPr>
                <p:cNvPr id="31" name="Group 30"/>
                <p:cNvGrpSpPr/>
                <p:nvPr/>
              </p:nvGrpSpPr>
              <p:grpSpPr>
                <a:xfrm>
                  <a:off x="1075284" y="2936875"/>
                  <a:ext cx="1018133" cy="347663"/>
                  <a:chOff x="476251" y="2636466"/>
                  <a:chExt cx="1018133" cy="347663"/>
                </a:xfrm>
              </p:grpSpPr>
              <p:graphicFrame>
                <p:nvGraphicFramePr>
                  <p:cNvPr id="32" name="Object 31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435866339"/>
                      </p:ext>
                    </p:extLst>
                  </p:nvPr>
                </p:nvGraphicFramePr>
                <p:xfrm>
                  <a:off x="476251" y="2636466"/>
                  <a:ext cx="771525" cy="34766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50925" name="Equation" r:id="rId9" imgW="507960" imgH="228600" progId="">
                          <p:embed/>
                        </p:oleObj>
                      </mc:Choice>
                      <mc:Fallback>
                        <p:oleObj name="Equation" r:id="rId9" imgW="507960" imgH="228600" progId="">
                          <p:embed/>
                          <p:pic>
                            <p:nvPicPr>
                              <p:cNvPr id="0" name="Picture 60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0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76251" y="2636466"/>
                                <a:ext cx="771525" cy="347663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cxnSp>
                <p:nvCxnSpPr>
                  <p:cNvPr id="33" name="Straight Arrow Connector 32"/>
                  <p:cNvCxnSpPr/>
                  <p:nvPr/>
                </p:nvCxnSpPr>
                <p:spPr>
                  <a:xfrm>
                    <a:off x="1206352" y="2780556"/>
                    <a:ext cx="288032" cy="0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aphicFrame>
              <p:nvGraphicFramePr>
                <p:cNvPr id="34" name="Object 3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646078765"/>
                    </p:ext>
                  </p:extLst>
                </p:nvPr>
              </p:nvGraphicFramePr>
              <p:xfrm>
                <a:off x="2123728" y="2899209"/>
                <a:ext cx="1739034" cy="38532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0926" name="Equation" r:id="rId11" imgW="1257120" imgH="279360" progId="">
                        <p:embed/>
                      </p:oleObj>
                    </mc:Choice>
                    <mc:Fallback>
                      <p:oleObj name="Equation" r:id="rId11" imgW="1257120" imgH="279360" progId="">
                        <p:embed/>
                        <p:pic>
                          <p:nvPicPr>
                            <p:cNvPr id="0" name="Picture 60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123728" y="2899209"/>
                              <a:ext cx="1739034" cy="385329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36" name="Group 35"/>
              <p:cNvGrpSpPr/>
              <p:nvPr/>
            </p:nvGrpSpPr>
            <p:grpSpPr>
              <a:xfrm>
                <a:off x="1475656" y="3591421"/>
                <a:ext cx="3456384" cy="701675"/>
                <a:chOff x="1054450" y="2870895"/>
                <a:chExt cx="3456384" cy="701675"/>
              </a:xfrm>
            </p:grpSpPr>
            <p:grpSp>
              <p:nvGrpSpPr>
                <p:cNvPr id="37" name="Group 36"/>
                <p:cNvGrpSpPr/>
                <p:nvPr/>
              </p:nvGrpSpPr>
              <p:grpSpPr>
                <a:xfrm>
                  <a:off x="1054450" y="2936752"/>
                  <a:ext cx="1038967" cy="347662"/>
                  <a:chOff x="455417" y="2636343"/>
                  <a:chExt cx="1038967" cy="347662"/>
                </a:xfrm>
              </p:grpSpPr>
              <p:graphicFrame>
                <p:nvGraphicFramePr>
                  <p:cNvPr id="39" name="Object 38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156161208"/>
                      </p:ext>
                    </p:extLst>
                  </p:nvPr>
                </p:nvGraphicFramePr>
                <p:xfrm>
                  <a:off x="455417" y="2636343"/>
                  <a:ext cx="771525" cy="34766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50927" name="Equation" r:id="rId13" imgW="507960" imgH="228600" progId="">
                          <p:embed/>
                        </p:oleObj>
                      </mc:Choice>
                      <mc:Fallback>
                        <p:oleObj name="Equation" r:id="rId13" imgW="507960" imgH="228600" progId="">
                          <p:embed/>
                          <p:pic>
                            <p:nvPicPr>
                              <p:cNvPr id="0" name="Picture 607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55417" y="2636343"/>
                                <a:ext cx="771525" cy="347662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cxnSp>
                <p:nvCxnSpPr>
                  <p:cNvPr id="40" name="Straight Arrow Connector 39"/>
                  <p:cNvCxnSpPr/>
                  <p:nvPr/>
                </p:nvCxnSpPr>
                <p:spPr>
                  <a:xfrm>
                    <a:off x="1206352" y="2780556"/>
                    <a:ext cx="288032" cy="0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aphicFrame>
              <p:nvGraphicFramePr>
                <p:cNvPr id="38" name="Object 37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072894074"/>
                    </p:ext>
                  </p:extLst>
                </p:nvPr>
              </p:nvGraphicFramePr>
              <p:xfrm>
                <a:off x="2175621" y="2870895"/>
                <a:ext cx="2335213" cy="70167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0928" name="Equation" r:id="rId15" imgW="1688760" imgH="507960" progId="">
                        <p:embed/>
                      </p:oleObj>
                    </mc:Choice>
                    <mc:Fallback>
                      <p:oleObj name="Equation" r:id="rId15" imgW="1688760" imgH="507960" progId="">
                        <p:embed/>
                        <p:pic>
                          <p:nvPicPr>
                            <p:cNvPr id="0" name="Picture 60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175621" y="2870895"/>
                              <a:ext cx="2335213" cy="70167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grpSp>
          <p:nvGrpSpPr>
            <p:cNvPr id="46" name="Group 45"/>
            <p:cNvGrpSpPr/>
            <p:nvPr/>
          </p:nvGrpSpPr>
          <p:grpSpPr>
            <a:xfrm>
              <a:off x="251520" y="2771636"/>
              <a:ext cx="5976664" cy="1200329"/>
              <a:chOff x="-79702" y="4653136"/>
              <a:chExt cx="5976664" cy="1200329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-79702" y="4653136"/>
                <a:ext cx="597666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 smtClean="0"/>
                  <a:t>                     Energy </a:t>
                </a:r>
                <a:r>
                  <a:rPr lang="sv-SE" dirty="0"/>
                  <a:t>bandgap in </a:t>
                </a:r>
                <a:r>
                  <a:rPr lang="sv-SE" dirty="0" err="1" smtClean="0"/>
                  <a:t>crystalline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semicondutors</a:t>
                </a:r>
                <a:endParaRPr lang="sv-SE" dirty="0" smtClean="0"/>
              </a:p>
              <a:p>
                <a:r>
                  <a:rPr lang="sv-SE" dirty="0" err="1" smtClean="0"/>
                  <a:t>but</a:t>
                </a:r>
                <a:r>
                  <a:rPr lang="sv-SE" dirty="0" smtClean="0"/>
                  <a:t> DENSITY </a:t>
                </a:r>
                <a:r>
                  <a:rPr lang="sv-SE" dirty="0"/>
                  <a:t>OF STATES IS NOT ZERO IN THE </a:t>
                </a:r>
                <a:r>
                  <a:rPr lang="sv-SE" dirty="0" smtClean="0"/>
                  <a:t>BANDGAP,</a:t>
                </a:r>
              </a:p>
              <a:p>
                <a:r>
                  <a:rPr lang="sv-SE" dirty="0" smtClean="0"/>
                  <a:t>plus DANGLING BONDS (D) as DEEP LEVELS</a:t>
                </a:r>
                <a:endParaRPr lang="sv-SE" dirty="0"/>
              </a:p>
              <a:p>
                <a:endParaRPr lang="en-US" dirty="0"/>
              </a:p>
            </p:txBody>
          </p:sp>
          <p:grpSp>
            <p:nvGrpSpPr>
              <p:cNvPr id="43" name="Group 42"/>
              <p:cNvGrpSpPr/>
              <p:nvPr/>
            </p:nvGrpSpPr>
            <p:grpSpPr>
              <a:xfrm>
                <a:off x="30728" y="4665975"/>
                <a:ext cx="1058983" cy="347663"/>
                <a:chOff x="545128" y="2649751"/>
                <a:chExt cx="1058983" cy="347663"/>
              </a:xfrm>
            </p:grpSpPr>
            <p:graphicFrame>
              <p:nvGraphicFramePr>
                <p:cNvPr id="44" name="Object 4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748995084"/>
                    </p:ext>
                  </p:extLst>
                </p:nvPr>
              </p:nvGraphicFramePr>
              <p:xfrm>
                <a:off x="545128" y="2649751"/>
                <a:ext cx="906463" cy="34766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0929" name="Equation" r:id="rId17" imgW="596880" imgH="228600" progId="Equation.DSMT4">
                        <p:embed/>
                      </p:oleObj>
                    </mc:Choice>
                    <mc:Fallback>
                      <p:oleObj name="Equation" r:id="rId17" imgW="596880" imgH="228600" progId="Equation.DSMT4">
                        <p:embed/>
                        <p:pic>
                          <p:nvPicPr>
                            <p:cNvPr id="0" name="Picture 60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8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45128" y="2649751"/>
                              <a:ext cx="906463" cy="34766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45" name="Straight Arrow Connector 44"/>
                <p:cNvCxnSpPr/>
                <p:nvPr/>
              </p:nvCxnSpPr>
              <p:spPr>
                <a:xfrm>
                  <a:off x="1316079" y="2792933"/>
                  <a:ext cx="288032" cy="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140968"/>
            <a:ext cx="2963317" cy="28083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3</a:t>
            </a:fld>
            <a:endParaRPr lang="sv-SE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7020272" y="4149080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941942" y="3934217"/>
            <a:ext cx="1022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/>
              <a:t>Correlation energy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132517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1519" y="2060848"/>
            <a:ext cx="4014497" cy="2702627"/>
            <a:chOff x="469593" y="1752600"/>
            <a:chExt cx="4230186" cy="3020548"/>
          </a:xfrm>
        </p:grpSpPr>
        <p:sp>
          <p:nvSpPr>
            <p:cNvPr id="5" name="TextBox 4"/>
            <p:cNvSpPr txBox="1"/>
            <p:nvPr/>
          </p:nvSpPr>
          <p:spPr>
            <a:xfrm>
              <a:off x="469593" y="1752600"/>
              <a:ext cx="4230186" cy="378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/>
                <a:t>Nonequilibrium</a:t>
              </a:r>
              <a:r>
                <a:rPr lang="en-US" sz="1600" b="1" dirty="0" smtClean="0"/>
                <a:t> e-h pairs (generation rate G) 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2557238" y="2133600"/>
              <a:ext cx="0" cy="3048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93912" y="2438400"/>
              <a:ext cx="3620546" cy="378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/>
                <a:t>Thermalize</a:t>
              </a:r>
              <a:r>
                <a:rPr lang="en-US" sz="1600" b="1" dirty="0" smtClean="0"/>
                <a:t> (</a:t>
              </a:r>
              <a:r>
                <a:rPr lang="en-US" sz="1600" b="1" dirty="0" err="1" smtClean="0"/>
                <a:t>ps</a:t>
              </a:r>
              <a:r>
                <a:rPr lang="en-US" sz="1600" b="1" dirty="0" smtClean="0"/>
                <a:t>) toward mobility edges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57107" y="3124200"/>
              <a:ext cx="2370389" cy="378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Fall down into tail states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15810" y="3810000"/>
              <a:ext cx="2990973" cy="9631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/>
                <a:t>Tunneling between </a:t>
              </a:r>
              <a:r>
                <a:rPr lang="en-US" sz="1600" b="1" dirty="0" err="1" smtClean="0"/>
                <a:t>neibouring</a:t>
              </a:r>
              <a:r>
                <a:rPr lang="en-US" sz="1600" b="1" dirty="0" smtClean="0"/>
                <a:t> </a:t>
              </a:r>
            </a:p>
            <a:p>
              <a:pPr algn="ctr"/>
              <a:r>
                <a:rPr lang="en-US" sz="1600" b="1" dirty="0" smtClean="0"/>
                <a:t>States </a:t>
              </a:r>
              <a:r>
                <a:rPr lang="en-US" sz="1600" b="1" u="sng" dirty="0" smtClean="0">
                  <a:solidFill>
                    <a:srgbClr val="FF0000"/>
                  </a:solidFill>
                </a:rPr>
                <a:t>radiative recombination </a:t>
              </a:r>
            </a:p>
            <a:p>
              <a:pPr algn="ctr"/>
              <a:r>
                <a:rPr lang="en-US" sz="1600" b="1" dirty="0" smtClean="0"/>
                <a:t>(longer time scale)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2557238" y="2819400"/>
              <a:ext cx="0" cy="3048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557238" y="3505200"/>
              <a:ext cx="0" cy="3048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"/>
          <p:cNvSpPr txBox="1">
            <a:spLocks/>
          </p:cNvSpPr>
          <p:nvPr/>
        </p:nvSpPr>
        <p:spPr>
          <a:xfrm>
            <a:off x="152400" y="0"/>
            <a:ext cx="859606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Disordered </a:t>
            </a:r>
            <a:r>
              <a:rPr kumimoji="0" lang="en-US" sz="200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semiconductors</a:t>
            </a:r>
            <a:r>
              <a:rPr kumimoji="0" lang="en-US" sz="220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radiative and non-radiative </a:t>
            </a:r>
            <a:r>
              <a:rPr kumimoji="0" lang="en-US" sz="2200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recomibinations</a:t>
            </a:r>
            <a:endParaRPr kumimoji="0" lang="en-US" sz="2200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129" y="1954386"/>
            <a:ext cx="3744416" cy="286879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222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5756" y="1052736"/>
            <a:ext cx="5374356" cy="5029200"/>
            <a:chOff x="228600" y="1295400"/>
            <a:chExt cx="5374356" cy="5029200"/>
          </a:xfrm>
        </p:grpSpPr>
        <p:grpSp>
          <p:nvGrpSpPr>
            <p:cNvPr id="5" name="Group 4"/>
            <p:cNvGrpSpPr/>
            <p:nvPr/>
          </p:nvGrpSpPr>
          <p:grpSpPr>
            <a:xfrm>
              <a:off x="1506078" y="1295400"/>
              <a:ext cx="2819400" cy="2209800"/>
              <a:chOff x="1905000" y="1524000"/>
              <a:chExt cx="3155043" cy="2399211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160815" y="1854926"/>
                <a:ext cx="2590800" cy="1881051"/>
                <a:chOff x="2160815" y="1854926"/>
                <a:chExt cx="2590800" cy="1881051"/>
              </a:xfrm>
            </p:grpSpPr>
            <p:sp>
              <p:nvSpPr>
                <p:cNvPr id="14" name="TextBox 13"/>
                <p:cNvSpPr txBox="1"/>
                <p:nvPr/>
              </p:nvSpPr>
              <p:spPr>
                <a:xfrm>
                  <a:off x="2160815" y="1854926"/>
                  <a:ext cx="2590800" cy="5680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</a:rPr>
                    <a:t>Deflected covalent bonds in </a:t>
                  </a:r>
                  <a:r>
                    <a:rPr kumimoji="0" lang="en-US" sz="1400" b="1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</a:rPr>
                    <a:t>Neighbouring</a:t>
                  </a:r>
                  <a:r>
                    <a:rPr kumimoji="0" lang="en-U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</a:rPr>
                    <a:t> atoms</a:t>
                  </a:r>
                  <a:endPara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3354614" y="2516777"/>
                  <a:ext cx="152400" cy="152400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3430814" y="3583577"/>
                  <a:ext cx="152400" cy="152400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7" name="Elbow Connector 16"/>
                <p:cNvCxnSpPr/>
                <p:nvPr/>
              </p:nvCxnSpPr>
              <p:spPr>
                <a:xfrm rot="16200000" flipH="1">
                  <a:off x="3087914" y="3088277"/>
                  <a:ext cx="762000" cy="76199"/>
                </a:xfrm>
                <a:prstGeom prst="bentConnector3">
                  <a:avLst>
                    <a:gd name="adj1" fmla="val 50000"/>
                  </a:avLst>
                </a:prstGeom>
                <a:noFill/>
                <a:ln w="2857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  <a:headEnd type="arrow"/>
                  <a:tailEnd type="arrow"/>
                </a:ln>
                <a:effectLst/>
              </p:spPr>
            </p:cxnSp>
          </p:grpSp>
          <p:sp>
            <p:nvSpPr>
              <p:cNvPr id="13" name="Oval 12"/>
              <p:cNvSpPr/>
              <p:nvPr/>
            </p:nvSpPr>
            <p:spPr>
              <a:xfrm>
                <a:off x="1905000" y="1524000"/>
                <a:ext cx="3155043" cy="2399211"/>
              </a:xfrm>
              <a:prstGeom prst="ellipse">
                <a:avLst/>
              </a:prstGeom>
              <a:noFill/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071637" y="3962400"/>
              <a:ext cx="16882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Mechanical strain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09729" y="4572000"/>
              <a:ext cx="18120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Dangling or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Unsaturated bonds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28600" y="5493603"/>
              <a:ext cx="537435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unpassivated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bonds (ex. Through Hydrogen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passivation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like a-</a:t>
              </a:r>
              <a:r>
                <a:rPr kumimoji="0" lang="en-US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Si:H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) introduce deep localized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electron states in the middle of the BG- 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non-</a:t>
              </a:r>
              <a:r>
                <a:rPr kumimoji="0" lang="en-US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radiative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centers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915778" y="3657600"/>
              <a:ext cx="0" cy="272719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  <p:cxnSp>
          <p:nvCxnSpPr>
            <p:cNvPr id="10" name="Straight Arrow Connector 9"/>
            <p:cNvCxnSpPr/>
            <p:nvPr/>
          </p:nvCxnSpPr>
          <p:spPr>
            <a:xfrm>
              <a:off x="2915778" y="4299281"/>
              <a:ext cx="0" cy="272719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  <p:cxnSp>
          <p:nvCxnSpPr>
            <p:cNvPr id="11" name="Straight Arrow Connector 10"/>
            <p:cNvCxnSpPr/>
            <p:nvPr/>
          </p:nvCxnSpPr>
          <p:spPr>
            <a:xfrm>
              <a:off x="2915778" y="5137481"/>
              <a:ext cx="0" cy="272719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</p:grpSp>
      <p:sp>
        <p:nvSpPr>
          <p:cNvPr id="18" name="Title 1"/>
          <p:cNvSpPr txBox="1">
            <a:spLocks/>
          </p:cNvSpPr>
          <p:nvPr/>
        </p:nvSpPr>
        <p:spPr>
          <a:xfrm>
            <a:off x="152400" y="0"/>
            <a:ext cx="859606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Disordered </a:t>
            </a:r>
            <a:r>
              <a:rPr kumimoji="0" lang="en-US" sz="200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semiconductors</a:t>
            </a:r>
            <a:r>
              <a:rPr kumimoji="0" lang="en-US" sz="220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radiative and non-radiative </a:t>
            </a:r>
            <a:r>
              <a:rPr kumimoji="0" lang="en-US" sz="2200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recomibinations</a:t>
            </a:r>
            <a:endParaRPr kumimoji="0" lang="en-US" sz="2200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5</a:t>
            </a:fld>
            <a:endParaRPr lang="sv-SE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129" y="1954386"/>
            <a:ext cx="3744416" cy="286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0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5964350"/>
              </p:ext>
            </p:extLst>
          </p:nvPr>
        </p:nvGraphicFramePr>
        <p:xfrm>
          <a:off x="1979712" y="1229159"/>
          <a:ext cx="2740054" cy="471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53" name="Equation" r:id="rId3" imgW="2730240" imgH="469800" progId="">
                  <p:embed/>
                </p:oleObj>
              </mc:Choice>
              <mc:Fallback>
                <p:oleObj name="Equation" r:id="rId3" imgW="2730240" imgH="469800" progId="">
                  <p:embed/>
                  <p:pic>
                    <p:nvPicPr>
                      <p:cNvPr id="0" name="Picture 48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1229159"/>
                        <a:ext cx="2740054" cy="4716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784026589"/>
              </p:ext>
            </p:extLst>
          </p:nvPr>
        </p:nvGraphicFramePr>
        <p:xfrm>
          <a:off x="611560" y="1340768"/>
          <a:ext cx="942975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54" name="Equation" r:id="rId5" imgW="939600" imgH="253800" progId="">
                  <p:embed/>
                </p:oleObj>
              </mc:Choice>
              <mc:Fallback>
                <p:oleObj name="Equation" r:id="rId5" imgW="939600" imgH="253800" progId="">
                  <p:embed/>
                  <p:pic>
                    <p:nvPicPr>
                      <p:cNvPr id="0" name="Picture 48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340768"/>
                        <a:ext cx="942975" cy="255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01988987"/>
              </p:ext>
            </p:extLst>
          </p:nvPr>
        </p:nvGraphicFramePr>
        <p:xfrm>
          <a:off x="3093237" y="2004733"/>
          <a:ext cx="3071812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55" name="Equation" r:id="rId7" imgW="3060360" imgH="253800" progId="">
                  <p:embed/>
                </p:oleObj>
              </mc:Choice>
              <mc:Fallback>
                <p:oleObj name="Equation" r:id="rId7" imgW="3060360" imgH="253800" progId="">
                  <p:embed/>
                  <p:pic>
                    <p:nvPicPr>
                      <p:cNvPr id="0" name="Picture 48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3237" y="2004733"/>
                        <a:ext cx="3071812" cy="255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52460101"/>
              </p:ext>
            </p:extLst>
          </p:nvPr>
        </p:nvGraphicFramePr>
        <p:xfrm>
          <a:off x="3681360" y="2996952"/>
          <a:ext cx="1820863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56" name="Equation" r:id="rId9" imgW="1815840" imgH="253800" progId="">
                  <p:embed/>
                </p:oleObj>
              </mc:Choice>
              <mc:Fallback>
                <p:oleObj name="Equation" r:id="rId9" imgW="1815840" imgH="253800" progId="">
                  <p:embed/>
                  <p:pic>
                    <p:nvPicPr>
                      <p:cNvPr id="0" name="Picture 48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1360" y="2996952"/>
                        <a:ext cx="1820863" cy="255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935774453"/>
              </p:ext>
            </p:extLst>
          </p:nvPr>
        </p:nvGraphicFramePr>
        <p:xfrm>
          <a:off x="2068212" y="3615298"/>
          <a:ext cx="281781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57" name="Equation" r:id="rId11" imgW="2806560" imgH="939600" progId="">
                  <p:embed/>
                </p:oleObj>
              </mc:Choice>
              <mc:Fallback>
                <p:oleObj name="Equation" r:id="rId11" imgW="2806560" imgH="939600" progId="">
                  <p:embed/>
                  <p:pic>
                    <p:nvPicPr>
                      <p:cNvPr id="0" name="Picture 48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8212" y="3615298"/>
                        <a:ext cx="2817812" cy="94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653588427"/>
              </p:ext>
            </p:extLst>
          </p:nvPr>
        </p:nvGraphicFramePr>
        <p:xfrm>
          <a:off x="2155625" y="4591139"/>
          <a:ext cx="2625725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58" name="Equation" r:id="rId13" imgW="2616120" imgH="965160" progId="">
                  <p:embed/>
                </p:oleObj>
              </mc:Choice>
              <mc:Fallback>
                <p:oleObj name="Equation" r:id="rId13" imgW="2616120" imgH="965160" progId="">
                  <p:embed/>
                  <p:pic>
                    <p:nvPicPr>
                      <p:cNvPr id="0" name="Picture 49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5625" y="4591139"/>
                        <a:ext cx="2625725" cy="96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744924"/>
              </p:ext>
            </p:extLst>
          </p:nvPr>
        </p:nvGraphicFramePr>
        <p:xfrm>
          <a:off x="2481478" y="5743267"/>
          <a:ext cx="12065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59" name="Equation" r:id="rId15" imgW="1206360" imgH="253800" progId="">
                  <p:embed/>
                </p:oleObj>
              </mc:Choice>
              <mc:Fallback>
                <p:oleObj name="Equation" r:id="rId15" imgW="1206360" imgH="253800" progId="">
                  <p:embed/>
                  <p:pic>
                    <p:nvPicPr>
                      <p:cNvPr id="0" name="Picture 4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1478" y="5743267"/>
                        <a:ext cx="1206500" cy="25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1619672" y="1484784"/>
            <a:ext cx="288032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1560" y="1844823"/>
            <a:ext cx="24990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 smtClean="0">
                <a:solidFill>
                  <a:srgbClr val="00B050"/>
                </a:solidFill>
              </a:rPr>
              <a:t>Probability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of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</a:p>
          <a:p>
            <a:r>
              <a:rPr lang="sv-SE" sz="1600" dirty="0" err="1" smtClean="0">
                <a:solidFill>
                  <a:srgbClr val="00B050"/>
                </a:solidFill>
              </a:rPr>
              <a:t>thermal</a:t>
            </a:r>
            <a:r>
              <a:rPr lang="sv-SE" sz="1600" dirty="0" smtClean="0">
                <a:solidFill>
                  <a:srgbClr val="00B050"/>
                </a:solidFill>
              </a:rPr>
              <a:t> excitation</a:t>
            </a:r>
          </a:p>
          <a:p>
            <a:r>
              <a:rPr lang="sv-SE" sz="1600" dirty="0" smtClean="0">
                <a:solidFill>
                  <a:srgbClr val="00B050"/>
                </a:solidFill>
              </a:rPr>
              <a:t>leading </a:t>
            </a:r>
            <a:r>
              <a:rPr lang="sv-SE" sz="1600" dirty="0" err="1" smtClean="0">
                <a:solidFill>
                  <a:srgbClr val="00B050"/>
                </a:solidFill>
              </a:rPr>
              <a:t>to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i="1" dirty="0" smtClean="0">
                <a:solidFill>
                  <a:srgbClr val="00B050"/>
                </a:solidFill>
              </a:rPr>
              <a:t>nr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recombination</a:t>
            </a:r>
            <a:endParaRPr lang="sv-SE" sz="1600" dirty="0" smtClean="0">
              <a:solidFill>
                <a:srgbClr val="00B050"/>
              </a:solidFill>
            </a:endParaRPr>
          </a:p>
          <a:p>
            <a:endParaRPr lang="sv-SE" sz="1600" dirty="0">
              <a:solidFill>
                <a:srgbClr val="00B050"/>
              </a:solidFill>
            </a:endParaRPr>
          </a:p>
          <a:p>
            <a:r>
              <a:rPr lang="sv-SE" sz="1600" dirty="0" err="1" smtClean="0">
                <a:solidFill>
                  <a:srgbClr val="00B050"/>
                </a:solidFill>
              </a:rPr>
              <a:t>Deeper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than</a:t>
            </a:r>
            <a:r>
              <a:rPr lang="sv-SE" sz="1600" dirty="0" smtClean="0">
                <a:solidFill>
                  <a:srgbClr val="00B050"/>
                </a:solidFill>
              </a:rPr>
              <a:t> E</a:t>
            </a:r>
            <a:r>
              <a:rPr lang="sv-SE" sz="1400" dirty="0" smtClean="0">
                <a:solidFill>
                  <a:srgbClr val="00B050"/>
                </a:solidFill>
              </a:rPr>
              <a:t>D </a:t>
            </a:r>
            <a:r>
              <a:rPr lang="sv-SE" sz="1600" dirty="0" err="1" smtClean="0">
                <a:solidFill>
                  <a:srgbClr val="00B050"/>
                </a:solidFill>
              </a:rPr>
              <a:t>states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</a:p>
          <a:p>
            <a:r>
              <a:rPr lang="sv-SE" sz="1600" dirty="0" err="1" smtClean="0">
                <a:solidFill>
                  <a:srgbClr val="00B050"/>
                </a:solidFill>
              </a:rPr>
              <a:t>recombin</a:t>
            </a:r>
            <a:r>
              <a:rPr lang="en-US" sz="1600" dirty="0" smtClean="0">
                <a:solidFill>
                  <a:srgbClr val="00B050"/>
                </a:solidFill>
              </a:rPr>
              <a:t>e </a:t>
            </a:r>
            <a:r>
              <a:rPr lang="en-US" sz="1600" dirty="0" err="1" smtClean="0">
                <a:solidFill>
                  <a:srgbClr val="00B050"/>
                </a:solidFill>
              </a:rPr>
              <a:t>radiatively</a:t>
            </a:r>
            <a:endParaRPr lang="sv-SE" sz="1600" dirty="0" smtClean="0">
              <a:solidFill>
                <a:srgbClr val="00B05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339752" y="2132856"/>
            <a:ext cx="288032" cy="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908720"/>
            <a:ext cx="2808312" cy="54491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81360" y="2263815"/>
            <a:ext cx="1257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i="1" dirty="0" err="1" smtClean="0"/>
              <a:t>Frequency</a:t>
            </a:r>
            <a:r>
              <a:rPr lang="sv-SE" sz="1200" i="1" dirty="0" smtClean="0"/>
              <a:t> </a:t>
            </a:r>
            <a:r>
              <a:rPr lang="sv-SE" sz="1200" i="1" dirty="0" err="1" smtClean="0"/>
              <a:t>factor</a:t>
            </a:r>
            <a:r>
              <a:rPr lang="sv-SE" sz="1200" i="1" dirty="0" smtClean="0"/>
              <a:t>:</a:t>
            </a:r>
            <a:endParaRPr lang="en-US" sz="1200" i="1" dirty="0"/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15949681"/>
              </p:ext>
            </p:extLst>
          </p:nvPr>
        </p:nvGraphicFramePr>
        <p:xfrm>
          <a:off x="4939140" y="2291910"/>
          <a:ext cx="659535" cy="220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60" name="Equation" r:id="rId18" imgW="723600" imgH="241200" progId="">
                  <p:embed/>
                </p:oleObj>
              </mc:Choice>
              <mc:Fallback>
                <p:oleObj name="Equation" r:id="rId18" imgW="723600" imgH="241200" progId="">
                  <p:embed/>
                  <p:pic>
                    <p:nvPicPr>
                      <p:cNvPr id="0" name="Picture 49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9140" y="2291910"/>
                        <a:ext cx="659535" cy="2208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3588784" y="5313191"/>
            <a:ext cx="1200970" cy="1116124"/>
            <a:chOff x="2267744" y="5049180"/>
            <a:chExt cx="1200970" cy="1116124"/>
          </a:xfrm>
        </p:grpSpPr>
        <p:sp>
          <p:nvSpPr>
            <p:cNvPr id="17" name="Oval 16"/>
            <p:cNvSpPr/>
            <p:nvPr/>
          </p:nvSpPr>
          <p:spPr>
            <a:xfrm>
              <a:off x="2339752" y="5049180"/>
              <a:ext cx="216024" cy="252028"/>
            </a:xfrm>
            <a:prstGeom prst="ellipse">
              <a:avLst/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2555776" y="5304901"/>
              <a:ext cx="144016" cy="212331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267744" y="5518973"/>
              <a:ext cx="12009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200" i="1" dirty="0" err="1" smtClean="0">
                  <a:solidFill>
                    <a:srgbClr val="00B050"/>
                  </a:solidFill>
                </a:rPr>
                <a:t>characterizes</a:t>
              </a:r>
              <a:r>
                <a:rPr lang="sv-SE" sz="1200" i="1" dirty="0" smtClean="0">
                  <a:solidFill>
                    <a:srgbClr val="00B050"/>
                  </a:solidFill>
                </a:rPr>
                <a:t> </a:t>
              </a:r>
            </a:p>
            <a:p>
              <a:pPr algn="ctr"/>
              <a:r>
                <a:rPr lang="sv-SE" sz="1200" i="1" dirty="0" smtClean="0">
                  <a:solidFill>
                    <a:srgbClr val="00B050"/>
                  </a:solidFill>
                </a:rPr>
                <a:t>The </a:t>
              </a:r>
              <a:r>
                <a:rPr lang="sv-SE" sz="1200" i="1" dirty="0" err="1" smtClean="0">
                  <a:solidFill>
                    <a:srgbClr val="00B050"/>
                  </a:solidFill>
                </a:rPr>
                <a:t>width</a:t>
              </a:r>
              <a:r>
                <a:rPr lang="sv-SE" sz="1200" i="1" dirty="0" smtClean="0">
                  <a:solidFill>
                    <a:srgbClr val="00B050"/>
                  </a:solidFill>
                </a:rPr>
                <a:t> </a:t>
              </a:r>
              <a:r>
                <a:rPr lang="sv-SE" sz="1200" i="1" dirty="0" err="1" smtClean="0">
                  <a:solidFill>
                    <a:srgbClr val="00B050"/>
                  </a:solidFill>
                </a:rPr>
                <a:t>of</a:t>
              </a:r>
              <a:r>
                <a:rPr lang="sv-SE" sz="1200" i="1" dirty="0" smtClean="0">
                  <a:solidFill>
                    <a:srgbClr val="00B050"/>
                  </a:solidFill>
                </a:rPr>
                <a:t> the</a:t>
              </a:r>
            </a:p>
            <a:p>
              <a:pPr algn="ctr"/>
              <a:r>
                <a:rPr lang="sv-SE" sz="1200" i="1" dirty="0" err="1" smtClean="0">
                  <a:solidFill>
                    <a:srgbClr val="00B050"/>
                  </a:solidFill>
                </a:rPr>
                <a:t>tail</a:t>
              </a:r>
              <a:r>
                <a:rPr lang="sv-SE" sz="1200" i="1" dirty="0" smtClean="0">
                  <a:solidFill>
                    <a:srgbClr val="00B050"/>
                  </a:solidFill>
                </a:rPr>
                <a:t> </a:t>
              </a:r>
              <a:r>
                <a:rPr lang="sv-SE" sz="1200" i="1" dirty="0" err="1" smtClean="0">
                  <a:solidFill>
                    <a:srgbClr val="00B050"/>
                  </a:solidFill>
                </a:rPr>
                <a:t>states</a:t>
              </a:r>
              <a:r>
                <a:rPr lang="sv-SE" sz="1200" i="1" dirty="0" smtClean="0">
                  <a:solidFill>
                    <a:srgbClr val="00B050"/>
                  </a:solidFill>
                </a:rPr>
                <a:t> </a:t>
              </a:r>
            </a:p>
          </p:txBody>
        </p:sp>
      </p:grp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6</a:t>
            </a:fld>
            <a:endParaRPr lang="sv-SE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Temperature effect on luminescence</a:t>
            </a:r>
          </a:p>
        </p:txBody>
      </p:sp>
    </p:spTree>
    <p:extLst>
      <p:ext uri="{BB962C8B-B14F-4D97-AF65-F5344CB8AC3E}">
        <p14:creationId xmlns:p14="http://schemas.microsoft.com/office/powerpoint/2010/main" val="246619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837446"/>
              </p:ext>
            </p:extLst>
          </p:nvPr>
        </p:nvGraphicFramePr>
        <p:xfrm>
          <a:off x="663831" y="3743059"/>
          <a:ext cx="1130631" cy="55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7" name="Equation" r:id="rId3" imgW="939600" imgH="457200" progId="">
                  <p:embed/>
                </p:oleObj>
              </mc:Choice>
              <mc:Fallback>
                <p:oleObj name="Equation" r:id="rId3" imgW="939600" imgH="457200" progId="">
                  <p:embed/>
                  <p:pic>
                    <p:nvPicPr>
                      <p:cNvPr id="0" name="Picture 2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831" y="3743059"/>
                        <a:ext cx="1130631" cy="550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Distribution of luminescence lifetime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11560" y="1044025"/>
            <a:ext cx="4598118" cy="584775"/>
            <a:chOff x="539552" y="1331476"/>
            <a:chExt cx="4598118" cy="584775"/>
          </a:xfrm>
        </p:grpSpPr>
        <p:sp>
          <p:nvSpPr>
            <p:cNvPr id="8" name="TextBox 7"/>
            <p:cNvSpPr txBox="1"/>
            <p:nvPr/>
          </p:nvSpPr>
          <p:spPr>
            <a:xfrm>
              <a:off x="539552" y="1331476"/>
              <a:ext cx="45981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err="1" smtClean="0"/>
                <a:t>Large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life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time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range</a:t>
              </a:r>
              <a:r>
                <a:rPr lang="sv-SE" sz="1600" dirty="0" smtClean="0"/>
                <a:t> (</a:t>
              </a:r>
              <a:r>
                <a:rPr lang="sv-SE" sz="1600" dirty="0" err="1" smtClean="0"/>
                <a:t>between</a:t>
              </a:r>
              <a:r>
                <a:rPr lang="sv-SE" sz="1600" dirty="0" smtClean="0"/>
                <a:t>                   )</a:t>
              </a:r>
            </a:p>
            <a:p>
              <a:r>
                <a:rPr lang="sv-SE" sz="1600" dirty="0" err="1" smtClean="0"/>
                <a:t>Tail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states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are</a:t>
              </a:r>
              <a:r>
                <a:rPr lang="sv-SE" sz="1600" dirty="0" smtClean="0"/>
                <a:t> broad and </a:t>
              </a:r>
              <a:r>
                <a:rPr lang="sv-SE" sz="1600" dirty="0" err="1" smtClean="0"/>
                <a:t>have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variable</a:t>
              </a:r>
              <a:r>
                <a:rPr lang="sv-SE" sz="1600" dirty="0" smtClean="0"/>
                <a:t> spatial </a:t>
              </a:r>
              <a:r>
                <a:rPr lang="sv-SE" sz="1600" dirty="0" err="1" smtClean="0"/>
                <a:t>density</a:t>
              </a:r>
              <a:endParaRPr lang="en-US" sz="1600" dirty="0"/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58805851"/>
                </p:ext>
              </p:extLst>
            </p:nvPr>
          </p:nvGraphicFramePr>
          <p:xfrm>
            <a:off x="3191074" y="1406550"/>
            <a:ext cx="804862" cy="222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58" name="Equation" r:id="rId5" imgW="736560" imgH="203040" progId="">
                    <p:embed/>
                  </p:oleObj>
                </mc:Choice>
                <mc:Fallback>
                  <p:oleObj name="Equation" r:id="rId5" imgW="736560" imgH="203040" progId="">
                    <p:embed/>
                    <p:pic>
                      <p:nvPicPr>
                        <p:cNvPr id="0" name="Picture 2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1074" y="1406550"/>
                          <a:ext cx="804862" cy="222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Group 12"/>
          <p:cNvGrpSpPr/>
          <p:nvPr/>
        </p:nvGrpSpPr>
        <p:grpSpPr>
          <a:xfrm>
            <a:off x="611560" y="2070954"/>
            <a:ext cx="3605026" cy="1569660"/>
            <a:chOff x="663831" y="2070954"/>
            <a:chExt cx="3605026" cy="1569660"/>
          </a:xfrm>
        </p:grpSpPr>
        <p:sp>
          <p:nvSpPr>
            <p:cNvPr id="11" name="TextBox 10"/>
            <p:cNvSpPr txBox="1"/>
            <p:nvPr/>
          </p:nvSpPr>
          <p:spPr>
            <a:xfrm>
              <a:off x="663831" y="2070954"/>
              <a:ext cx="3605026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err="1" smtClean="0"/>
                <a:t>Probabality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of</a:t>
              </a:r>
              <a:r>
                <a:rPr lang="sv-SE" sz="1600" dirty="0" smtClean="0"/>
                <a:t> the </a:t>
              </a:r>
              <a:r>
                <a:rPr lang="sv-SE" sz="1600" dirty="0" err="1" smtClean="0"/>
                <a:t>radiative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tunneling</a:t>
              </a:r>
              <a:endParaRPr lang="sv-SE" sz="1600" dirty="0" smtClean="0"/>
            </a:p>
            <a:p>
              <a:endParaRPr lang="sv-SE" sz="1600" dirty="0"/>
            </a:p>
            <a:p>
              <a:endParaRPr lang="sv-SE" sz="1600" dirty="0" smtClean="0"/>
            </a:p>
            <a:p>
              <a:r>
                <a:rPr lang="sv-SE" sz="1600" dirty="0" err="1" smtClean="0"/>
                <a:t>Where</a:t>
              </a:r>
              <a:r>
                <a:rPr lang="sv-SE" sz="1600" dirty="0" smtClean="0"/>
                <a:t> R is separation </a:t>
              </a:r>
              <a:r>
                <a:rPr lang="sv-SE" sz="1600" dirty="0" err="1" smtClean="0"/>
                <a:t>between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localized</a:t>
              </a:r>
              <a:r>
                <a:rPr lang="sv-SE" sz="1600" dirty="0" smtClean="0"/>
                <a:t> </a:t>
              </a:r>
            </a:p>
            <a:p>
              <a:r>
                <a:rPr lang="sv-SE" sz="1600" dirty="0" err="1" smtClean="0"/>
                <a:t>electron</a:t>
              </a:r>
              <a:r>
                <a:rPr lang="sv-SE" sz="1600" dirty="0" smtClean="0"/>
                <a:t> and </a:t>
              </a:r>
              <a:r>
                <a:rPr lang="sv-SE" sz="1600" dirty="0" err="1" smtClean="0"/>
                <a:t>localized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hole</a:t>
              </a:r>
              <a:r>
                <a:rPr lang="sv-SE" sz="1600" dirty="0" smtClean="0"/>
                <a:t>, less </a:t>
              </a:r>
              <a:r>
                <a:rPr lang="sv-SE" sz="1600" dirty="0" err="1" smtClean="0"/>
                <a:t>chances</a:t>
              </a:r>
              <a:endParaRPr lang="sv-SE" sz="1600" dirty="0" smtClean="0"/>
            </a:p>
            <a:p>
              <a:r>
                <a:rPr lang="sv-SE" sz="1600" dirty="0" err="1" smtClean="0"/>
                <a:t>to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recombine</a:t>
              </a:r>
              <a:r>
                <a:rPr lang="sv-SE" sz="1600" dirty="0" smtClean="0"/>
                <a:t> at </a:t>
              </a:r>
              <a:r>
                <a:rPr lang="sv-SE" sz="1600" dirty="0" err="1" smtClean="0"/>
                <a:t>higher</a:t>
              </a:r>
              <a:r>
                <a:rPr lang="sv-SE" sz="1600" dirty="0" smtClean="0"/>
                <a:t> R </a:t>
              </a:r>
            </a:p>
          </p:txBody>
        </p:sp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8694231"/>
                </p:ext>
              </p:extLst>
            </p:nvPr>
          </p:nvGraphicFramePr>
          <p:xfrm>
            <a:off x="1541823" y="2480354"/>
            <a:ext cx="1575118" cy="2759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59" name="Equation" r:id="rId7" imgW="1307880" imgH="228600" progId="">
                    <p:embed/>
                  </p:oleObj>
                </mc:Choice>
                <mc:Fallback>
                  <p:oleObj name="Equation" r:id="rId7" imgW="1307880" imgH="228600" progId="">
                    <p:embed/>
                    <p:pic>
                      <p:nvPicPr>
                        <p:cNvPr id="0" name="Picture 2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1823" y="2480354"/>
                          <a:ext cx="1575118" cy="2759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Group 16"/>
          <p:cNvGrpSpPr/>
          <p:nvPr/>
        </p:nvGrpSpPr>
        <p:grpSpPr>
          <a:xfrm>
            <a:off x="611560" y="4571836"/>
            <a:ext cx="4122988" cy="1323439"/>
            <a:chOff x="611560" y="4571836"/>
            <a:chExt cx="4122988" cy="1323439"/>
          </a:xfrm>
        </p:grpSpPr>
        <p:sp>
          <p:nvSpPr>
            <p:cNvPr id="14" name="TextBox 13"/>
            <p:cNvSpPr txBox="1"/>
            <p:nvPr/>
          </p:nvSpPr>
          <p:spPr>
            <a:xfrm>
              <a:off x="611560" y="4571836"/>
              <a:ext cx="41229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Continuous distribution of luminescence </a:t>
              </a:r>
            </a:p>
            <a:p>
              <a:r>
                <a:rPr lang="sv-SE" sz="1600" dirty="0" err="1" smtClean="0"/>
                <a:t>decay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times</a:t>
              </a:r>
              <a:endParaRPr lang="sv-SE" sz="1600" dirty="0" smtClean="0"/>
            </a:p>
            <a:p>
              <a:r>
                <a:rPr lang="sv-SE" sz="1600" dirty="0" smtClean="0"/>
                <a:t>Because of the considerable width it is plotted </a:t>
              </a:r>
            </a:p>
            <a:p>
              <a:r>
                <a:rPr lang="sv-SE" sz="1600" dirty="0" smtClean="0"/>
                <a:t>a </a:t>
              </a:r>
              <a:r>
                <a:rPr lang="sv-SE" sz="1600" dirty="0" err="1" smtClean="0"/>
                <a:t>function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of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logarithmic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decy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time</a:t>
              </a:r>
              <a:endParaRPr lang="sv-SE" sz="1600" dirty="0" smtClean="0"/>
            </a:p>
            <a:p>
              <a:r>
                <a:rPr lang="sv-SE" sz="1600" dirty="0" smtClean="0"/>
                <a:t> </a:t>
              </a:r>
              <a:endParaRPr lang="en-US" sz="1600" dirty="0"/>
            </a:p>
          </p:txBody>
        </p:sp>
        <p:graphicFrame>
          <p:nvGraphicFramePr>
            <p:cNvPr id="15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61888844"/>
                </p:ext>
              </p:extLst>
            </p:nvPr>
          </p:nvGraphicFramePr>
          <p:xfrm>
            <a:off x="1691680" y="4869160"/>
            <a:ext cx="457489" cy="2770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60" name="Equation" r:id="rId9" imgW="419040" imgH="253800" progId="">
                    <p:embed/>
                  </p:oleObj>
                </mc:Choice>
                <mc:Fallback>
                  <p:oleObj name="Equation" r:id="rId9" imgW="419040" imgH="253800" progId="">
                    <p:embed/>
                    <p:pic>
                      <p:nvPicPr>
                        <p:cNvPr id="0" name="Picture 2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1680" y="4869160"/>
                          <a:ext cx="457489" cy="2770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04944861"/>
                </p:ext>
              </p:extLst>
            </p:nvPr>
          </p:nvGraphicFramePr>
          <p:xfrm>
            <a:off x="3590231" y="5324055"/>
            <a:ext cx="693737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61" name="Equation" r:id="rId11" imgW="634680" imgH="253800" progId="">
                    <p:embed/>
                  </p:oleObj>
                </mc:Choice>
                <mc:Fallback>
                  <p:oleObj name="Equation" r:id="rId11" imgW="634680" imgH="253800" progId="">
                    <p:embed/>
                    <p:pic>
                      <p:nvPicPr>
                        <p:cNvPr id="0" name="Picture 2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90231" y="5324055"/>
                          <a:ext cx="693737" cy="2778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7</a:t>
            </a:fld>
            <a:endParaRPr lang="sv-SE"/>
          </a:p>
        </p:txBody>
      </p:sp>
      <p:pic>
        <p:nvPicPr>
          <p:cNvPr id="20" name="Content Placeholder 3"/>
          <p:cNvPicPr>
            <a:picLocks noGrp="1" noChangeAspect="1"/>
          </p:cNvPicPr>
          <p:nvPr>
            <p:ph idx="1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052736"/>
            <a:ext cx="3587792" cy="2541144"/>
          </a:xfr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378" y="4005064"/>
            <a:ext cx="3245086" cy="222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9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552" y="1012086"/>
            <a:ext cx="4498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Lifetime</a:t>
            </a:r>
            <a:r>
              <a:rPr lang="sv-SE" dirty="0" smtClean="0"/>
              <a:t> distribution is </a:t>
            </a:r>
            <a:r>
              <a:rPr lang="sv-SE" dirty="0" err="1" smtClean="0"/>
              <a:t>wavelength</a:t>
            </a:r>
            <a:r>
              <a:rPr lang="sv-SE" dirty="0" smtClean="0"/>
              <a:t> </a:t>
            </a:r>
            <a:r>
              <a:rPr lang="sv-SE" dirty="0" err="1" smtClean="0"/>
              <a:t>dependent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8</a:t>
            </a:fld>
            <a:endParaRPr lang="sv-SE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Distribution of luminescence lifetime</a:t>
            </a:r>
          </a:p>
        </p:txBody>
      </p:sp>
      <p:pic>
        <p:nvPicPr>
          <p:cNvPr id="11" name="Picture 10" descr="Picture3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501008"/>
            <a:ext cx="3624746" cy="2592288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004048" y="678727"/>
            <a:ext cx="3262880" cy="4824537"/>
            <a:chOff x="5220072" y="980727"/>
            <a:chExt cx="3262880" cy="4824537"/>
          </a:xfrm>
        </p:grpSpPr>
        <p:pic>
          <p:nvPicPr>
            <p:cNvPr id="10" name="Picture 9" descr="Picture3-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2080" y="980727"/>
              <a:ext cx="3190872" cy="4819001"/>
            </a:xfrm>
            <a:prstGeom prst="rect">
              <a:avLst/>
            </a:prstGeom>
          </p:spPr>
        </p:pic>
        <p:sp>
          <p:nvSpPr>
            <p:cNvPr id="12" name="Rounded Rectangle 11"/>
            <p:cNvSpPr/>
            <p:nvPr/>
          </p:nvSpPr>
          <p:spPr>
            <a:xfrm flipV="1">
              <a:off x="5220072" y="5517232"/>
              <a:ext cx="432048" cy="28803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85457" y="2765061"/>
            <a:ext cx="453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 room temperature this distribution narrows</a:t>
            </a:r>
          </a:p>
          <a:p>
            <a:pPr algn="ctr"/>
            <a:r>
              <a:rPr lang="en-US" dirty="0" smtClean="0"/>
              <a:t>(only deeply localized carriers are involved)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1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692696"/>
            <a:ext cx="3235216" cy="4525963"/>
          </a:xfr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emission band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552" y="836712"/>
            <a:ext cx="47906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smtClean="0"/>
              <a:t>PL emission </a:t>
            </a:r>
            <a:r>
              <a:rPr lang="sv-SE" sz="1600" dirty="0" err="1" smtClean="0"/>
              <a:t>spectra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pure </a:t>
            </a:r>
            <a:r>
              <a:rPr lang="sv-SE" sz="1600" dirty="0" err="1" smtClean="0"/>
              <a:t>amorphous</a:t>
            </a:r>
            <a:r>
              <a:rPr lang="sv-SE" sz="1600" dirty="0" smtClean="0"/>
              <a:t> </a:t>
            </a:r>
          </a:p>
          <a:p>
            <a:r>
              <a:rPr lang="sv-SE" sz="1600" dirty="0" err="1" smtClean="0"/>
              <a:t>semiconductors</a:t>
            </a:r>
            <a:r>
              <a:rPr lang="sv-SE" sz="1600" dirty="0" smtClean="0"/>
              <a:t> is </a:t>
            </a:r>
            <a:r>
              <a:rPr lang="sv-SE" sz="1600" dirty="0" err="1" smtClean="0"/>
              <a:t>typically</a:t>
            </a:r>
            <a:r>
              <a:rPr lang="sv-SE" sz="1600" dirty="0" smtClean="0"/>
              <a:t> broad FWHM: 200-400 </a:t>
            </a:r>
            <a:r>
              <a:rPr lang="sv-SE" sz="1600" dirty="0"/>
              <a:t>m</a:t>
            </a:r>
            <a:r>
              <a:rPr lang="sv-SE" sz="1600" dirty="0" smtClean="0"/>
              <a:t>eV</a:t>
            </a:r>
            <a:endParaRPr lang="en-US" sz="16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539552" y="1484784"/>
            <a:ext cx="4559069" cy="1477328"/>
            <a:chOff x="611560" y="2852936"/>
            <a:chExt cx="4559069" cy="1477328"/>
          </a:xfrm>
        </p:grpSpPr>
        <p:sp>
          <p:nvSpPr>
            <p:cNvPr id="10" name="TextBox 9"/>
            <p:cNvSpPr txBox="1"/>
            <p:nvPr/>
          </p:nvSpPr>
          <p:spPr>
            <a:xfrm>
              <a:off x="611560" y="2852936"/>
              <a:ext cx="4559069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 smtClean="0"/>
                <a:t>To </a:t>
              </a:r>
              <a:r>
                <a:rPr lang="sv-SE" dirty="0" err="1" smtClean="0"/>
                <a:t>explain</a:t>
              </a:r>
              <a:r>
                <a:rPr lang="sv-SE" dirty="0" smtClean="0"/>
                <a:t> </a:t>
              </a:r>
              <a:r>
                <a:rPr lang="sv-SE" dirty="0" err="1" smtClean="0"/>
                <a:t>spectral</a:t>
              </a:r>
              <a:r>
                <a:rPr lang="sv-SE" dirty="0" smtClean="0"/>
                <a:t> </a:t>
              </a:r>
              <a:r>
                <a:rPr lang="sv-SE" dirty="0" err="1" smtClean="0"/>
                <a:t>shape</a:t>
              </a:r>
              <a:r>
                <a:rPr lang="sv-SE" dirty="0" smtClean="0"/>
                <a:t>: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sv-SE" dirty="0" err="1" smtClean="0"/>
                <a:t>Free</a:t>
              </a:r>
              <a:r>
                <a:rPr lang="sv-SE" dirty="0" smtClean="0"/>
                <a:t> e-h pairs (</a:t>
              </a:r>
              <a:r>
                <a:rPr lang="sv-SE" dirty="0" err="1" smtClean="0"/>
                <a:t>localized</a:t>
              </a:r>
              <a:r>
                <a:rPr lang="sv-SE" dirty="0" smtClean="0"/>
                <a:t> </a:t>
              </a:r>
              <a:r>
                <a:rPr lang="sv-SE" dirty="0" err="1" smtClean="0"/>
                <a:t>carriers</a:t>
              </a:r>
              <a:r>
                <a:rPr lang="sv-SE" dirty="0" smtClean="0"/>
                <a:t> </a:t>
              </a:r>
              <a:r>
                <a:rPr lang="sv-SE" dirty="0" err="1" smtClean="0"/>
                <a:t>here</a:t>
              </a:r>
              <a:r>
                <a:rPr lang="sv-SE" dirty="0"/>
                <a:t>)</a:t>
              </a:r>
              <a:r>
                <a:rPr lang="sv-SE" dirty="0" smtClean="0"/>
                <a:t> </a:t>
              </a:r>
              <a:r>
                <a:rPr lang="sv-SE" b="1" dirty="0" smtClean="0">
                  <a:solidFill>
                    <a:srgbClr val="FF0000"/>
                  </a:solidFill>
                </a:rPr>
                <a:t>×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sv-SE" dirty="0" smtClean="0"/>
                <a:t>Radiative </a:t>
              </a:r>
              <a:r>
                <a:rPr lang="sv-SE" dirty="0" err="1" smtClean="0"/>
                <a:t>recombiantion</a:t>
              </a:r>
              <a:r>
                <a:rPr lang="sv-SE" dirty="0" smtClean="0"/>
                <a:t> </a:t>
              </a:r>
              <a:r>
                <a:rPr lang="sv-SE" dirty="0" err="1" smtClean="0"/>
                <a:t>type</a:t>
              </a:r>
              <a:r>
                <a:rPr lang="sv-SE" dirty="0" smtClean="0"/>
                <a:t>         or          </a:t>
              </a:r>
              <a:r>
                <a:rPr lang="sv-SE" b="1" dirty="0" smtClean="0">
                  <a:solidFill>
                    <a:srgbClr val="FF0000"/>
                  </a:solidFill>
                </a:rPr>
                <a:t>×</a:t>
              </a:r>
              <a:endParaRPr lang="sv-SE" dirty="0" smtClean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sv-SE" dirty="0" smtClean="0"/>
                <a:t>EHL and EHP (</a:t>
              </a:r>
              <a:r>
                <a:rPr lang="sv-SE" dirty="0" err="1" smtClean="0"/>
                <a:t>high</a:t>
              </a:r>
              <a:r>
                <a:rPr lang="sv-SE" dirty="0" smtClean="0"/>
                <a:t> excitation </a:t>
              </a:r>
              <a:r>
                <a:rPr lang="sv-SE" dirty="0" err="1" smtClean="0"/>
                <a:t>only</a:t>
              </a:r>
              <a:r>
                <a:rPr lang="sv-SE" dirty="0"/>
                <a:t>)</a:t>
              </a:r>
              <a:r>
                <a:rPr lang="sv-SE" b="1" dirty="0" smtClean="0">
                  <a:solidFill>
                    <a:srgbClr val="FF0000"/>
                  </a:solidFill>
                </a:rPr>
                <a:t>×</a:t>
              </a:r>
              <a:endParaRPr lang="sv-SE" dirty="0" smtClean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sv-SE" dirty="0" smtClean="0"/>
                <a:t>Electron-phonon coupling</a:t>
              </a:r>
              <a:r>
                <a:rPr lang="sv-SE" i="1" dirty="0" smtClean="0"/>
                <a:t> </a:t>
              </a:r>
              <a:r>
                <a:rPr lang="sv-SE" b="1" i="1" dirty="0" smtClean="0">
                  <a:solidFill>
                    <a:srgbClr val="FF0000"/>
                  </a:solidFill>
                </a:rPr>
                <a:t>√</a:t>
              </a:r>
              <a:endParaRPr lang="en-US" b="1" i="1" dirty="0">
                <a:solidFill>
                  <a:srgbClr val="FF0000"/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759524" y="3471160"/>
              <a:ext cx="1143440" cy="245872"/>
              <a:chOff x="3759524" y="3471160"/>
              <a:chExt cx="1143440" cy="245872"/>
            </a:xfrm>
          </p:grpSpPr>
          <p:graphicFrame>
            <p:nvGraphicFramePr>
              <p:cNvPr id="11" name="Object 1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35116771"/>
                  </p:ext>
                </p:extLst>
              </p:nvPr>
            </p:nvGraphicFramePr>
            <p:xfrm>
              <a:off x="3759524" y="3471160"/>
              <a:ext cx="476377" cy="2458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50" name="Equation" r:id="rId4" imgW="393480" imgH="203040" progId="">
                      <p:embed/>
                    </p:oleObj>
                  </mc:Choice>
                  <mc:Fallback>
                    <p:oleObj name="Equation" r:id="rId4" imgW="393480" imgH="203040" progId="">
                      <p:embed/>
                      <p:pic>
                        <p:nvPicPr>
                          <p:cNvPr id="0" name="Picture 2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59524" y="3471160"/>
                            <a:ext cx="476377" cy="24587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" name="Object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75770362"/>
                  </p:ext>
                </p:extLst>
              </p:nvPr>
            </p:nvGraphicFramePr>
            <p:xfrm>
              <a:off x="4427984" y="3482336"/>
              <a:ext cx="474980" cy="2235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51" name="Equation" r:id="rId6" imgW="431640" imgH="203040" progId="">
                      <p:embed/>
                    </p:oleObj>
                  </mc:Choice>
                  <mc:Fallback>
                    <p:oleObj name="Equation" r:id="rId6" imgW="431640" imgH="203040" progId="">
                      <p:embed/>
                      <p:pic>
                        <p:nvPicPr>
                          <p:cNvPr id="0" name="Picture 22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27984" y="3482336"/>
                            <a:ext cx="474980" cy="22352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9</a:t>
            </a:fld>
            <a:endParaRPr lang="sv-SE"/>
          </a:p>
        </p:txBody>
      </p:sp>
      <p:grpSp>
        <p:nvGrpSpPr>
          <p:cNvPr id="23" name="Group 22"/>
          <p:cNvGrpSpPr/>
          <p:nvPr/>
        </p:nvGrpSpPr>
        <p:grpSpPr>
          <a:xfrm>
            <a:off x="697780" y="4005063"/>
            <a:ext cx="2722092" cy="1440161"/>
            <a:chOff x="1105450" y="3933055"/>
            <a:chExt cx="2722092" cy="1440161"/>
          </a:xfrm>
        </p:grpSpPr>
        <p:sp>
          <p:nvSpPr>
            <p:cNvPr id="17" name="TextBox 16"/>
            <p:cNvSpPr txBox="1"/>
            <p:nvPr/>
          </p:nvSpPr>
          <p:spPr>
            <a:xfrm>
              <a:off x="1105450" y="3933055"/>
              <a:ext cx="2722092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600" dirty="0" smtClean="0">
                  <a:solidFill>
                    <a:srgbClr val="0070C0"/>
                  </a:solidFill>
                </a:rPr>
                <a:t>Broad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emissin</a:t>
              </a:r>
              <a:r>
                <a:rPr lang="sv-SE" sz="1600" dirty="0" smtClean="0">
                  <a:solidFill>
                    <a:srgbClr val="0070C0"/>
                  </a:solidFill>
                </a:rPr>
                <a:t> band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of</a:t>
              </a:r>
              <a:r>
                <a:rPr lang="sv-SE" sz="1600" dirty="0" smtClean="0">
                  <a:solidFill>
                    <a:srgbClr val="0070C0"/>
                  </a:solidFill>
                </a:rPr>
                <a:t>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a-Si:H</a:t>
              </a:r>
              <a:endParaRPr lang="sv-SE" sz="1600" dirty="0" smtClean="0">
                <a:solidFill>
                  <a:srgbClr val="0070C0"/>
                </a:solidFill>
              </a:endParaRPr>
            </a:p>
            <a:p>
              <a:pPr algn="ctr"/>
              <a:r>
                <a:rPr lang="sv-SE" sz="1600" dirty="0" err="1" smtClean="0">
                  <a:solidFill>
                    <a:srgbClr val="0070C0"/>
                  </a:solidFill>
                </a:rPr>
                <a:t>Phonon</a:t>
              </a:r>
              <a:r>
                <a:rPr lang="sv-SE" sz="1600" dirty="0" smtClean="0">
                  <a:solidFill>
                    <a:srgbClr val="0070C0"/>
                  </a:solidFill>
                </a:rPr>
                <a:t>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broadening</a:t>
              </a:r>
              <a:r>
                <a:rPr lang="sv-SE" sz="1600" dirty="0" smtClean="0">
                  <a:solidFill>
                    <a:srgbClr val="0070C0"/>
                  </a:solidFill>
                </a:rPr>
                <a:t>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model</a:t>
              </a:r>
              <a:endParaRPr lang="sv-SE" sz="1600" dirty="0" smtClean="0">
                <a:solidFill>
                  <a:srgbClr val="0070C0"/>
                </a:solidFill>
              </a:endParaRPr>
            </a:p>
            <a:p>
              <a:pPr algn="ctr"/>
              <a:r>
                <a:rPr lang="sv-SE" sz="1600" dirty="0" err="1" smtClean="0">
                  <a:solidFill>
                    <a:srgbClr val="0070C0"/>
                  </a:solidFill>
                </a:rPr>
                <a:t>Large</a:t>
              </a:r>
              <a:r>
                <a:rPr lang="sv-SE" sz="1600" dirty="0" smtClean="0">
                  <a:solidFill>
                    <a:srgbClr val="0070C0"/>
                  </a:solidFill>
                </a:rPr>
                <a:t> Huang-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Rhys</a:t>
              </a:r>
              <a:r>
                <a:rPr lang="sv-SE" sz="1600" dirty="0" smtClean="0">
                  <a:solidFill>
                    <a:srgbClr val="0070C0"/>
                  </a:solidFill>
                </a:rPr>
                <a:t>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factor</a:t>
              </a:r>
              <a:r>
                <a:rPr lang="sv-SE" sz="1600" dirty="0" smtClean="0">
                  <a:solidFill>
                    <a:srgbClr val="0070C0"/>
                  </a:solidFill>
                </a:rPr>
                <a:t> S</a:t>
              </a:r>
              <a:r>
                <a:rPr lang="en-US" sz="1600" dirty="0" smtClean="0">
                  <a:solidFill>
                    <a:srgbClr val="0070C0"/>
                  </a:solidFill>
                </a:rPr>
                <a:t>&gt;&gt;1</a:t>
              </a:r>
              <a:endParaRPr lang="sv-SE" sz="1600" dirty="0" smtClean="0">
                <a:solidFill>
                  <a:srgbClr val="0070C0"/>
                </a:solidFill>
              </a:endParaRPr>
            </a:p>
            <a:p>
              <a:endParaRPr lang="en-US" sz="1600" dirty="0">
                <a:solidFill>
                  <a:srgbClr val="0070C0"/>
                </a:solidFill>
              </a:endParaRPr>
            </a:p>
          </p:txBody>
        </p:sp>
        <p:graphicFrame>
          <p:nvGraphicFramePr>
            <p:cNvPr id="22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91516536"/>
                </p:ext>
              </p:extLst>
            </p:nvPr>
          </p:nvGraphicFramePr>
          <p:xfrm>
            <a:off x="1887060" y="4869979"/>
            <a:ext cx="1158875" cy="503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052" name="Equation" r:id="rId8" imgW="1054080" imgH="457200" progId="">
                    <p:embed/>
                  </p:oleObj>
                </mc:Choice>
                <mc:Fallback>
                  <p:oleObj name="Equation" r:id="rId8" imgW="1054080" imgH="457200" progId="">
                    <p:embed/>
                    <p:pic>
                      <p:nvPicPr>
                        <p:cNvPr id="0" name="Picture 2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7060" y="4869979"/>
                          <a:ext cx="1158875" cy="5032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" name="Group 26"/>
          <p:cNvGrpSpPr/>
          <p:nvPr/>
        </p:nvGrpSpPr>
        <p:grpSpPr>
          <a:xfrm>
            <a:off x="5796136" y="5373216"/>
            <a:ext cx="2569934" cy="830997"/>
            <a:chOff x="5796136" y="5373216"/>
            <a:chExt cx="2569934" cy="830997"/>
          </a:xfrm>
        </p:grpSpPr>
        <p:sp>
          <p:nvSpPr>
            <p:cNvPr id="24" name="TextBox 23"/>
            <p:cNvSpPr txBox="1"/>
            <p:nvPr/>
          </p:nvSpPr>
          <p:spPr>
            <a:xfrm>
              <a:off x="5796136" y="5373216"/>
              <a:ext cx="256993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>
                  <a:solidFill>
                    <a:srgbClr val="0070C0"/>
                  </a:solidFill>
                </a:rPr>
                <a:t>Emission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peak</a:t>
              </a:r>
              <a:r>
                <a:rPr lang="sv-SE" sz="1600" dirty="0" smtClean="0">
                  <a:solidFill>
                    <a:srgbClr val="0070C0"/>
                  </a:solidFill>
                </a:rPr>
                <a:t> a-Si</a:t>
              </a:r>
              <a:r>
                <a:rPr lang="en-US" sz="1600" dirty="0" smtClean="0">
                  <a:solidFill>
                    <a:srgbClr val="0070C0"/>
                  </a:solidFill>
                </a:rPr>
                <a:t>:H </a:t>
              </a:r>
              <a:r>
                <a:rPr lang="sv-SE" sz="1600" dirty="0" smtClean="0">
                  <a:solidFill>
                    <a:srgbClr val="0070C0"/>
                  </a:solidFill>
                </a:rPr>
                <a:t>: </a:t>
              </a:r>
              <a:r>
                <a:rPr lang="en-US" sz="1600" dirty="0" smtClean="0">
                  <a:solidFill>
                    <a:srgbClr val="0070C0"/>
                  </a:solidFill>
                </a:rPr>
                <a:t>1.4 </a:t>
              </a:r>
              <a:r>
                <a:rPr lang="en-US" sz="1600" dirty="0" err="1" smtClean="0">
                  <a:solidFill>
                    <a:srgbClr val="0070C0"/>
                  </a:solidFill>
                </a:rPr>
                <a:t>eV</a:t>
              </a:r>
              <a:endParaRPr lang="en-US" sz="1600" dirty="0" smtClean="0">
                <a:solidFill>
                  <a:srgbClr val="0070C0"/>
                </a:solidFill>
              </a:endParaRPr>
            </a:p>
            <a:p>
              <a:r>
                <a:rPr lang="en-US" sz="1600" dirty="0" err="1" smtClean="0">
                  <a:solidFill>
                    <a:srgbClr val="0070C0"/>
                  </a:solidFill>
                </a:rPr>
                <a:t>a-Si:H</a:t>
              </a:r>
              <a:r>
                <a:rPr lang="en-US" sz="1600" dirty="0" smtClean="0">
                  <a:solidFill>
                    <a:srgbClr val="0070C0"/>
                  </a:solidFill>
                </a:rPr>
                <a:t> Bandgap</a:t>
              </a:r>
              <a:r>
                <a:rPr lang="sv-SE" sz="1600" dirty="0" smtClean="0">
                  <a:solidFill>
                    <a:srgbClr val="0070C0"/>
                  </a:solidFill>
                </a:rPr>
                <a:t>: 1.9 eV</a:t>
              </a:r>
            </a:p>
            <a:p>
              <a:r>
                <a:rPr lang="sv-SE" sz="1600" dirty="0" smtClean="0">
                  <a:solidFill>
                    <a:srgbClr val="0070C0"/>
                  </a:solidFill>
                </a:rPr>
                <a:t>Stokes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Shift</a:t>
              </a:r>
              <a:r>
                <a:rPr lang="sv-SE" sz="1600" dirty="0" smtClean="0">
                  <a:solidFill>
                    <a:srgbClr val="0070C0"/>
                  </a:solidFill>
                </a:rPr>
                <a:t>: </a:t>
              </a:r>
              <a:endParaRPr lang="en-US" sz="1600" dirty="0">
                <a:solidFill>
                  <a:srgbClr val="0070C0"/>
                </a:solidFill>
              </a:endParaRPr>
            </a:p>
          </p:txBody>
        </p:sp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34724341"/>
                </p:ext>
              </p:extLst>
            </p:nvPr>
          </p:nvGraphicFramePr>
          <p:xfrm>
            <a:off x="6948264" y="5892395"/>
            <a:ext cx="1030288" cy="3049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053" name="Equation" r:id="rId10" imgW="850680" imgH="228600" progId="">
                    <p:embed/>
                  </p:oleObj>
                </mc:Choice>
                <mc:Fallback>
                  <p:oleObj name="Equation" r:id="rId10" imgW="850680" imgH="228600" progId="">
                    <p:embed/>
                    <p:pic>
                      <p:nvPicPr>
                        <p:cNvPr id="0" name="Picture 2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48264" y="5892395"/>
                          <a:ext cx="1030288" cy="304929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" name="Group 35"/>
          <p:cNvGrpSpPr/>
          <p:nvPr/>
        </p:nvGrpSpPr>
        <p:grpSpPr>
          <a:xfrm>
            <a:off x="710582" y="2647945"/>
            <a:ext cx="4437482" cy="1092613"/>
            <a:chOff x="710582" y="2647945"/>
            <a:chExt cx="4437482" cy="1092613"/>
          </a:xfrm>
        </p:grpSpPr>
        <p:sp>
          <p:nvSpPr>
            <p:cNvPr id="30" name="TextBox 29"/>
            <p:cNvSpPr txBox="1"/>
            <p:nvPr/>
          </p:nvSpPr>
          <p:spPr>
            <a:xfrm>
              <a:off x="710582" y="3212976"/>
              <a:ext cx="12691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 dirty="0" err="1" smtClean="0"/>
                <a:t>Spectral</a:t>
              </a:r>
              <a:r>
                <a:rPr lang="sv-SE" sz="1400" b="1" dirty="0" smtClean="0"/>
                <a:t> </a:t>
              </a:r>
              <a:r>
                <a:rPr lang="sv-SE" sz="1400" b="1" dirty="0" err="1" smtClean="0"/>
                <a:t>shape</a:t>
              </a:r>
              <a:endParaRPr lang="en-US" sz="1400" b="1" dirty="0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995289" y="2647945"/>
              <a:ext cx="3152775" cy="1092613"/>
              <a:chOff x="1995289" y="2647945"/>
              <a:chExt cx="3152775" cy="1092613"/>
            </a:xfrm>
          </p:grpSpPr>
          <p:graphicFrame>
            <p:nvGraphicFramePr>
              <p:cNvPr id="29" name="Object 2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20579467"/>
                  </p:ext>
                </p:extLst>
              </p:nvPr>
            </p:nvGraphicFramePr>
            <p:xfrm>
              <a:off x="1995289" y="3034120"/>
              <a:ext cx="3152775" cy="7064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54" name="Equation" r:id="rId12" imgW="2603160" imgH="583920" progId="">
                      <p:embed/>
                    </p:oleObj>
                  </mc:Choice>
                  <mc:Fallback>
                    <p:oleObj name="Equation" r:id="rId12" imgW="2603160" imgH="583920" progId="">
                      <p:embed/>
                      <p:pic>
                        <p:nvPicPr>
                          <p:cNvPr id="0" name="Picture 2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95289" y="3034120"/>
                            <a:ext cx="3152775" cy="70643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32" name="Straight Arrow Connector 31"/>
              <p:cNvCxnSpPr/>
              <p:nvPr/>
            </p:nvCxnSpPr>
            <p:spPr>
              <a:xfrm flipH="1">
                <a:off x="4330737" y="2896939"/>
                <a:ext cx="25239" cy="17885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3792439" y="2647945"/>
                <a:ext cx="13383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no-</a:t>
                </a:r>
                <a:r>
                  <a:rPr lang="sv-SE" sz="1200" dirty="0" err="1" smtClean="0">
                    <a:solidFill>
                      <a:schemeClr val="accent1">
                        <a:lumMod val="75000"/>
                      </a:schemeClr>
                    </a:solidFill>
                  </a:rPr>
                  <a:t>phonon</a:t>
                </a:r>
                <a:r>
                  <a:rPr lang="sv-SE" sz="1200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sv-SE" sz="1200" dirty="0" err="1" smtClean="0">
                    <a:solidFill>
                      <a:schemeClr val="accent1">
                        <a:lumMod val="75000"/>
                      </a:schemeClr>
                    </a:solidFill>
                  </a:rPr>
                  <a:t>energy</a:t>
                </a:r>
                <a:endParaRPr lang="en-US" sz="1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008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10</a:t>
            </a:fld>
            <a:endParaRPr lang="sv-SE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Some properties of luminescence of disordered semiconductors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552" y="980728"/>
            <a:ext cx="37684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Correlation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effects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smtClean="0">
                <a:solidFill>
                  <a:schemeClr val="tx2"/>
                </a:solidFill>
              </a:rPr>
              <a:t>Non-</a:t>
            </a:r>
            <a:r>
              <a:rPr lang="sv-SE" sz="1600" dirty="0" err="1" smtClean="0">
                <a:solidFill>
                  <a:schemeClr val="tx2"/>
                </a:solidFill>
              </a:rPr>
              <a:t>radiative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recombination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Luminescence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of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impurities</a:t>
            </a:r>
            <a:r>
              <a:rPr lang="sv-SE" sz="1600" dirty="0" smtClean="0">
                <a:solidFill>
                  <a:schemeClr val="tx2"/>
                </a:solidFill>
              </a:rPr>
              <a:t> and </a:t>
            </a:r>
            <a:r>
              <a:rPr lang="sv-SE" sz="1600" dirty="0" err="1" smtClean="0">
                <a:solidFill>
                  <a:schemeClr val="tx2"/>
                </a:solidFill>
              </a:rPr>
              <a:t>defects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Luminescence</a:t>
            </a:r>
            <a:r>
              <a:rPr lang="sv-SE" sz="1600" dirty="0" smtClean="0">
                <a:solidFill>
                  <a:schemeClr val="tx2"/>
                </a:solidFill>
              </a:rPr>
              <a:t> ’</a:t>
            </a:r>
            <a:r>
              <a:rPr lang="sv-SE" sz="1600" dirty="0" err="1" smtClean="0">
                <a:solidFill>
                  <a:schemeClr val="tx2"/>
                </a:solidFill>
              </a:rPr>
              <a:t>fatigue</a:t>
            </a:r>
            <a:r>
              <a:rPr lang="sv-SE" sz="1600" dirty="0" smtClean="0">
                <a:solidFill>
                  <a:schemeClr val="tx2"/>
                </a:solidFill>
              </a:rPr>
              <a:t>’</a:t>
            </a:r>
          </a:p>
          <a:p>
            <a:pPr marL="285750" indent="-285750">
              <a:buFont typeface="Arial" pitchFamily="34" charset="0"/>
              <a:buChar char="•"/>
            </a:pPr>
            <a:endParaRPr lang="sv-SE" sz="1600" dirty="0" smtClean="0"/>
          </a:p>
        </p:txBody>
      </p:sp>
      <p:grpSp>
        <p:nvGrpSpPr>
          <p:cNvPr id="16" name="Group 15"/>
          <p:cNvGrpSpPr/>
          <p:nvPr/>
        </p:nvGrpSpPr>
        <p:grpSpPr>
          <a:xfrm>
            <a:off x="326770" y="980728"/>
            <a:ext cx="8784969" cy="4807986"/>
            <a:chOff x="326770" y="980728"/>
            <a:chExt cx="8784969" cy="4807986"/>
          </a:xfrm>
        </p:grpSpPr>
        <p:grpSp>
          <p:nvGrpSpPr>
            <p:cNvPr id="14" name="Group 13"/>
            <p:cNvGrpSpPr/>
            <p:nvPr/>
          </p:nvGrpSpPr>
          <p:grpSpPr>
            <a:xfrm>
              <a:off x="326770" y="980728"/>
              <a:ext cx="8784969" cy="3567301"/>
              <a:chOff x="326770" y="980728"/>
              <a:chExt cx="8784969" cy="3567301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539552" y="980728"/>
                <a:ext cx="3768468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sv-SE" sz="1600" dirty="0" err="1" smtClean="0">
                    <a:solidFill>
                      <a:srgbClr val="FF0000"/>
                    </a:solidFill>
                  </a:rPr>
                  <a:t>Correlation</a:t>
                </a:r>
                <a:r>
                  <a:rPr lang="sv-SE" sz="1600" dirty="0" smtClean="0">
                    <a:solidFill>
                      <a:srgbClr val="FF0000"/>
                    </a:solidFill>
                  </a:rPr>
                  <a:t> </a:t>
                </a:r>
                <a:r>
                  <a:rPr lang="sv-SE" sz="1600" dirty="0" err="1" smtClean="0">
                    <a:solidFill>
                      <a:srgbClr val="FF0000"/>
                    </a:solidFill>
                  </a:rPr>
                  <a:t>effects</a:t>
                </a:r>
                <a:endParaRPr lang="sv-SE" sz="1600" dirty="0" smtClean="0">
                  <a:solidFill>
                    <a:srgbClr val="FF0000"/>
                  </a:solidFill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sv-SE" sz="1600" dirty="0" smtClean="0">
                    <a:solidFill>
                      <a:schemeClr val="tx2"/>
                    </a:solidFill>
                  </a:rPr>
                  <a:t>Non-</a:t>
                </a:r>
                <a:r>
                  <a:rPr lang="sv-SE" sz="1600" dirty="0" err="1" smtClean="0">
                    <a:solidFill>
                      <a:schemeClr val="tx2"/>
                    </a:solidFill>
                  </a:rPr>
                  <a:t>radiative</a:t>
                </a:r>
                <a:r>
                  <a:rPr lang="sv-SE" sz="1600" dirty="0" smtClean="0">
                    <a:solidFill>
                      <a:schemeClr val="tx2"/>
                    </a:solidFill>
                  </a:rPr>
                  <a:t> </a:t>
                </a:r>
                <a:r>
                  <a:rPr lang="sv-SE" sz="1600" dirty="0" err="1" smtClean="0">
                    <a:solidFill>
                      <a:schemeClr val="tx2"/>
                    </a:solidFill>
                  </a:rPr>
                  <a:t>recombination</a:t>
                </a:r>
                <a:endParaRPr lang="sv-SE" sz="1600" dirty="0" smtClean="0">
                  <a:solidFill>
                    <a:schemeClr val="tx2"/>
                  </a:solidFill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sv-SE" sz="1600" dirty="0" err="1" smtClean="0">
                    <a:solidFill>
                      <a:schemeClr val="tx2"/>
                    </a:solidFill>
                  </a:rPr>
                  <a:t>Luminescence</a:t>
                </a:r>
                <a:r>
                  <a:rPr lang="sv-SE" sz="1600" dirty="0" smtClean="0">
                    <a:solidFill>
                      <a:schemeClr val="tx2"/>
                    </a:solidFill>
                  </a:rPr>
                  <a:t> </a:t>
                </a:r>
                <a:r>
                  <a:rPr lang="sv-SE" sz="1600" dirty="0" err="1" smtClean="0">
                    <a:solidFill>
                      <a:schemeClr val="tx2"/>
                    </a:solidFill>
                  </a:rPr>
                  <a:t>of</a:t>
                </a:r>
                <a:r>
                  <a:rPr lang="sv-SE" sz="1600" dirty="0" smtClean="0">
                    <a:solidFill>
                      <a:schemeClr val="tx2"/>
                    </a:solidFill>
                  </a:rPr>
                  <a:t> </a:t>
                </a:r>
                <a:r>
                  <a:rPr lang="sv-SE" sz="1600" dirty="0" err="1" smtClean="0">
                    <a:solidFill>
                      <a:schemeClr val="tx2"/>
                    </a:solidFill>
                  </a:rPr>
                  <a:t>impurities</a:t>
                </a:r>
                <a:r>
                  <a:rPr lang="sv-SE" sz="1600" dirty="0" smtClean="0">
                    <a:solidFill>
                      <a:schemeClr val="tx2"/>
                    </a:solidFill>
                  </a:rPr>
                  <a:t> and </a:t>
                </a:r>
                <a:r>
                  <a:rPr lang="sv-SE" sz="1600" dirty="0" err="1" smtClean="0">
                    <a:solidFill>
                      <a:schemeClr val="tx2"/>
                    </a:solidFill>
                  </a:rPr>
                  <a:t>defects</a:t>
                </a:r>
                <a:endParaRPr lang="sv-SE" sz="1600" dirty="0" smtClean="0">
                  <a:solidFill>
                    <a:schemeClr val="tx2"/>
                  </a:solidFill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sv-SE" sz="1600" dirty="0" err="1" smtClean="0">
                    <a:solidFill>
                      <a:schemeClr val="tx2"/>
                    </a:solidFill>
                  </a:rPr>
                  <a:t>Luminescence</a:t>
                </a:r>
                <a:r>
                  <a:rPr lang="sv-SE" sz="1600" dirty="0" smtClean="0">
                    <a:solidFill>
                      <a:schemeClr val="tx2"/>
                    </a:solidFill>
                  </a:rPr>
                  <a:t> ’</a:t>
                </a:r>
                <a:r>
                  <a:rPr lang="sv-SE" sz="1600" dirty="0" err="1" smtClean="0">
                    <a:solidFill>
                      <a:schemeClr val="tx2"/>
                    </a:solidFill>
                  </a:rPr>
                  <a:t>fatigue</a:t>
                </a:r>
                <a:r>
                  <a:rPr lang="sv-SE" sz="1600" dirty="0" smtClean="0">
                    <a:solidFill>
                      <a:schemeClr val="tx2"/>
                    </a:solidFill>
                  </a:rPr>
                  <a:t>’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endParaRPr lang="sv-SE" sz="1600" dirty="0" smtClean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26770" y="2348880"/>
                <a:ext cx="8784969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600" dirty="0" smtClean="0"/>
                  <a:t>No excitons </a:t>
                </a:r>
                <a:r>
                  <a:rPr lang="sv-SE" sz="1600" dirty="0" err="1" smtClean="0"/>
                  <a:t>but</a:t>
                </a:r>
                <a:endParaRPr lang="sv-SE" sz="1600" dirty="0" smtClean="0"/>
              </a:p>
              <a:p>
                <a:r>
                  <a:rPr lang="sv-SE" sz="1600" u="sng" dirty="0" err="1" smtClean="0">
                    <a:solidFill>
                      <a:srgbClr val="0070C0"/>
                    </a:solidFill>
                  </a:rPr>
                  <a:t>Geminate</a:t>
                </a:r>
                <a:r>
                  <a:rPr lang="sv-SE" sz="1600" u="sng" dirty="0" smtClean="0">
                    <a:solidFill>
                      <a:srgbClr val="0070C0"/>
                    </a:solidFill>
                  </a:rPr>
                  <a:t> e-h pairs:</a:t>
                </a:r>
                <a:r>
                  <a:rPr lang="sv-SE" sz="1600" dirty="0" smtClean="0">
                    <a:solidFill>
                      <a:srgbClr val="0070C0"/>
                    </a:solidFill>
                  </a:rPr>
                  <a:t> </a:t>
                </a:r>
                <a:r>
                  <a:rPr lang="sv-SE" sz="1600" dirty="0" err="1" smtClean="0"/>
                  <a:t>Electron</a:t>
                </a:r>
                <a:r>
                  <a:rPr lang="sv-SE" sz="1600" dirty="0" smtClean="0"/>
                  <a:t> and </a:t>
                </a:r>
                <a:r>
                  <a:rPr lang="sv-SE" sz="1600" dirty="0" err="1" smtClean="0"/>
                  <a:t>hole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couple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created</a:t>
                </a:r>
                <a:r>
                  <a:rPr lang="sv-SE" sz="1600" dirty="0" smtClean="0"/>
                  <a:t> by the absorption </a:t>
                </a:r>
                <a:r>
                  <a:rPr lang="sv-SE" sz="1600" dirty="0" err="1" smtClean="0"/>
                  <a:t>of</a:t>
                </a:r>
                <a:r>
                  <a:rPr lang="sv-SE" sz="1600" dirty="0" smtClean="0"/>
                  <a:t> a given </a:t>
                </a:r>
                <a:r>
                  <a:rPr lang="sv-SE" sz="1600" dirty="0" err="1" smtClean="0"/>
                  <a:t>photon</a:t>
                </a:r>
                <a:r>
                  <a:rPr lang="sv-SE" sz="1600" dirty="0" smtClean="0"/>
                  <a:t> in a given site </a:t>
                </a:r>
              </a:p>
              <a:p>
                <a:r>
                  <a:rPr lang="sv-SE" sz="1600" u="sng" dirty="0" smtClean="0">
                    <a:solidFill>
                      <a:srgbClr val="0070C0"/>
                    </a:solidFill>
                  </a:rPr>
                  <a:t>Non-</a:t>
                </a:r>
                <a:r>
                  <a:rPr lang="sv-SE" sz="1600" u="sng" dirty="0" err="1" smtClean="0">
                    <a:solidFill>
                      <a:srgbClr val="0070C0"/>
                    </a:solidFill>
                  </a:rPr>
                  <a:t>geminate</a:t>
                </a:r>
                <a:r>
                  <a:rPr lang="sv-SE" sz="1600" u="sng" dirty="0" smtClean="0">
                    <a:solidFill>
                      <a:srgbClr val="0070C0"/>
                    </a:solidFill>
                  </a:rPr>
                  <a:t> e-h pairs:</a:t>
                </a:r>
                <a:r>
                  <a:rPr lang="sv-SE" sz="1600" dirty="0" smtClean="0">
                    <a:solidFill>
                      <a:srgbClr val="0070C0"/>
                    </a:solidFill>
                  </a:rPr>
                  <a:t> </a:t>
                </a:r>
                <a:r>
                  <a:rPr lang="sv-SE" sz="1600" dirty="0" err="1" smtClean="0"/>
                  <a:t>Electron</a:t>
                </a:r>
                <a:r>
                  <a:rPr lang="sv-SE" sz="1600" dirty="0" smtClean="0"/>
                  <a:t> and a </a:t>
                </a:r>
                <a:r>
                  <a:rPr lang="sv-SE" sz="1600" dirty="0" err="1" smtClean="0"/>
                  <a:t>hole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that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have</a:t>
                </a:r>
                <a:r>
                  <a:rPr lang="sv-SE" sz="1600" dirty="0" smtClean="0"/>
                  <a:t> originated in different parts </a:t>
                </a:r>
                <a:r>
                  <a:rPr lang="sv-SE" sz="1600" dirty="0" err="1" smtClean="0"/>
                  <a:t>of</a:t>
                </a:r>
                <a:r>
                  <a:rPr lang="sv-SE" sz="1600" dirty="0" smtClean="0"/>
                  <a:t> the </a:t>
                </a:r>
                <a:r>
                  <a:rPr lang="sv-SE" sz="1600" dirty="0" err="1" smtClean="0"/>
                  <a:t>sample</a:t>
                </a:r>
                <a:r>
                  <a:rPr lang="sv-SE" sz="1600" dirty="0" smtClean="0"/>
                  <a:t> as a </a:t>
                </a:r>
              </a:p>
              <a:p>
                <a:r>
                  <a:rPr lang="sv-SE" sz="1600" dirty="0" err="1" smtClean="0"/>
                  <a:t>consequence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of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two</a:t>
                </a:r>
                <a:r>
                  <a:rPr lang="sv-SE" sz="1600" dirty="0" smtClean="0"/>
                  <a:t> absorption events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50016" y="3717032"/>
                <a:ext cx="619240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 smtClean="0"/>
                  <a:t>Photocarrier</a:t>
                </a:r>
                <a:r>
                  <a:rPr lang="en-US" sz="1600" dirty="0" smtClean="0"/>
                  <a:t> diffusion length</a:t>
                </a:r>
                <a:r>
                  <a:rPr lang="sv-SE" sz="1600" dirty="0" smtClean="0"/>
                  <a:t> is short:</a:t>
                </a:r>
              </a:p>
              <a:p>
                <a:r>
                  <a:rPr lang="sv-SE" sz="1600" dirty="0" smtClean="0"/>
                  <a:t>Low excitations: Geminate pair </a:t>
                </a:r>
                <a:r>
                  <a:rPr lang="sv-SE" sz="1600" dirty="0" err="1" smtClean="0"/>
                  <a:t>recombination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dominates</a:t>
                </a:r>
                <a:endParaRPr lang="sv-SE" sz="1600" dirty="0" smtClean="0"/>
              </a:p>
              <a:p>
                <a:r>
                  <a:rPr lang="en-US" sz="1600" dirty="0" smtClean="0"/>
                  <a:t>High excitations: Non-geminate recombination is not </a:t>
                </a:r>
                <a:r>
                  <a:rPr lang="sv-SE" sz="1600" dirty="0" smtClean="0"/>
                  <a:t>negligible </a:t>
                </a:r>
                <a:r>
                  <a:rPr lang="sv-SE" sz="1600" dirty="0" err="1" smtClean="0"/>
                  <a:t>anymore</a:t>
                </a:r>
                <a:endParaRPr lang="sv-SE" sz="1600" dirty="0" smtClean="0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364611" y="4957717"/>
              <a:ext cx="499111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In </a:t>
              </a:r>
              <a:r>
                <a:rPr lang="sv-SE" sz="1600" dirty="0" err="1" smtClean="0"/>
                <a:t>injection</a:t>
              </a:r>
              <a:r>
                <a:rPr lang="sv-SE" sz="1600" dirty="0" smtClean="0"/>
                <a:t> EL all the </a:t>
              </a:r>
              <a:r>
                <a:rPr lang="sv-SE" sz="1600" dirty="0" err="1" smtClean="0"/>
                <a:t>electron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hole</a:t>
              </a:r>
              <a:r>
                <a:rPr lang="sv-SE" sz="1600" dirty="0" smtClean="0"/>
                <a:t> pairs </a:t>
              </a:r>
              <a:r>
                <a:rPr lang="sv-SE" sz="1600" dirty="0" err="1" smtClean="0"/>
                <a:t>are</a:t>
              </a:r>
              <a:r>
                <a:rPr lang="sv-SE" sz="1600" dirty="0" smtClean="0"/>
                <a:t> non-</a:t>
              </a:r>
              <a:r>
                <a:rPr lang="sv-SE" sz="1600" dirty="0" err="1" smtClean="0"/>
                <a:t>geminate</a:t>
              </a:r>
              <a:endParaRPr lang="sv-SE" sz="1600" dirty="0" smtClean="0"/>
            </a:p>
            <a:p>
              <a:r>
                <a:rPr lang="sv-SE" sz="1600" dirty="0" smtClean="0"/>
                <a:t>In </a:t>
              </a:r>
              <a:r>
                <a:rPr lang="sv-SE" sz="1600" dirty="0" err="1" smtClean="0"/>
                <a:t>a-SiC:H</a:t>
              </a:r>
              <a:r>
                <a:rPr lang="sv-SE" sz="1600" dirty="0" smtClean="0"/>
                <a:t> p-i-n EL is </a:t>
              </a:r>
              <a:r>
                <a:rPr lang="sv-SE" sz="1600" dirty="0" err="1" smtClean="0"/>
                <a:t>of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high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intensity</a:t>
              </a:r>
              <a:r>
                <a:rPr lang="sv-SE" sz="1600" dirty="0" smtClean="0"/>
                <a:t> (QE~ 10</a:t>
              </a:r>
              <a:r>
                <a:rPr lang="sv-SE" sz="1600" baseline="30000" dirty="0" smtClean="0"/>
                <a:t>-3</a:t>
              </a:r>
              <a:r>
                <a:rPr lang="sv-SE" sz="1600" dirty="0" smtClean="0"/>
                <a:t> %)</a:t>
              </a:r>
            </a:p>
            <a:p>
              <a:r>
                <a:rPr lang="sv-SE" sz="1600" u="sng" dirty="0" err="1" smtClean="0">
                  <a:solidFill>
                    <a:srgbClr val="0070C0"/>
                  </a:solidFill>
                </a:rPr>
                <a:t>Proves</a:t>
              </a:r>
              <a:r>
                <a:rPr lang="sv-SE" sz="1600" u="sng" dirty="0" smtClean="0">
                  <a:solidFill>
                    <a:srgbClr val="0070C0"/>
                  </a:solidFill>
                </a:rPr>
                <a:t> radiative </a:t>
              </a:r>
              <a:r>
                <a:rPr lang="sv-SE" sz="1600" u="sng" dirty="0" err="1" smtClean="0">
                  <a:solidFill>
                    <a:srgbClr val="0070C0"/>
                  </a:solidFill>
                </a:rPr>
                <a:t>recobination</a:t>
              </a:r>
              <a:r>
                <a:rPr lang="sv-SE" sz="1600" u="sng" dirty="0" smtClean="0">
                  <a:solidFill>
                    <a:srgbClr val="0070C0"/>
                  </a:solidFill>
                </a:rPr>
                <a:t> </a:t>
              </a:r>
              <a:r>
                <a:rPr lang="sv-SE" sz="1600" u="sng" dirty="0" err="1" smtClean="0">
                  <a:solidFill>
                    <a:srgbClr val="0070C0"/>
                  </a:solidFill>
                </a:rPr>
                <a:t>of</a:t>
              </a:r>
              <a:r>
                <a:rPr lang="sv-SE" sz="1600" u="sng" dirty="0" smtClean="0">
                  <a:solidFill>
                    <a:srgbClr val="0070C0"/>
                  </a:solidFill>
                </a:rPr>
                <a:t> non-</a:t>
              </a:r>
              <a:r>
                <a:rPr lang="sv-SE" sz="1600" u="sng" dirty="0" err="1" smtClean="0">
                  <a:solidFill>
                    <a:srgbClr val="0070C0"/>
                  </a:solidFill>
                </a:rPr>
                <a:t>geminate</a:t>
              </a:r>
              <a:r>
                <a:rPr lang="sv-SE" sz="1600" u="sng" dirty="0" smtClean="0">
                  <a:solidFill>
                    <a:srgbClr val="0070C0"/>
                  </a:solidFill>
                </a:rPr>
                <a:t> e-h pairs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76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11</a:t>
            </a:fld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980728"/>
            <a:ext cx="37684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70C0"/>
                </a:solidFill>
              </a:rPr>
              <a:t>Correlation effects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Non-radiative recombination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</a:rPr>
              <a:t>Luminescence of impurities and defects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</a:rPr>
              <a:t>Luminescence ’fatigue’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Some properties of luminescence of disordered semiconductors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0778" y="2344812"/>
            <a:ext cx="501515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Possible paths of non-radiative recombination of </a:t>
            </a:r>
          </a:p>
          <a:p>
            <a:r>
              <a:rPr lang="en-US" sz="1600" dirty="0" smtClean="0"/>
              <a:t>e-h pairs in amorphous semiconductors: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Recombination mediated by dangling bonds </a:t>
            </a:r>
          </a:p>
          <a:p>
            <a:r>
              <a:rPr lang="en-US" sz="1600" dirty="0" smtClean="0"/>
              <a:t>        (Shockley-Read recombination of defects in </a:t>
            </a:r>
          </a:p>
          <a:p>
            <a:r>
              <a:rPr lang="en-US" sz="1600" dirty="0" smtClean="0"/>
              <a:t>        the middle of the bandgap)</a:t>
            </a:r>
          </a:p>
          <a:p>
            <a:pPr marL="342900" indent="-342900">
              <a:buAutoNum type="arabicPeriod" startAt="2"/>
            </a:pPr>
            <a:r>
              <a:rPr lang="en-US" sz="1600" dirty="0" smtClean="0"/>
              <a:t>Thermal quenching</a:t>
            </a:r>
          </a:p>
          <a:p>
            <a:pPr marL="342900" indent="-342900">
              <a:buAutoNum type="arabicPeriod" startAt="2"/>
            </a:pPr>
            <a:r>
              <a:rPr lang="en-US" sz="1600" dirty="0" smtClean="0"/>
              <a:t>Recombination of non-geminate e-h pairs</a:t>
            </a:r>
          </a:p>
          <a:p>
            <a:pPr marL="342900" indent="-342900">
              <a:buAutoNum type="arabicPeriod" startAt="2"/>
            </a:pPr>
            <a:r>
              <a:rPr lang="en-US" sz="1600" dirty="0" smtClean="0"/>
              <a:t>Auger recombination (high excitation)</a:t>
            </a:r>
          </a:p>
          <a:p>
            <a:pPr marL="342900" indent="-342900">
              <a:buAutoNum type="arabicPeriod" startAt="2"/>
            </a:pPr>
            <a:r>
              <a:rPr lang="en-US" sz="1600" dirty="0" smtClean="0">
                <a:solidFill>
                  <a:srgbClr val="00B050"/>
                </a:solidFill>
              </a:rPr>
              <a:t>Surface recombination (unsaturated bonds at surface)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0816" y="4797152"/>
            <a:ext cx="8193012" cy="584775"/>
            <a:chOff x="514666" y="2658398"/>
            <a:chExt cx="4119471" cy="584775"/>
          </a:xfrm>
        </p:grpSpPr>
        <p:sp>
          <p:nvSpPr>
            <p:cNvPr id="13" name="Rectangle 12"/>
            <p:cNvSpPr/>
            <p:nvPr/>
          </p:nvSpPr>
          <p:spPr>
            <a:xfrm>
              <a:off x="514666" y="2658398"/>
              <a:ext cx="411947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solidFill>
                    <a:srgbClr val="00B050"/>
                  </a:solidFill>
                </a:rPr>
                <a:t>Thickness of non-luminescence layer: </a:t>
              </a:r>
            </a:p>
            <a:p>
              <a:r>
                <a:rPr lang="en-US" sz="1600" dirty="0" smtClean="0">
                  <a:solidFill>
                    <a:srgbClr val="00B050"/>
                  </a:solidFill>
                </a:rPr>
                <a:t>D is a </a:t>
              </a:r>
              <a:r>
                <a:rPr lang="en-US" sz="1600" dirty="0" err="1" smtClean="0">
                  <a:solidFill>
                    <a:srgbClr val="00B050"/>
                  </a:solidFill>
                </a:rPr>
                <a:t>photocarrier</a:t>
              </a:r>
              <a:r>
                <a:rPr lang="en-US" sz="1600" dirty="0" smtClean="0">
                  <a:solidFill>
                    <a:srgbClr val="00B050"/>
                  </a:solidFill>
                </a:rPr>
                <a:t> diffusion coefficient (small in disordered semiconductors, such that L ≈10 nm)</a:t>
              </a:r>
              <a:endParaRPr lang="en-US" sz="1600" dirty="0">
                <a:solidFill>
                  <a:srgbClr val="00B050"/>
                </a:solidFill>
              </a:endParaRPr>
            </a:p>
          </p:txBody>
        </p:sp>
        <p:graphicFrame>
          <p:nvGraphicFramePr>
            <p:cNvPr id="14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03104771"/>
                </p:ext>
              </p:extLst>
            </p:nvPr>
          </p:nvGraphicFramePr>
          <p:xfrm>
            <a:off x="2108097" y="2684826"/>
            <a:ext cx="506882" cy="276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6" name="Equation" r:id="rId3" imgW="596880" imgH="228600" progId="">
                    <p:embed/>
                  </p:oleObj>
                </mc:Choice>
                <mc:Fallback>
                  <p:oleObj name="Equation" r:id="rId3" imgW="596880" imgH="2286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8097" y="2684826"/>
                          <a:ext cx="506882" cy="276225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Box 15"/>
          <p:cNvSpPr txBox="1"/>
          <p:nvPr/>
        </p:nvSpPr>
        <p:spPr>
          <a:xfrm>
            <a:off x="205079" y="5512876"/>
            <a:ext cx="6472477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B050"/>
                </a:solidFill>
              </a:rPr>
              <a:t>Although the concentration of surface defect is high, </a:t>
            </a:r>
          </a:p>
          <a:p>
            <a:pPr algn="ctr"/>
            <a:r>
              <a:rPr lang="en-US" sz="1600" dirty="0" smtClean="0">
                <a:solidFill>
                  <a:srgbClr val="00B050"/>
                </a:solidFill>
              </a:rPr>
              <a:t>the contribution by the surface non-radiative recombination is small (~ 10%)</a:t>
            </a:r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540" y="2200269"/>
            <a:ext cx="3096344" cy="259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4211960" y="4221088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288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124744"/>
            <a:ext cx="2222672" cy="20817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12</a:t>
            </a:fld>
            <a:endParaRPr lang="sv-SE"/>
          </a:p>
        </p:txBody>
      </p:sp>
      <p:sp>
        <p:nvSpPr>
          <p:cNvPr id="7" name="TextBox 6"/>
          <p:cNvSpPr txBox="1"/>
          <p:nvPr/>
        </p:nvSpPr>
        <p:spPr>
          <a:xfrm>
            <a:off x="539552" y="980728"/>
            <a:ext cx="37684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Correlation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effects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smtClean="0">
                <a:solidFill>
                  <a:schemeClr val="tx2"/>
                </a:solidFill>
              </a:rPr>
              <a:t>Non-</a:t>
            </a:r>
            <a:r>
              <a:rPr lang="sv-SE" sz="1600" dirty="0" err="1" smtClean="0">
                <a:solidFill>
                  <a:schemeClr val="tx2"/>
                </a:solidFill>
              </a:rPr>
              <a:t>radiative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recombination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rgbClr val="FF0000"/>
                </a:solidFill>
              </a:rPr>
              <a:t>Luminescence</a:t>
            </a:r>
            <a:r>
              <a:rPr lang="sv-SE" sz="1600" dirty="0" smtClean="0">
                <a:solidFill>
                  <a:srgbClr val="FF0000"/>
                </a:solidFill>
              </a:rPr>
              <a:t> </a:t>
            </a:r>
            <a:r>
              <a:rPr lang="sv-SE" sz="1600" dirty="0" err="1" smtClean="0">
                <a:solidFill>
                  <a:srgbClr val="FF0000"/>
                </a:solidFill>
              </a:rPr>
              <a:t>of</a:t>
            </a:r>
            <a:r>
              <a:rPr lang="sv-SE" sz="1600" dirty="0" smtClean="0">
                <a:solidFill>
                  <a:srgbClr val="FF0000"/>
                </a:solidFill>
              </a:rPr>
              <a:t> </a:t>
            </a:r>
            <a:r>
              <a:rPr lang="sv-SE" sz="1600" dirty="0" err="1" smtClean="0">
                <a:solidFill>
                  <a:srgbClr val="FF0000"/>
                </a:solidFill>
              </a:rPr>
              <a:t>impurities</a:t>
            </a:r>
            <a:r>
              <a:rPr lang="sv-SE" sz="1600" dirty="0" smtClean="0">
                <a:solidFill>
                  <a:srgbClr val="FF0000"/>
                </a:solidFill>
              </a:rPr>
              <a:t> and </a:t>
            </a:r>
            <a:r>
              <a:rPr lang="sv-SE" sz="1600" dirty="0" err="1" smtClean="0">
                <a:solidFill>
                  <a:srgbClr val="FF0000"/>
                </a:solidFill>
              </a:rPr>
              <a:t>defects</a:t>
            </a:r>
            <a:endParaRPr lang="sv-SE" sz="16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Luminescence</a:t>
            </a:r>
            <a:r>
              <a:rPr lang="sv-SE" sz="1600" dirty="0" smtClean="0">
                <a:solidFill>
                  <a:schemeClr val="tx2"/>
                </a:solidFill>
              </a:rPr>
              <a:t> ’</a:t>
            </a:r>
            <a:r>
              <a:rPr lang="sv-SE" sz="1600" dirty="0" err="1" smtClean="0">
                <a:solidFill>
                  <a:schemeClr val="tx2"/>
                </a:solidFill>
              </a:rPr>
              <a:t>fatigue</a:t>
            </a:r>
            <a:r>
              <a:rPr lang="sv-SE" sz="1600" dirty="0" smtClean="0">
                <a:solidFill>
                  <a:schemeClr val="tx2"/>
                </a:solidFill>
              </a:rPr>
              <a:t>’</a:t>
            </a:r>
          </a:p>
          <a:p>
            <a:pPr marL="285750" indent="-285750">
              <a:buFont typeface="Arial" pitchFamily="34" charset="0"/>
              <a:buChar char="•"/>
            </a:pPr>
            <a:endParaRPr lang="sv-SE" sz="160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Some properties of luminescence of disordered semiconductors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1350" y="2924944"/>
            <a:ext cx="378969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sv-SE" sz="1600" dirty="0" smtClean="0"/>
              <a:t>Distribution of </a:t>
            </a:r>
            <a:r>
              <a:rPr lang="sv-SE" sz="1600" dirty="0" err="1" smtClean="0"/>
              <a:t>binding</a:t>
            </a:r>
            <a:r>
              <a:rPr lang="sv-SE" sz="1600" dirty="0" smtClean="0"/>
              <a:t> </a:t>
            </a:r>
            <a:r>
              <a:rPr lang="sv-SE" sz="1600" dirty="0" err="1" smtClean="0"/>
              <a:t>energies</a:t>
            </a:r>
            <a:r>
              <a:rPr lang="sv-SE" sz="1600" dirty="0" smtClean="0"/>
              <a:t>, </a:t>
            </a:r>
            <a:r>
              <a:rPr lang="sv-SE" sz="1600" dirty="0" err="1" smtClean="0"/>
              <a:t>such</a:t>
            </a:r>
            <a:r>
              <a:rPr lang="sv-SE" sz="1600" dirty="0" smtClean="0"/>
              <a:t> as </a:t>
            </a:r>
            <a:r>
              <a:rPr lang="sv-SE" sz="1600" i="1" dirty="0" smtClean="0"/>
              <a:t>E</a:t>
            </a:r>
            <a:r>
              <a:rPr lang="sv-SE" sz="1600" baseline="-25000" dirty="0"/>
              <a:t>D</a:t>
            </a:r>
            <a:endParaRPr lang="sv-SE" sz="1600" dirty="0" smtClean="0"/>
          </a:p>
          <a:p>
            <a:pPr>
              <a:buFontTx/>
              <a:buChar char="-"/>
            </a:pPr>
            <a:r>
              <a:rPr lang="sv-SE" sz="1600" dirty="0" smtClean="0"/>
              <a:t> Impurities: new dangling bonds</a:t>
            </a:r>
          </a:p>
          <a:p>
            <a:pPr>
              <a:buFontTx/>
              <a:buChar char="-"/>
            </a:pPr>
            <a:r>
              <a:rPr lang="sv-SE" sz="1600" dirty="0" smtClean="0"/>
              <a:t> Mainly non-radiative</a:t>
            </a:r>
          </a:p>
          <a:p>
            <a:pPr>
              <a:buFontTx/>
              <a:buChar char="-"/>
            </a:pPr>
            <a:r>
              <a:rPr lang="sv-SE" sz="1600" dirty="0" smtClean="0"/>
              <a:t> High doping: weak luminescence</a:t>
            </a:r>
          </a:p>
          <a:p>
            <a:r>
              <a:rPr lang="sv-SE" sz="1600" dirty="0" smtClean="0"/>
              <a:t>  </a:t>
            </a:r>
            <a:r>
              <a:rPr lang="sv-SE" sz="1600" dirty="0" smtClean="0">
                <a:solidFill>
                  <a:srgbClr val="00B050"/>
                </a:solidFill>
              </a:rPr>
              <a:t>a-Si:H doped with phosphorus/boron</a:t>
            </a:r>
          </a:p>
          <a:p>
            <a:r>
              <a:rPr lang="sv-SE" sz="1600" dirty="0" smtClean="0">
                <a:solidFill>
                  <a:srgbClr val="00B050"/>
                </a:solidFill>
              </a:rPr>
              <a:t>   new emission band in Infrared ( ~ 0.8 eV)</a:t>
            </a:r>
          </a:p>
          <a:p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smtClean="0"/>
              <a:t> </a:t>
            </a:r>
          </a:p>
          <a:p>
            <a:pPr>
              <a:buFontTx/>
              <a:buChar char="-"/>
            </a:pPr>
            <a:endParaRPr lang="sv-SE" sz="1600" dirty="0" smtClean="0"/>
          </a:p>
        </p:txBody>
      </p:sp>
      <p:pic>
        <p:nvPicPr>
          <p:cNvPr id="13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73016"/>
            <a:ext cx="3697740" cy="2524362"/>
          </a:xfrm>
        </p:spPr>
      </p:pic>
    </p:spTree>
    <p:extLst>
      <p:ext uri="{BB962C8B-B14F-4D97-AF65-F5344CB8AC3E}">
        <p14:creationId xmlns:p14="http://schemas.microsoft.com/office/powerpoint/2010/main" val="78978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349754"/>
            <a:ext cx="3229706" cy="338350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13</a:t>
            </a:fld>
            <a:endParaRPr lang="sv-SE"/>
          </a:p>
        </p:txBody>
      </p:sp>
      <p:sp>
        <p:nvSpPr>
          <p:cNvPr id="7" name="TextBox 6"/>
          <p:cNvSpPr txBox="1"/>
          <p:nvPr/>
        </p:nvSpPr>
        <p:spPr>
          <a:xfrm>
            <a:off x="539552" y="980728"/>
            <a:ext cx="37684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Correlation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effects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smtClean="0">
                <a:solidFill>
                  <a:schemeClr val="tx2"/>
                </a:solidFill>
              </a:rPr>
              <a:t>Non-</a:t>
            </a:r>
            <a:r>
              <a:rPr lang="sv-SE" sz="1600" dirty="0" err="1" smtClean="0">
                <a:solidFill>
                  <a:schemeClr val="tx2"/>
                </a:solidFill>
              </a:rPr>
              <a:t>radiative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recombination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Luminescence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of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impurities</a:t>
            </a:r>
            <a:r>
              <a:rPr lang="sv-SE" sz="1600" dirty="0" smtClean="0">
                <a:solidFill>
                  <a:schemeClr val="tx2"/>
                </a:solidFill>
              </a:rPr>
              <a:t> and </a:t>
            </a:r>
            <a:r>
              <a:rPr lang="sv-SE" sz="1600" dirty="0" err="1" smtClean="0">
                <a:solidFill>
                  <a:schemeClr val="tx2"/>
                </a:solidFill>
              </a:rPr>
              <a:t>defects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rgbClr val="FF0000"/>
                </a:solidFill>
              </a:rPr>
              <a:t>Luminescence</a:t>
            </a:r>
            <a:r>
              <a:rPr lang="sv-SE" sz="1600" dirty="0" smtClean="0">
                <a:solidFill>
                  <a:srgbClr val="FF0000"/>
                </a:solidFill>
              </a:rPr>
              <a:t> ’</a:t>
            </a:r>
            <a:r>
              <a:rPr lang="sv-SE" sz="1600" dirty="0" err="1" smtClean="0">
                <a:solidFill>
                  <a:srgbClr val="FF0000"/>
                </a:solidFill>
              </a:rPr>
              <a:t>fatigue</a:t>
            </a:r>
            <a:r>
              <a:rPr lang="sv-SE" sz="1600" dirty="0" smtClean="0">
                <a:solidFill>
                  <a:srgbClr val="FF0000"/>
                </a:solidFill>
              </a:rPr>
              <a:t>’</a:t>
            </a:r>
          </a:p>
          <a:p>
            <a:pPr marL="285750" indent="-285750">
              <a:buFont typeface="Arial" pitchFamily="34" charset="0"/>
              <a:buChar char="•"/>
            </a:pPr>
            <a:endParaRPr lang="sv-SE" sz="160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Some properties of luminescence of disordered semiconductors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96622" y="3284984"/>
            <a:ext cx="4322518" cy="1407061"/>
            <a:chOff x="380598" y="3212976"/>
            <a:chExt cx="4322518" cy="1407061"/>
          </a:xfrm>
        </p:grpSpPr>
        <p:sp>
          <p:nvSpPr>
            <p:cNvPr id="6" name="TextBox 5"/>
            <p:cNvSpPr txBox="1"/>
            <p:nvPr/>
          </p:nvSpPr>
          <p:spPr>
            <a:xfrm>
              <a:off x="380598" y="3212976"/>
              <a:ext cx="409169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600" dirty="0" smtClean="0"/>
                <a:t>Gradual fading of main emission band under </a:t>
              </a:r>
            </a:p>
            <a:p>
              <a:pPr algn="ctr"/>
              <a:r>
                <a:rPr lang="sv-SE" sz="1600" dirty="0" err="1" smtClean="0"/>
                <a:t>high</a:t>
              </a:r>
              <a:r>
                <a:rPr lang="sv-SE" sz="1600" dirty="0" smtClean="0"/>
                <a:t> excitation </a:t>
              </a:r>
              <a:r>
                <a:rPr lang="sv-SE" sz="1600" dirty="0" err="1" smtClean="0"/>
                <a:t>due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to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dangling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bond</a:t>
              </a:r>
              <a:r>
                <a:rPr lang="sv-SE" sz="1600" dirty="0" smtClean="0"/>
                <a:t> formation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5788" y="4035262"/>
              <a:ext cx="4287328" cy="584775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sv-SE" sz="1600" dirty="0" smtClean="0"/>
                <a:t>  </a:t>
              </a:r>
              <a:r>
                <a:rPr lang="sv-SE" sz="1600" dirty="0" err="1" smtClean="0"/>
                <a:t>Staebler</a:t>
              </a:r>
              <a:r>
                <a:rPr lang="sv-SE" sz="1600" dirty="0" smtClean="0"/>
                <a:t>-Wronski </a:t>
              </a:r>
              <a:r>
                <a:rPr lang="sv-SE" sz="1600" dirty="0" err="1" smtClean="0"/>
                <a:t>effect</a:t>
              </a:r>
              <a:r>
                <a:rPr lang="sv-SE" sz="1600" dirty="0" smtClean="0"/>
                <a:t> (solar cell degradation)</a:t>
              </a:r>
            </a:p>
            <a:p>
              <a:r>
                <a:rPr lang="sv-SE" sz="1600" dirty="0" err="1" smtClean="0"/>
                <a:t>Annealing</a:t>
              </a:r>
              <a:r>
                <a:rPr lang="sv-SE" sz="1600" dirty="0" smtClean="0"/>
                <a:t> at 150-200 </a:t>
              </a:r>
              <a:r>
                <a:rPr lang="sv-SE" sz="1600" dirty="0" err="1" smtClean="0"/>
                <a:t>of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a-Si:H</a:t>
              </a:r>
              <a:r>
                <a:rPr lang="sv-SE" sz="1600" dirty="0" smtClean="0"/>
                <a:t> for 1 hr </a:t>
              </a:r>
              <a:r>
                <a:rPr lang="sv-SE" sz="1600" dirty="0" err="1" smtClean="0"/>
                <a:t>recovers</a:t>
              </a:r>
              <a:r>
                <a:rPr lang="sv-SE" sz="1600" dirty="0" smtClean="0"/>
                <a:t> 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456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14</a:t>
            </a:fld>
            <a:endParaRPr lang="sv-SE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075240" cy="543590"/>
          </a:xfrm>
        </p:spPr>
        <p:txBody>
          <a:bodyPr>
            <a:normAutofit/>
          </a:bodyPr>
          <a:lstStyle/>
          <a:p>
            <a:pPr algn="l"/>
            <a:r>
              <a:rPr lang="sv-SE" sz="2000" u="sng" dirty="0" err="1" smtClean="0">
                <a:solidFill>
                  <a:srgbClr val="FF0000"/>
                </a:solidFill>
                <a:latin typeface="+mn-lt"/>
              </a:rPr>
              <a:t>Stimulated</a:t>
            </a:r>
            <a:r>
              <a:rPr lang="sv-SE" sz="2000" u="sng" dirty="0" smtClean="0">
                <a:solidFill>
                  <a:srgbClr val="FF0000"/>
                </a:solidFill>
                <a:latin typeface="+mn-lt"/>
              </a:rPr>
              <a:t> emission</a:t>
            </a:r>
            <a:endParaRPr lang="sv-SE" sz="2000" u="sng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23528" y="908721"/>
            <a:ext cx="8435280" cy="158417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v-SE" sz="1800" dirty="0" smtClean="0"/>
              <a:t>Special case of luminescence</a:t>
            </a:r>
          </a:p>
          <a:p>
            <a:pPr>
              <a:buFont typeface="Wingdings" pitchFamily="2" charset="2"/>
              <a:buChar char="Ø"/>
            </a:pPr>
            <a:r>
              <a:rPr lang="sv-SE" sz="1800" dirty="0" smtClean="0"/>
              <a:t>Non-</a:t>
            </a:r>
            <a:r>
              <a:rPr lang="sv-SE" sz="1800" dirty="0" err="1" smtClean="0"/>
              <a:t>equilibrium</a:t>
            </a:r>
            <a:r>
              <a:rPr lang="sv-SE" sz="1800" dirty="0" smtClean="0"/>
              <a:t> </a:t>
            </a:r>
            <a:r>
              <a:rPr lang="en-US" sz="1800" dirty="0" smtClean="0"/>
              <a:t>thermodynamic conditions are </a:t>
            </a:r>
            <a:r>
              <a:rPr lang="sv-SE" sz="1800" dirty="0" err="1" smtClean="0"/>
              <a:t>needed</a:t>
            </a:r>
            <a:r>
              <a:rPr lang="en-US" sz="1800" dirty="0" smtClean="0"/>
              <a:t>: p</a:t>
            </a:r>
            <a:r>
              <a:rPr lang="sv-SE" sz="1800" b="0" dirty="0" err="1" smtClean="0"/>
              <a:t>opulation</a:t>
            </a:r>
            <a:r>
              <a:rPr lang="sv-SE" sz="1800" b="0" dirty="0" smtClean="0"/>
              <a:t> inversion</a:t>
            </a:r>
          </a:p>
          <a:p>
            <a:pPr>
              <a:buFont typeface="Wingdings" pitchFamily="2" charset="2"/>
              <a:buChar char="Ø"/>
            </a:pPr>
            <a:r>
              <a:rPr lang="sv-SE" sz="1800" dirty="0" smtClean="0"/>
              <a:t>Non-</a:t>
            </a:r>
            <a:r>
              <a:rPr lang="sv-SE" sz="1800" dirty="0" err="1" smtClean="0"/>
              <a:t>linear</a:t>
            </a:r>
            <a:r>
              <a:rPr lang="sv-SE" sz="1800" dirty="0" smtClean="0"/>
              <a:t> </a:t>
            </a:r>
            <a:r>
              <a:rPr lang="sv-SE" sz="1800" dirty="0" err="1" smtClean="0"/>
              <a:t>effect</a:t>
            </a:r>
            <a:endParaRPr lang="sv-SE" sz="1800" b="0" dirty="0" smtClean="0"/>
          </a:p>
          <a:p>
            <a:pPr marL="0" indent="0">
              <a:buNone/>
            </a:pPr>
            <a:endParaRPr lang="sv-SE" sz="1800" b="0" dirty="0" smtClean="0"/>
          </a:p>
          <a:p>
            <a:pPr>
              <a:buFont typeface="Wingdings" pitchFamily="2" charset="2"/>
              <a:buChar char="Ø"/>
            </a:pPr>
            <a:endParaRPr lang="sv-SE" sz="1800" b="0" i="1" dirty="0" smtClean="0"/>
          </a:p>
          <a:p>
            <a:pPr>
              <a:buFont typeface="Wingdings" pitchFamily="2" charset="2"/>
              <a:buChar char="Ø"/>
            </a:pPr>
            <a:endParaRPr lang="sv-SE" sz="1800" b="0" dirty="0" smtClean="0"/>
          </a:p>
          <a:p>
            <a:pPr>
              <a:buFont typeface="Wingdings" pitchFamily="2" charset="2"/>
              <a:buChar char="Ø"/>
            </a:pPr>
            <a:endParaRPr lang="sv-SE" sz="1400" b="0" dirty="0" smtClean="0"/>
          </a:p>
          <a:p>
            <a:pPr marL="0" indent="0">
              <a:buNone/>
            </a:pPr>
            <a:endParaRPr lang="sv-SE" sz="1800" b="0" dirty="0" smtClean="0"/>
          </a:p>
          <a:p>
            <a:endParaRPr lang="sv-SE" sz="1800" b="0" dirty="0"/>
          </a:p>
        </p:txBody>
      </p:sp>
    </p:spTree>
    <p:extLst>
      <p:ext uri="{BB962C8B-B14F-4D97-AF65-F5344CB8AC3E}">
        <p14:creationId xmlns:p14="http://schemas.microsoft.com/office/powerpoint/2010/main" val="220425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15</a:t>
            </a:fld>
            <a:endParaRPr lang="sv-SE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Stimulated emission in PL experiments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6761" y="980728"/>
            <a:ext cx="3921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As a fundamental principle of lasers </a:t>
            </a:r>
            <a:r>
              <a:rPr lang="en-US" sz="1600" b="1" i="1" dirty="0" smtClean="0">
                <a:solidFill>
                  <a:srgbClr val="C00000"/>
                </a:solidFill>
              </a:rPr>
              <a:t>√</a:t>
            </a:r>
          </a:p>
          <a:p>
            <a:r>
              <a:rPr lang="en-US" sz="1600" dirty="0" smtClean="0"/>
              <a:t>Basic research on radiative recombination </a:t>
            </a:r>
            <a:r>
              <a:rPr lang="en-US" sz="1600" b="1" i="1" dirty="0" smtClean="0">
                <a:solidFill>
                  <a:srgbClr val="C00000"/>
                </a:solidFill>
              </a:rPr>
              <a:t>×</a:t>
            </a:r>
            <a:r>
              <a:rPr lang="en-US" sz="1600" dirty="0" smtClean="0"/>
              <a:t>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257184" y="764704"/>
            <a:ext cx="3275256" cy="4141237"/>
            <a:chOff x="5185176" y="972017"/>
            <a:chExt cx="3275256" cy="414123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112" y="1628800"/>
              <a:ext cx="2555176" cy="348445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185176" y="972017"/>
              <a:ext cx="32752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600" dirty="0" smtClean="0">
                  <a:solidFill>
                    <a:schemeClr val="tx2"/>
                  </a:solidFill>
                </a:rPr>
                <a:t>Shape of the sample and the applied </a:t>
              </a:r>
            </a:p>
            <a:p>
              <a:pPr algn="ctr"/>
              <a:r>
                <a:rPr lang="sv-SE" sz="1600" dirty="0" smtClean="0">
                  <a:solidFill>
                    <a:schemeClr val="tx2"/>
                  </a:solidFill>
                </a:rPr>
                <a:t>geometery of experiment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67544" y="1764105"/>
            <a:ext cx="46976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sv-SE" sz="1600" dirty="0" smtClean="0">
                <a:solidFill>
                  <a:srgbClr val="00B050"/>
                </a:solidFill>
              </a:rPr>
              <a:t> Large excited spot (~ 1mm) and high optical quality </a:t>
            </a:r>
          </a:p>
          <a:p>
            <a:r>
              <a:rPr lang="sv-SE" sz="1600" dirty="0" smtClean="0">
                <a:solidFill>
                  <a:srgbClr val="00B050"/>
                </a:solidFill>
              </a:rPr>
              <a:t>surface: spontaneous emission will stimulate the </a:t>
            </a:r>
          </a:p>
          <a:p>
            <a:r>
              <a:rPr lang="sv-SE" sz="1600" dirty="0" smtClean="0">
                <a:solidFill>
                  <a:srgbClr val="00B050"/>
                </a:solidFill>
              </a:rPr>
              <a:t>emission of </a:t>
            </a:r>
            <a:r>
              <a:rPr lang="sv-SE" sz="1600" dirty="0" err="1" smtClean="0">
                <a:solidFill>
                  <a:srgbClr val="00B050"/>
                </a:solidFill>
              </a:rPr>
              <a:t>other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photons</a:t>
            </a:r>
            <a:endParaRPr lang="sv-SE" sz="1600" dirty="0" smtClean="0">
              <a:solidFill>
                <a:srgbClr val="00B050"/>
              </a:solidFill>
            </a:endParaRPr>
          </a:p>
        </p:txBody>
      </p:sp>
      <p:pic>
        <p:nvPicPr>
          <p:cNvPr id="1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356" y="3317072"/>
            <a:ext cx="2328072" cy="2789354"/>
          </a:xfrm>
        </p:spPr>
      </p:pic>
      <p:sp>
        <p:nvSpPr>
          <p:cNvPr id="2" name="TextBox 1"/>
          <p:cNvSpPr txBox="1"/>
          <p:nvPr/>
        </p:nvSpPr>
        <p:spPr>
          <a:xfrm>
            <a:off x="485845" y="2708920"/>
            <a:ext cx="4528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>
                <a:solidFill>
                  <a:srgbClr val="00B050"/>
                </a:solidFill>
              </a:rPr>
              <a:t>Even a very small spot 10x10 um</a:t>
            </a:r>
            <a:r>
              <a:rPr lang="en-US" sz="1600" baseline="30000" dirty="0">
                <a:solidFill>
                  <a:srgbClr val="00B050"/>
                </a:solidFill>
              </a:rPr>
              <a:t>2</a:t>
            </a:r>
            <a:r>
              <a:rPr lang="en-US" sz="1600" dirty="0">
                <a:solidFill>
                  <a:srgbClr val="00B050"/>
                </a:solidFill>
              </a:rPr>
              <a:t> can give rise to </a:t>
            </a:r>
          </a:p>
          <a:p>
            <a:r>
              <a:rPr lang="en-US" sz="1600" dirty="0">
                <a:solidFill>
                  <a:srgbClr val="00B050"/>
                </a:solidFill>
              </a:rPr>
              <a:t>stimulated emission at high excitation </a:t>
            </a:r>
            <a:r>
              <a:rPr lang="en-US" sz="1600" dirty="0" smtClean="0">
                <a:solidFill>
                  <a:srgbClr val="00B050"/>
                </a:solidFill>
              </a:rPr>
              <a:t>power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1480" y="6141405"/>
            <a:ext cx="50597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v-SE" sz="1600" dirty="0" smtClean="0">
                <a:solidFill>
                  <a:srgbClr val="00B050"/>
                </a:solidFill>
              </a:rPr>
              <a:t> Decay time of stimulated emission is much faster than </a:t>
            </a:r>
          </a:p>
          <a:p>
            <a:r>
              <a:rPr lang="sv-SE" altLang="ja-JP" sz="1600" dirty="0">
                <a:solidFill>
                  <a:srgbClr val="00B050"/>
                </a:solidFill>
              </a:rPr>
              <a:t>spontaneous </a:t>
            </a:r>
            <a:r>
              <a:rPr lang="sv-SE" sz="1600" dirty="0" smtClean="0">
                <a:solidFill>
                  <a:srgbClr val="00B050"/>
                </a:solidFill>
              </a:rPr>
              <a:t>emission</a:t>
            </a:r>
          </a:p>
        </p:txBody>
      </p:sp>
    </p:spTree>
    <p:extLst>
      <p:ext uri="{BB962C8B-B14F-4D97-AF65-F5344CB8AC3E}">
        <p14:creationId xmlns:p14="http://schemas.microsoft.com/office/powerpoint/2010/main" val="102549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16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Spontaneous versus stimulated emission</a:t>
            </a:r>
          </a:p>
        </p:txBody>
      </p:sp>
      <p:pic>
        <p:nvPicPr>
          <p:cNvPr id="9" name="Picture 8" descr="Picture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68789" y="3958024"/>
            <a:ext cx="2866560" cy="1625482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1126837" y="1437744"/>
            <a:ext cx="7272808" cy="2308324"/>
            <a:chOff x="539552" y="2052137"/>
            <a:chExt cx="7272808" cy="2308324"/>
          </a:xfrm>
        </p:grpSpPr>
        <p:sp>
          <p:nvSpPr>
            <p:cNvPr id="12" name="TextBox 11"/>
            <p:cNvSpPr txBox="1"/>
            <p:nvPr/>
          </p:nvSpPr>
          <p:spPr>
            <a:xfrm>
              <a:off x="539552" y="2052137"/>
              <a:ext cx="727280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Blip>
                  <a:blip r:embed="rId4"/>
                </a:buBlip>
              </a:pPr>
              <a:r>
                <a:rPr lang="sv-SE" sz="1600" dirty="0" smtClean="0"/>
                <a:t> Rate </a:t>
              </a:r>
              <a:r>
                <a:rPr lang="sv-SE" sz="1600" dirty="0" err="1" smtClean="0"/>
                <a:t>of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transitions</a:t>
              </a:r>
              <a:r>
                <a:rPr lang="sv-SE" sz="1600" dirty="0" smtClean="0"/>
                <a:t> from I2&gt; to I1&gt; by spontaneous emission:                  </a:t>
              </a:r>
            </a:p>
            <a:p>
              <a:r>
                <a:rPr lang="sv-SE" sz="1600" dirty="0" smtClean="0"/>
                <a:t>(       Einstein coefficient                   )</a:t>
              </a:r>
            </a:p>
            <a:p>
              <a:endParaRPr lang="sv-SE" sz="1600" dirty="0" smtClean="0"/>
            </a:p>
            <a:p>
              <a:pPr>
                <a:buBlip>
                  <a:blip r:embed="rId4"/>
                </a:buBlip>
              </a:pPr>
              <a:r>
                <a:rPr lang="sv-SE" sz="1600" dirty="0" smtClean="0"/>
                <a:t> Rate of </a:t>
              </a:r>
              <a:r>
                <a:rPr lang="sv-SE" sz="1600" dirty="0" err="1" smtClean="0"/>
                <a:t>stimulated</a:t>
              </a:r>
              <a:r>
                <a:rPr lang="sv-SE" sz="1600" dirty="0" smtClean="0"/>
                <a:t> emission and absorption from I2&gt; to I1&gt;:</a:t>
              </a:r>
            </a:p>
            <a:p>
              <a:r>
                <a:rPr lang="sv-SE" sz="1600" dirty="0" smtClean="0"/>
                <a:t>                          and </a:t>
              </a:r>
            </a:p>
            <a:p>
              <a:r>
                <a:rPr lang="sv-SE" sz="1600" dirty="0" smtClean="0"/>
                <a:t>         </a:t>
              </a:r>
            </a:p>
            <a:p>
              <a:r>
                <a:rPr lang="sv-SE" sz="1600" dirty="0" smtClean="0"/>
                <a:t>    </a:t>
              </a:r>
            </a:p>
            <a:p>
              <a:endParaRPr lang="sv-SE" sz="1600" dirty="0" smtClean="0"/>
            </a:p>
            <a:p>
              <a:r>
                <a:rPr lang="sv-SE" sz="1600" dirty="0" smtClean="0"/>
                <a:t> </a:t>
              </a:r>
            </a:p>
          </p:txBody>
        </p:sp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58475106"/>
                </p:ext>
              </p:extLst>
            </p:nvPr>
          </p:nvGraphicFramePr>
          <p:xfrm>
            <a:off x="5796136" y="2072156"/>
            <a:ext cx="779462" cy="3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344" name="Equation" r:id="rId5" imgW="583920" imgH="241200" progId="Equation.3">
                    <p:embed/>
                  </p:oleObj>
                </mc:Choice>
                <mc:Fallback>
                  <p:oleObj name="Equation" r:id="rId5" imgW="583920" imgH="2412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96136" y="2072156"/>
                          <a:ext cx="779462" cy="3206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699" name="Object 3"/>
            <p:cNvGraphicFramePr>
              <a:graphicFrameLocks noChangeAspect="1"/>
            </p:cNvGraphicFramePr>
            <p:nvPr/>
          </p:nvGraphicFramePr>
          <p:xfrm>
            <a:off x="683568" y="2340863"/>
            <a:ext cx="304800" cy="287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345" name="Equation" r:id="rId7" imgW="228600" imgH="215640" progId="Equation.3">
                    <p:embed/>
                  </p:oleObj>
                </mc:Choice>
                <mc:Fallback>
                  <p:oleObj name="Equation" r:id="rId7" imgW="228600" imgH="21564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568" y="2340863"/>
                          <a:ext cx="304800" cy="2873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0" name="Object 4"/>
            <p:cNvGraphicFramePr>
              <a:graphicFrameLocks noChangeAspect="1"/>
            </p:cNvGraphicFramePr>
            <p:nvPr/>
          </p:nvGraphicFramePr>
          <p:xfrm>
            <a:off x="2577480" y="2340169"/>
            <a:ext cx="914400" cy="3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346" name="Equation" r:id="rId9" imgW="685800" imgH="241200" progId="Equation.3">
                    <p:embed/>
                  </p:oleObj>
                </mc:Choice>
                <mc:Fallback>
                  <p:oleObj name="Equation" r:id="rId9" imgW="685800" imgH="2412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7480" y="2340169"/>
                          <a:ext cx="914400" cy="3206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0437535"/>
              </p:ext>
            </p:extLst>
          </p:nvPr>
        </p:nvGraphicFramePr>
        <p:xfrm>
          <a:off x="1249843" y="2460962"/>
          <a:ext cx="1135063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7" name="Equation" r:id="rId11" imgW="850680" imgH="215640" progId="Equation.3">
                  <p:embed/>
                </p:oleObj>
              </mc:Choice>
              <mc:Fallback>
                <p:oleObj name="Equation" r:id="rId11" imgW="85068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9843" y="2460962"/>
                        <a:ext cx="1135063" cy="287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129273"/>
              </p:ext>
            </p:extLst>
          </p:nvPr>
        </p:nvGraphicFramePr>
        <p:xfrm>
          <a:off x="2791306" y="2445087"/>
          <a:ext cx="1117600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8" name="Equation" r:id="rId13" imgW="838080" imgH="215640" progId="Equation.3">
                  <p:embed/>
                </p:oleObj>
              </mc:Choice>
              <mc:Fallback>
                <p:oleObj name="Equation" r:id="rId13" imgW="83808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1306" y="2445087"/>
                        <a:ext cx="1117600" cy="287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1198845" y="2661880"/>
            <a:ext cx="5731876" cy="605100"/>
            <a:chOff x="568316" y="3234462"/>
            <a:chExt cx="5731876" cy="605100"/>
          </a:xfrm>
        </p:grpSpPr>
        <p:grpSp>
          <p:nvGrpSpPr>
            <p:cNvPr id="21" name="Group 20"/>
            <p:cNvGrpSpPr/>
            <p:nvPr/>
          </p:nvGrpSpPr>
          <p:grpSpPr>
            <a:xfrm>
              <a:off x="568316" y="3234462"/>
              <a:ext cx="4308655" cy="338554"/>
              <a:chOff x="2005360" y="3244334"/>
              <a:chExt cx="4308655" cy="338554"/>
            </a:xfrm>
          </p:grpSpPr>
          <p:graphicFrame>
            <p:nvGraphicFramePr>
              <p:cNvPr id="19" name="Object 3"/>
              <p:cNvGraphicFramePr>
                <a:graphicFrameLocks noChangeAspect="1"/>
              </p:cNvGraphicFramePr>
              <p:nvPr/>
            </p:nvGraphicFramePr>
            <p:xfrm>
              <a:off x="2005360" y="3285678"/>
              <a:ext cx="406400" cy="2873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7349" name="Equation" r:id="rId15" imgW="304560" imgH="215640" progId="Equation.3">
                      <p:embed/>
                    </p:oleObj>
                  </mc:Choice>
                  <mc:Fallback>
                    <p:oleObj name="Equation" r:id="rId15" imgW="304560" imgH="215640" progId="Equation.3">
                      <p:embed/>
                      <p:pic>
                        <p:nvPicPr>
                          <p:cNvPr id="0" name="Picture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05360" y="3285678"/>
                            <a:ext cx="406400" cy="28733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" name="Rectangle 19"/>
              <p:cNvSpPr/>
              <p:nvPr/>
            </p:nvSpPr>
            <p:spPr>
              <a:xfrm>
                <a:off x="2349340" y="3244334"/>
                <a:ext cx="39646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v-SE" sz="1600" dirty="0" smtClean="0"/>
                  <a:t>specral energy density of resonance radiation</a:t>
                </a:r>
                <a:endParaRPr lang="en-US" sz="1600" dirty="0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568316" y="3501008"/>
              <a:ext cx="5731876" cy="338554"/>
              <a:chOff x="1820267" y="3244334"/>
              <a:chExt cx="5731876" cy="338554"/>
            </a:xfrm>
          </p:grpSpPr>
          <p:graphicFrame>
            <p:nvGraphicFramePr>
              <p:cNvPr id="23" name="Object 3"/>
              <p:cNvGraphicFramePr>
                <a:graphicFrameLocks noChangeAspect="1"/>
              </p:cNvGraphicFramePr>
              <p:nvPr/>
            </p:nvGraphicFramePr>
            <p:xfrm>
              <a:off x="1820267" y="3285778"/>
              <a:ext cx="779463" cy="2873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7350" name="Equation" r:id="rId17" imgW="583920" imgH="215640" progId="Equation.3">
                      <p:embed/>
                    </p:oleObj>
                  </mc:Choice>
                  <mc:Fallback>
                    <p:oleObj name="Equation" r:id="rId17" imgW="583920" imgH="215640" progId="Equation.3">
                      <p:embed/>
                      <p:pic>
                        <p:nvPicPr>
                          <p:cNvPr id="0" name="Picture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20267" y="3285778"/>
                            <a:ext cx="779463" cy="2873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4" name="Rectangle 23"/>
              <p:cNvSpPr/>
              <p:nvPr/>
            </p:nvSpPr>
            <p:spPr>
              <a:xfrm>
                <a:off x="2509416" y="3244334"/>
                <a:ext cx="504272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Einstein coefficients of absorption </a:t>
                </a:r>
                <a:r>
                  <a:rPr lang="sv-SE" sz="1600" dirty="0" smtClean="0"/>
                  <a:t>and stimulated emission</a:t>
                </a:r>
                <a:endParaRPr lang="en-US" sz="1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70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17</a:t>
            </a:fld>
            <a:endParaRPr lang="sv-SE"/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611560" y="836712"/>
          <a:ext cx="1100138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34" name="Equation" r:id="rId4" imgW="825480" imgH="457200" progId="Equation.3">
                  <p:embed/>
                </p:oleObj>
              </mc:Choice>
              <mc:Fallback>
                <p:oleObj name="Equation" r:id="rId4" imgW="82548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836712"/>
                        <a:ext cx="1100138" cy="608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Absorption coefficient (optical gain coefficient</a:t>
            </a:r>
            <a:r>
              <a:rPr lang="en-US" sz="2200" u="sng" dirty="0" smtClean="0">
                <a:solidFill>
                  <a:srgbClr val="002060"/>
                </a:solidFill>
              </a:rPr>
              <a:t>) in atoms</a:t>
            </a:r>
            <a:endParaRPr lang="en-US" sz="2200" u="sng" dirty="0" smtClean="0">
              <a:solidFill>
                <a:srgbClr val="00206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39552" y="1556792"/>
            <a:ext cx="7536358" cy="1517273"/>
            <a:chOff x="539552" y="2384425"/>
            <a:chExt cx="7536358" cy="1517273"/>
          </a:xfrm>
        </p:grpSpPr>
        <p:sp>
          <p:nvSpPr>
            <p:cNvPr id="11" name="TextBox 10"/>
            <p:cNvSpPr txBox="1"/>
            <p:nvPr/>
          </p:nvSpPr>
          <p:spPr>
            <a:xfrm>
              <a:off x="539552" y="3378478"/>
              <a:ext cx="44659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92D050"/>
                  </a:solidFill>
                </a:rPr>
                <a:t>Population of individual levels: N</a:t>
              </a:r>
            </a:p>
            <a:p>
              <a:r>
                <a:rPr lang="en-US" sz="1400" dirty="0" smtClean="0">
                  <a:solidFill>
                    <a:srgbClr val="92D050"/>
                  </a:solidFill>
                </a:rPr>
                <a:t>Number of atoms per unit volume and time participating: p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611560" y="2384425"/>
              <a:ext cx="7464350" cy="929147"/>
              <a:chOff x="924074" y="2384425"/>
              <a:chExt cx="7464350" cy="929147"/>
            </a:xfrm>
          </p:grpSpPr>
          <p:graphicFrame>
            <p:nvGraphicFramePr>
              <p:cNvPr id="33796" name="Object 4"/>
              <p:cNvGraphicFramePr>
                <a:graphicFrameLocks noChangeAspect="1"/>
              </p:cNvGraphicFramePr>
              <p:nvPr/>
            </p:nvGraphicFramePr>
            <p:xfrm>
              <a:off x="924074" y="2384885"/>
              <a:ext cx="2063750" cy="9286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3835" name="Equation" r:id="rId6" imgW="1549080" imgH="698400" progId="Equation.3">
                      <p:embed/>
                    </p:oleObj>
                  </mc:Choice>
                  <mc:Fallback>
                    <p:oleObj name="Equation" r:id="rId6" imgW="1549080" imgH="698400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24074" y="2384885"/>
                            <a:ext cx="2063750" cy="92868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8" name="Group 17"/>
              <p:cNvGrpSpPr/>
              <p:nvPr/>
            </p:nvGrpSpPr>
            <p:grpSpPr>
              <a:xfrm>
                <a:off x="3131840" y="2420888"/>
                <a:ext cx="2520280" cy="830997"/>
                <a:chOff x="3419872" y="2420888"/>
                <a:chExt cx="2520280" cy="830997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3851920" y="2420888"/>
                  <a:ext cx="1656184" cy="830997"/>
                </a:xfrm>
                <a:prstGeom prst="rect">
                  <a:avLst/>
                </a:prstGeom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sv-SE" sz="1600" dirty="0" smtClean="0"/>
                    <a:t>Introduction of</a:t>
                  </a:r>
                </a:p>
                <a:p>
                  <a:pPr algn="ctr"/>
                  <a:r>
                    <a:rPr lang="sv-SE" sz="1600" dirty="0" smtClean="0"/>
                    <a:t>Lineshape function</a:t>
                  </a:r>
                </a:p>
              </p:txBody>
            </p:sp>
            <p:cxnSp>
              <p:nvCxnSpPr>
                <p:cNvPr id="15" name="Straight Arrow Connector 14"/>
                <p:cNvCxnSpPr/>
                <p:nvPr/>
              </p:nvCxnSpPr>
              <p:spPr>
                <a:xfrm>
                  <a:off x="3419872" y="2852936"/>
                  <a:ext cx="288032" cy="0"/>
                </a:xfrm>
                <a:prstGeom prst="straightConnector1">
                  <a:avLst/>
                </a:prstGeom>
                <a:ln w="190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Arrow Connector 15"/>
                <p:cNvCxnSpPr/>
                <p:nvPr/>
              </p:nvCxnSpPr>
              <p:spPr>
                <a:xfrm>
                  <a:off x="5652120" y="2852936"/>
                  <a:ext cx="288032" cy="0"/>
                </a:xfrm>
                <a:prstGeom prst="straightConnector1">
                  <a:avLst/>
                </a:prstGeom>
                <a:ln w="190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33798" name="Object 6"/>
              <p:cNvGraphicFramePr>
                <a:graphicFrameLocks noChangeAspect="1"/>
              </p:cNvGraphicFramePr>
              <p:nvPr/>
            </p:nvGraphicFramePr>
            <p:xfrm>
              <a:off x="5800799" y="2384425"/>
              <a:ext cx="2587625" cy="9286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3836" name="Equation" r:id="rId8" imgW="1942920" imgH="698400" progId="Equation.3">
                      <p:embed/>
                    </p:oleObj>
                  </mc:Choice>
                  <mc:Fallback>
                    <p:oleObj name="Equation" r:id="rId8" imgW="1942920" imgH="698400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800799" y="2384425"/>
                            <a:ext cx="2587625" cy="92868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0" name="Group 39"/>
          <p:cNvGrpSpPr/>
          <p:nvPr/>
        </p:nvGrpSpPr>
        <p:grpSpPr>
          <a:xfrm>
            <a:off x="539552" y="3212976"/>
            <a:ext cx="6912768" cy="914618"/>
            <a:chOff x="539552" y="3212976"/>
            <a:chExt cx="6912768" cy="914618"/>
          </a:xfrm>
        </p:grpSpPr>
        <p:grpSp>
          <p:nvGrpSpPr>
            <p:cNvPr id="31" name="Group 30"/>
            <p:cNvGrpSpPr/>
            <p:nvPr/>
          </p:nvGrpSpPr>
          <p:grpSpPr>
            <a:xfrm>
              <a:off x="547196" y="3212976"/>
              <a:ext cx="6905124" cy="584775"/>
              <a:chOff x="547196" y="4221088"/>
              <a:chExt cx="6905124" cy="584775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547196" y="4221088"/>
                <a:ext cx="5482848" cy="584775"/>
                <a:chOff x="547196" y="980728"/>
                <a:chExt cx="5482848" cy="584775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547196" y="980728"/>
                  <a:ext cx="5482848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600" dirty="0" smtClean="0"/>
                    <a:t>Parallel beam of photons        with power flux density (Intensity)</a:t>
                  </a:r>
                </a:p>
                <a:p>
                  <a:r>
                    <a:rPr lang="sv-SE" sz="1600" dirty="0" smtClean="0"/>
                    <a:t>Impinging to the atomic system in the z-direction   </a:t>
                  </a:r>
                </a:p>
              </p:txBody>
            </p:sp>
            <p:graphicFrame>
              <p:nvGraphicFramePr>
                <p:cNvPr id="23" name="Object 3"/>
                <p:cNvGraphicFramePr>
                  <a:graphicFrameLocks noChangeAspect="1"/>
                </p:cNvGraphicFramePr>
                <p:nvPr/>
              </p:nvGraphicFramePr>
              <p:xfrm>
                <a:off x="2755032" y="1006203"/>
                <a:ext cx="304800" cy="236537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3837" name="Equation" r:id="rId10" imgW="228600" imgH="177480" progId="Equation.3">
                        <p:embed/>
                      </p:oleObj>
                    </mc:Choice>
                    <mc:Fallback>
                      <p:oleObj name="Equation" r:id="rId10" imgW="228600" imgH="177480" progId="Equation.3">
                        <p:embed/>
                        <p:pic>
                          <p:nvPicPr>
                            <p:cNvPr id="0" name="Picture 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755032" y="1006203"/>
                              <a:ext cx="304800" cy="236537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24" name="Object 3"/>
              <p:cNvGraphicFramePr>
                <a:graphicFrameLocks noChangeAspect="1"/>
              </p:cNvGraphicFramePr>
              <p:nvPr/>
            </p:nvGraphicFramePr>
            <p:xfrm>
              <a:off x="5961657" y="4230688"/>
              <a:ext cx="1490663" cy="3206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3838" name="Equation" r:id="rId12" imgW="1117440" imgH="241200" progId="Equation.3">
                      <p:embed/>
                    </p:oleObj>
                  </mc:Choice>
                  <mc:Fallback>
                    <p:oleObj name="Equation" r:id="rId12" imgW="1117440" imgH="241200" progId="Equation.3">
                      <p:embed/>
                      <p:pic>
                        <p:nvPicPr>
                          <p:cNvPr id="0" name="Picture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961657" y="4230688"/>
                            <a:ext cx="1490663" cy="3206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5" name="Group 24"/>
            <p:cNvGrpSpPr/>
            <p:nvPr/>
          </p:nvGrpSpPr>
          <p:grpSpPr>
            <a:xfrm>
              <a:off x="539552" y="3789040"/>
              <a:ext cx="4536504" cy="338554"/>
              <a:chOff x="547196" y="980728"/>
              <a:chExt cx="4536504" cy="338554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547196" y="980728"/>
                <a:ext cx="168725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600" dirty="0" smtClean="0"/>
                  <a:t>Intensity variation</a:t>
                </a:r>
              </a:p>
            </p:txBody>
          </p:sp>
          <p:graphicFrame>
            <p:nvGraphicFramePr>
              <p:cNvPr id="27" name="Object 3"/>
              <p:cNvGraphicFramePr>
                <a:graphicFrameLocks noChangeAspect="1"/>
              </p:cNvGraphicFramePr>
              <p:nvPr/>
            </p:nvGraphicFramePr>
            <p:xfrm>
              <a:off x="2200800" y="1016070"/>
              <a:ext cx="2882900" cy="3032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3839" name="Equation" r:id="rId14" imgW="2158920" imgH="228600" progId="Equation.3">
                      <p:embed/>
                    </p:oleObj>
                  </mc:Choice>
                  <mc:Fallback>
                    <p:oleObj name="Equation" r:id="rId14" imgW="2158920" imgH="228600" progId="Equation.3">
                      <p:embed/>
                      <p:pic>
                        <p:nvPicPr>
                          <p:cNvPr id="0" name="Picture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00800" y="1016070"/>
                            <a:ext cx="2882900" cy="30321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28" name="Group 27"/>
          <p:cNvGrpSpPr/>
          <p:nvPr/>
        </p:nvGrpSpPr>
        <p:grpSpPr>
          <a:xfrm>
            <a:off x="539552" y="4293096"/>
            <a:ext cx="8477192" cy="647527"/>
            <a:chOff x="547196" y="980728"/>
            <a:chExt cx="8477192" cy="647527"/>
          </a:xfrm>
        </p:grpSpPr>
        <p:sp>
          <p:nvSpPr>
            <p:cNvPr id="29" name="TextBox 28"/>
            <p:cNvSpPr txBox="1"/>
            <p:nvPr/>
          </p:nvSpPr>
          <p:spPr>
            <a:xfrm>
              <a:off x="547196" y="980728"/>
              <a:ext cx="84771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Contribution of spontaneous emission in given direction is much smaller than stimulated emission</a:t>
              </a:r>
            </a:p>
          </p:txBody>
        </p:sp>
        <p:graphicFrame>
          <p:nvGraphicFramePr>
            <p:cNvPr id="30" name="Object 3"/>
            <p:cNvGraphicFramePr>
              <a:graphicFrameLocks noChangeAspect="1"/>
            </p:cNvGraphicFramePr>
            <p:nvPr/>
          </p:nvGraphicFramePr>
          <p:xfrm>
            <a:off x="3438852" y="1325042"/>
            <a:ext cx="2220912" cy="303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840" name="Equation" r:id="rId16" imgW="1663560" imgH="228600" progId="Equation.3">
                    <p:embed/>
                  </p:oleObj>
                </mc:Choice>
                <mc:Fallback>
                  <p:oleObj name="Equation" r:id="rId16" imgW="1663560" imgH="228600" progId="Equation.3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8852" y="1325042"/>
                          <a:ext cx="2220912" cy="3032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" name="Group 35"/>
          <p:cNvGrpSpPr/>
          <p:nvPr/>
        </p:nvGrpSpPr>
        <p:grpSpPr>
          <a:xfrm>
            <a:off x="1043608" y="4933044"/>
            <a:ext cx="6264696" cy="622300"/>
            <a:chOff x="611560" y="5110163"/>
            <a:chExt cx="6264696" cy="622300"/>
          </a:xfrm>
        </p:grpSpPr>
        <p:grpSp>
          <p:nvGrpSpPr>
            <p:cNvPr id="32" name="Group 31"/>
            <p:cNvGrpSpPr/>
            <p:nvPr/>
          </p:nvGrpSpPr>
          <p:grpSpPr>
            <a:xfrm>
              <a:off x="611560" y="5229200"/>
              <a:ext cx="3238515" cy="338554"/>
              <a:chOff x="547196" y="980728"/>
              <a:chExt cx="3238515" cy="338554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547196" y="980728"/>
                <a:ext cx="32385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600" dirty="0" smtClean="0"/>
                  <a:t>For non-degenerate levels                   </a:t>
                </a:r>
              </a:p>
            </p:txBody>
          </p:sp>
          <p:graphicFrame>
            <p:nvGraphicFramePr>
              <p:cNvPr id="34" name="Object 3"/>
              <p:cNvGraphicFramePr>
                <a:graphicFrameLocks noChangeAspect="1"/>
              </p:cNvGraphicFramePr>
              <p:nvPr/>
            </p:nvGraphicFramePr>
            <p:xfrm>
              <a:off x="2873896" y="980728"/>
              <a:ext cx="762000" cy="2873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3841" name="Equation" r:id="rId18" imgW="571320" imgH="215640" progId="Equation.3">
                      <p:embed/>
                    </p:oleObj>
                  </mc:Choice>
                  <mc:Fallback>
                    <p:oleObj name="Equation" r:id="rId18" imgW="571320" imgH="215640" progId="Equation.3">
                      <p:embed/>
                      <p:pic>
                        <p:nvPicPr>
                          <p:cNvPr id="0" name="Picture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3896" y="980728"/>
                            <a:ext cx="762000" cy="2873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5" name="Object 3"/>
            <p:cNvGraphicFramePr>
              <a:graphicFrameLocks noChangeAspect="1"/>
            </p:cNvGraphicFramePr>
            <p:nvPr/>
          </p:nvGraphicFramePr>
          <p:xfrm>
            <a:off x="3772693" y="5110163"/>
            <a:ext cx="3103563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842" name="Equation" r:id="rId20" imgW="2323800" imgH="469800" progId="Equation.3">
                    <p:embed/>
                  </p:oleObj>
                </mc:Choice>
                <mc:Fallback>
                  <p:oleObj name="Equation" r:id="rId20" imgW="2323800" imgH="469800" progId="Equation.3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2693" y="5110163"/>
                          <a:ext cx="3103563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1" name="Group 40"/>
          <p:cNvGrpSpPr/>
          <p:nvPr/>
        </p:nvGrpSpPr>
        <p:grpSpPr>
          <a:xfrm>
            <a:off x="1166473" y="5531609"/>
            <a:ext cx="6163000" cy="625475"/>
            <a:chOff x="1145304" y="5733256"/>
            <a:chExt cx="6163000" cy="625475"/>
          </a:xfrm>
        </p:grpSpPr>
        <p:sp>
          <p:nvSpPr>
            <p:cNvPr id="37" name="TextBox 36"/>
            <p:cNvSpPr txBox="1"/>
            <p:nvPr/>
          </p:nvSpPr>
          <p:spPr>
            <a:xfrm>
              <a:off x="1145304" y="5877272"/>
              <a:ext cx="18151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Lambert-Beer law: </a:t>
              </a:r>
            </a:p>
          </p:txBody>
        </p:sp>
        <p:graphicFrame>
          <p:nvGraphicFramePr>
            <p:cNvPr id="33805" name="Object 13"/>
            <p:cNvGraphicFramePr>
              <a:graphicFrameLocks noChangeAspect="1"/>
            </p:cNvGraphicFramePr>
            <p:nvPr/>
          </p:nvGraphicFramePr>
          <p:xfrm>
            <a:off x="3007196" y="5773738"/>
            <a:ext cx="1217613" cy="523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843" name="Equation" r:id="rId22" imgW="914400" imgH="393480" progId="Equation.3">
                    <p:embed/>
                  </p:oleObj>
                </mc:Choice>
                <mc:Fallback>
                  <p:oleObj name="Equation" r:id="rId22" imgW="914400" imgH="393480" progId="Equation.3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7196" y="5773738"/>
                          <a:ext cx="1217613" cy="5238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6" name="Object 14"/>
            <p:cNvGraphicFramePr>
              <a:graphicFrameLocks noChangeAspect="1"/>
            </p:cNvGraphicFramePr>
            <p:nvPr/>
          </p:nvGraphicFramePr>
          <p:xfrm>
            <a:off x="4296817" y="5733256"/>
            <a:ext cx="3011487" cy="625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844" name="Equation" r:id="rId24" imgW="2260440" imgH="469800" progId="Equation.3">
                    <p:embed/>
                  </p:oleObj>
                </mc:Choice>
                <mc:Fallback>
                  <p:oleObj name="Equation" r:id="rId24" imgW="2260440" imgH="469800" progId="Equation.3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96817" y="5733256"/>
                          <a:ext cx="3011487" cy="625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extBox 1"/>
          <p:cNvSpPr txBox="1"/>
          <p:nvPr/>
        </p:nvSpPr>
        <p:spPr>
          <a:xfrm>
            <a:off x="552717" y="6207418"/>
            <a:ext cx="7541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inverse population N</a:t>
            </a:r>
            <a:r>
              <a:rPr lang="en-US" baseline="-25000" dirty="0" smtClean="0"/>
              <a:t>1</a:t>
            </a:r>
            <a:r>
              <a:rPr lang="en-US" dirty="0" smtClean="0"/>
              <a:t>&lt;N</a:t>
            </a:r>
            <a:r>
              <a:rPr lang="en-US" baseline="-25000" dirty="0" smtClean="0"/>
              <a:t>2</a:t>
            </a:r>
            <a:r>
              <a:rPr lang="en-US" dirty="0" smtClean="0"/>
              <a:t> – optical gain, for normal population </a:t>
            </a:r>
            <a:r>
              <a:rPr lang="en-US" dirty="0"/>
              <a:t>–</a:t>
            </a:r>
            <a:r>
              <a:rPr lang="en-US" dirty="0" smtClean="0"/>
              <a:t> absorption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18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Optical gain in semiconductors</a:t>
            </a:r>
          </a:p>
        </p:txBody>
      </p:sp>
      <p:pic>
        <p:nvPicPr>
          <p:cNvPr id="7" name="Picture 6" descr="Picture1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4359" y="2852936"/>
            <a:ext cx="3206576" cy="259228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95536" y="1908121"/>
            <a:ext cx="6749603" cy="338554"/>
            <a:chOff x="467544" y="1908121"/>
            <a:chExt cx="6749603" cy="338554"/>
          </a:xfrm>
        </p:grpSpPr>
        <p:sp>
          <p:nvSpPr>
            <p:cNvPr id="8" name="TextBox 7"/>
            <p:cNvSpPr txBox="1"/>
            <p:nvPr/>
          </p:nvSpPr>
          <p:spPr>
            <a:xfrm>
              <a:off x="467544" y="1908121"/>
              <a:ext cx="48052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Wingdings" pitchFamily="2" charset="2"/>
                <a:buChar char="q"/>
              </a:pPr>
              <a:r>
                <a:rPr lang="sv-SE" sz="1600" dirty="0" smtClean="0"/>
                <a:t> </a:t>
              </a:r>
              <a:r>
                <a:rPr lang="sv-SE" sz="1600" dirty="0" err="1" smtClean="0"/>
                <a:t>Density</a:t>
              </a:r>
              <a:r>
                <a:rPr lang="sv-SE" sz="1600" dirty="0" smtClean="0"/>
                <a:t> of states in the conduction and valence band</a:t>
              </a:r>
            </a:p>
          </p:txBody>
        </p:sp>
        <p:graphicFrame>
          <p:nvGraphicFramePr>
            <p:cNvPr id="34818" name="Object 2"/>
            <p:cNvGraphicFramePr>
              <a:graphicFrameLocks noChangeAspect="1"/>
            </p:cNvGraphicFramePr>
            <p:nvPr/>
          </p:nvGraphicFramePr>
          <p:xfrm>
            <a:off x="5220072" y="1916113"/>
            <a:ext cx="1997075" cy="303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02" name="Equation" r:id="rId4" imgW="1498320" imgH="228600" progId="Equation.3">
                    <p:embed/>
                  </p:oleObj>
                </mc:Choice>
                <mc:Fallback>
                  <p:oleObj name="Equation" r:id="rId4" imgW="1498320" imgH="2286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20072" y="1916113"/>
                          <a:ext cx="1997075" cy="3032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Group 16"/>
          <p:cNvGrpSpPr/>
          <p:nvPr/>
        </p:nvGrpSpPr>
        <p:grpSpPr>
          <a:xfrm>
            <a:off x="539552" y="2420888"/>
            <a:ext cx="4752528" cy="1224136"/>
            <a:chOff x="539552" y="2420888"/>
            <a:chExt cx="4752528" cy="1224136"/>
          </a:xfrm>
        </p:grpSpPr>
        <p:sp>
          <p:nvSpPr>
            <p:cNvPr id="11" name="TextBox 10"/>
            <p:cNvSpPr txBox="1"/>
            <p:nvPr/>
          </p:nvSpPr>
          <p:spPr>
            <a:xfrm>
              <a:off x="539552" y="2442374"/>
              <a:ext cx="47525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B050"/>
                  </a:solidFill>
                </a:rPr>
                <a:t>For band-to-bad </a:t>
              </a:r>
              <a:r>
                <a:rPr lang="en-US" sz="1400" b="1" dirty="0" smtClean="0">
                  <a:solidFill>
                    <a:srgbClr val="FF0000"/>
                  </a:solidFill>
                </a:rPr>
                <a:t>spontaneous</a:t>
              </a:r>
              <a:r>
                <a:rPr lang="en-US" sz="1400" b="1" dirty="0" smtClean="0">
                  <a:solidFill>
                    <a:srgbClr val="00B050"/>
                  </a:solidFill>
                </a:rPr>
                <a:t> emission under low excitation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39552" y="2420888"/>
              <a:ext cx="4752528" cy="1224136"/>
            </a:xfrm>
            <a:prstGeom prst="rect">
              <a:avLst/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45643" y="2749645"/>
              <a:ext cx="4557117" cy="532318"/>
              <a:chOff x="645643" y="2749645"/>
              <a:chExt cx="4557117" cy="532318"/>
            </a:xfrm>
          </p:grpSpPr>
          <p:graphicFrame>
            <p:nvGraphicFramePr>
              <p:cNvPr id="12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5495495"/>
                  </p:ext>
                </p:extLst>
              </p:nvPr>
            </p:nvGraphicFramePr>
            <p:xfrm>
              <a:off x="645643" y="2749645"/>
              <a:ext cx="1728192" cy="5323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403" name="Equation" r:id="rId6" imgW="1396800" imgH="431640" progId="Equation.3">
                      <p:embed/>
                    </p:oleObj>
                  </mc:Choice>
                  <mc:Fallback>
                    <p:oleObj name="Equation" r:id="rId6" imgW="1396800" imgH="431640" progId="Equation.3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45643" y="2749645"/>
                            <a:ext cx="1728192" cy="53231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26973152"/>
                  </p:ext>
                </p:extLst>
              </p:nvPr>
            </p:nvGraphicFramePr>
            <p:xfrm>
              <a:off x="2373835" y="2750151"/>
              <a:ext cx="2828925" cy="5318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404" name="Equation" r:id="rId8" imgW="2286000" imgH="431640" progId="Equation.3">
                      <p:embed/>
                    </p:oleObj>
                  </mc:Choice>
                  <mc:Fallback>
                    <p:oleObj name="Equation" r:id="rId8" imgW="2286000" imgH="431640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73835" y="2750151"/>
                            <a:ext cx="2828925" cy="53181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22" name="Group 21"/>
          <p:cNvGrpSpPr/>
          <p:nvPr/>
        </p:nvGrpSpPr>
        <p:grpSpPr>
          <a:xfrm>
            <a:off x="1144708" y="3717032"/>
            <a:ext cx="3732176" cy="642243"/>
            <a:chOff x="1144708" y="3717032"/>
            <a:chExt cx="3732176" cy="642243"/>
          </a:xfrm>
        </p:grpSpPr>
        <p:sp>
          <p:nvSpPr>
            <p:cNvPr id="19" name="TextBox 18"/>
            <p:cNvSpPr txBox="1"/>
            <p:nvPr/>
          </p:nvSpPr>
          <p:spPr>
            <a:xfrm>
              <a:off x="1144708" y="3717032"/>
              <a:ext cx="37321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>
                  <a:solidFill>
                    <a:srgbClr val="00B050"/>
                  </a:solidFill>
                </a:rPr>
                <a:t>Occupied joint states per </a:t>
              </a:r>
              <a:r>
                <a:rPr lang="sv-SE" sz="1600" dirty="0" err="1" smtClean="0">
                  <a:solidFill>
                    <a:srgbClr val="00B050"/>
                  </a:solidFill>
                </a:rPr>
                <a:t>unit</a:t>
              </a:r>
              <a:r>
                <a:rPr lang="sv-SE" sz="1600" dirty="0" smtClean="0">
                  <a:solidFill>
                    <a:srgbClr val="00B050"/>
                  </a:solidFill>
                </a:rPr>
                <a:t> </a:t>
              </a:r>
              <a:r>
                <a:rPr lang="sv-SE" sz="1600" dirty="0" err="1" smtClean="0">
                  <a:solidFill>
                    <a:srgbClr val="00B050"/>
                  </a:solidFill>
                </a:rPr>
                <a:t>volume</a:t>
              </a:r>
              <a:r>
                <a:rPr lang="sv-SE" sz="1600" dirty="0" smtClean="0">
                  <a:solidFill>
                    <a:srgbClr val="00B050"/>
                  </a:solidFill>
                </a:rPr>
                <a:t> </a:t>
              </a:r>
              <a:r>
                <a:rPr lang="sv-SE" sz="1600" dirty="0" err="1" smtClean="0">
                  <a:solidFill>
                    <a:srgbClr val="00B050"/>
                  </a:solidFill>
                </a:rPr>
                <a:t>then</a:t>
              </a:r>
              <a:endParaRPr lang="sv-SE" sz="1600" dirty="0" smtClean="0">
                <a:solidFill>
                  <a:srgbClr val="00B050"/>
                </a:solidFill>
              </a:endParaRPr>
            </a:p>
          </p:txBody>
        </p:sp>
        <p:graphicFrame>
          <p:nvGraphicFramePr>
            <p:cNvPr id="2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96078939"/>
                </p:ext>
              </p:extLst>
            </p:nvPr>
          </p:nvGraphicFramePr>
          <p:xfrm>
            <a:off x="1938338" y="4076700"/>
            <a:ext cx="1508125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05" name="Ekvation" r:id="rId10" imgW="1218960" imgH="228600" progId="Equation.3">
                    <p:embed/>
                  </p:oleObj>
                </mc:Choice>
                <mc:Fallback>
                  <p:oleObj name="Ekvation" r:id="rId10" imgW="1218960" imgH="2286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8338" y="4076700"/>
                          <a:ext cx="1508125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TextBox 23"/>
          <p:cNvSpPr txBox="1"/>
          <p:nvPr/>
        </p:nvSpPr>
        <p:spPr>
          <a:xfrm>
            <a:off x="886698" y="4581128"/>
            <a:ext cx="3829318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v-SE" sz="1600" dirty="0" smtClean="0"/>
              <a:t>Light with a broad spectral distribution: u(v)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2887" y="1550818"/>
            <a:ext cx="5095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Instead of discrete atomic lines – bands in a semiconductor</a:t>
            </a:r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1089263" y="3262948"/>
            <a:ext cx="37490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solidFill>
                  <a:srgbClr val="00B050"/>
                </a:solidFill>
              </a:rPr>
              <a:t>f(v): probability of ’suitable occupancy </a:t>
            </a:r>
            <a:r>
              <a:rPr lang="en-US" sz="1400" b="1" dirty="0" smtClean="0">
                <a:solidFill>
                  <a:srgbClr val="00B050"/>
                </a:solidFill>
              </a:rPr>
              <a:t>of states</a:t>
            </a:r>
            <a:r>
              <a:rPr lang="en-US" sz="1400" b="1" dirty="0">
                <a:solidFill>
                  <a:srgbClr val="00B050"/>
                </a:solidFill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10754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19</a:t>
            </a:fld>
            <a:endParaRPr lang="sv-SE"/>
          </a:p>
        </p:txBody>
      </p:sp>
      <p:grpSp>
        <p:nvGrpSpPr>
          <p:cNvPr id="10" name="Group 9"/>
          <p:cNvGrpSpPr/>
          <p:nvPr/>
        </p:nvGrpSpPr>
        <p:grpSpPr>
          <a:xfrm>
            <a:off x="500583" y="980728"/>
            <a:ext cx="7311777" cy="584775"/>
            <a:chOff x="395536" y="1908121"/>
            <a:chExt cx="7311777" cy="584775"/>
          </a:xfrm>
        </p:grpSpPr>
        <p:graphicFrame>
          <p:nvGraphicFramePr>
            <p:cNvPr id="5" name="Object 2"/>
            <p:cNvGraphicFramePr>
              <a:graphicFrameLocks noChangeAspect="1"/>
            </p:cNvGraphicFramePr>
            <p:nvPr/>
          </p:nvGraphicFramePr>
          <p:xfrm>
            <a:off x="3997325" y="1916832"/>
            <a:ext cx="3709988" cy="280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298" name="Equation" r:id="rId3" imgW="2997000" imgH="228600" progId="Equation.3">
                    <p:embed/>
                  </p:oleObj>
                </mc:Choice>
                <mc:Fallback>
                  <p:oleObj name="Equation" r:id="rId3" imgW="2997000" imgH="2286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7325" y="1916832"/>
                          <a:ext cx="3709988" cy="2809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395536" y="1908121"/>
              <a:ext cx="69987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Probability density of stimulated emission</a:t>
              </a:r>
            </a:p>
            <a:p>
              <a:r>
                <a:rPr lang="sv-SE" sz="1600" dirty="0" smtClean="0"/>
                <a:t>(Stimulated emission rate (the number of the photons) emitted per 1Hz &amp; 1cm˄3)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9552" y="1772816"/>
            <a:ext cx="7632848" cy="360040"/>
            <a:chOff x="395536" y="1908121"/>
            <a:chExt cx="7632848" cy="360040"/>
          </a:xfrm>
        </p:grpSpPr>
        <p:graphicFrame>
          <p:nvGraphicFramePr>
            <p:cNvPr id="12" name="Object 2"/>
            <p:cNvGraphicFramePr>
              <a:graphicFrameLocks noChangeAspect="1"/>
            </p:cNvGraphicFramePr>
            <p:nvPr/>
          </p:nvGraphicFramePr>
          <p:xfrm>
            <a:off x="3546871" y="1923674"/>
            <a:ext cx="4481513" cy="344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299" name="Equation" r:id="rId5" imgW="3619440" imgH="279360" progId="Equation.3">
                    <p:embed/>
                  </p:oleObj>
                </mc:Choice>
                <mc:Fallback>
                  <p:oleObj name="Equation" r:id="rId5" imgW="3619440" imgH="27936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6871" y="1923674"/>
                          <a:ext cx="4481513" cy="3444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Box 12"/>
            <p:cNvSpPr txBox="1"/>
            <p:nvPr/>
          </p:nvSpPr>
          <p:spPr>
            <a:xfrm>
              <a:off x="395536" y="1908121"/>
              <a:ext cx="31924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The overall stimulated emission rate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9552" y="2420888"/>
            <a:ext cx="7554825" cy="584775"/>
            <a:chOff x="395536" y="1908121"/>
            <a:chExt cx="7554825" cy="584775"/>
          </a:xfrm>
        </p:grpSpPr>
        <p:graphicFrame>
          <p:nvGraphicFramePr>
            <p:cNvPr id="15" name="Object 2"/>
            <p:cNvGraphicFramePr>
              <a:graphicFrameLocks noChangeAspect="1"/>
            </p:cNvGraphicFramePr>
            <p:nvPr/>
          </p:nvGraphicFramePr>
          <p:xfrm>
            <a:off x="3563888" y="2196153"/>
            <a:ext cx="1571625" cy="2809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00" name="Equation" r:id="rId7" imgW="1269720" imgH="228600" progId="Equation.3">
                    <p:embed/>
                  </p:oleObj>
                </mc:Choice>
                <mc:Fallback>
                  <p:oleObj name="Equation" r:id="rId7" imgW="1269720" imgH="2286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3888" y="2196153"/>
                          <a:ext cx="1571625" cy="2809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TextBox 15"/>
            <p:cNvSpPr txBox="1"/>
            <p:nvPr/>
          </p:nvSpPr>
          <p:spPr>
            <a:xfrm>
              <a:off x="395536" y="1908121"/>
              <a:ext cx="75548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Linewidth of energy levels in semiconductor is much smaller than the frequency band of </a:t>
              </a:r>
            </a:p>
            <a:p>
              <a:r>
                <a:rPr lang="sv-SE" sz="1600" dirty="0" smtClean="0"/>
                <a:t>stimulated emission, approximation: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415952" y="5229200"/>
            <a:ext cx="4888160" cy="338554"/>
            <a:chOff x="395536" y="1908121"/>
            <a:chExt cx="4888160" cy="338554"/>
          </a:xfrm>
        </p:grpSpPr>
        <p:graphicFrame>
          <p:nvGraphicFramePr>
            <p:cNvPr id="21" name="Object 2"/>
            <p:cNvGraphicFramePr>
              <a:graphicFrameLocks noChangeAspect="1"/>
            </p:cNvGraphicFramePr>
            <p:nvPr/>
          </p:nvGraphicFramePr>
          <p:xfrm>
            <a:off x="3523159" y="1939751"/>
            <a:ext cx="1760537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01" name="Equation" r:id="rId9" imgW="1422360" imgH="215640" progId="Equation.3">
                    <p:embed/>
                  </p:oleObj>
                </mc:Choice>
                <mc:Fallback>
                  <p:oleObj name="Equation" r:id="rId9" imgW="1422360" imgH="21564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3159" y="1939751"/>
                          <a:ext cx="1760537" cy="2651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TextBox 21"/>
            <p:cNvSpPr txBox="1"/>
            <p:nvPr/>
          </p:nvSpPr>
          <p:spPr>
            <a:xfrm>
              <a:off x="395536" y="1908121"/>
              <a:ext cx="31604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I(v) should satisfy Lambert-beer law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551185" y="4581128"/>
            <a:ext cx="4617694" cy="553145"/>
            <a:chOff x="2466975" y="4623792"/>
            <a:chExt cx="4617694" cy="553145"/>
          </a:xfrm>
        </p:grpSpPr>
        <p:graphicFrame>
          <p:nvGraphicFramePr>
            <p:cNvPr id="18" name="Object 2"/>
            <p:cNvGraphicFramePr>
              <a:graphicFrameLocks noChangeAspect="1"/>
            </p:cNvGraphicFramePr>
            <p:nvPr/>
          </p:nvGraphicFramePr>
          <p:xfrm>
            <a:off x="2466975" y="4623792"/>
            <a:ext cx="3505200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02" name="Equation" r:id="rId11" imgW="2831760" imgH="431640" progId="Equation.3">
                    <p:embed/>
                  </p:oleObj>
                </mc:Choice>
                <mc:Fallback>
                  <p:oleObj name="Equation" r:id="rId11" imgW="2831760" imgH="43164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66975" y="4623792"/>
                          <a:ext cx="3505200" cy="533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TextBox 22"/>
            <p:cNvSpPr txBox="1"/>
            <p:nvPr/>
          </p:nvSpPr>
          <p:spPr>
            <a:xfrm>
              <a:off x="4211960" y="4869160"/>
              <a:ext cx="28727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dirty="0" smtClean="0">
                  <a:solidFill>
                    <a:srgbClr val="00B050"/>
                  </a:solidFill>
                </a:rPr>
                <a:t>Spectral distribution of the intensity</a:t>
              </a:r>
            </a:p>
          </p:txBody>
        </p:sp>
      </p:grpSp>
      <p:graphicFrame>
        <p:nvGraphicFramePr>
          <p:cNvPr id="35850" name="Object 10"/>
          <p:cNvGraphicFramePr>
            <a:graphicFrameLocks noChangeAspect="1"/>
          </p:cNvGraphicFramePr>
          <p:nvPr/>
        </p:nvGraphicFramePr>
        <p:xfrm>
          <a:off x="3988495" y="5661248"/>
          <a:ext cx="174307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3" name="Equation" r:id="rId13" imgW="1409400" imgH="419040" progId="Equation.3">
                  <p:embed/>
                </p:oleObj>
              </mc:Choice>
              <mc:Fallback>
                <p:oleObj name="Equation" r:id="rId13" imgW="1409400" imgH="419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8495" y="5661248"/>
                        <a:ext cx="1743075" cy="519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up 34"/>
          <p:cNvGrpSpPr/>
          <p:nvPr/>
        </p:nvGrpSpPr>
        <p:grpSpPr>
          <a:xfrm>
            <a:off x="1475656" y="3306812"/>
            <a:ext cx="6789198" cy="1130300"/>
            <a:chOff x="1619672" y="3306812"/>
            <a:chExt cx="6789198" cy="1130300"/>
          </a:xfrm>
        </p:grpSpPr>
        <p:grpSp>
          <p:nvGrpSpPr>
            <p:cNvPr id="34" name="Group 33"/>
            <p:cNvGrpSpPr/>
            <p:nvPr/>
          </p:nvGrpSpPr>
          <p:grpSpPr>
            <a:xfrm>
              <a:off x="1619672" y="3306812"/>
              <a:ext cx="5544616" cy="1130300"/>
              <a:chOff x="1619672" y="3306812"/>
              <a:chExt cx="5544616" cy="113030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1619672" y="3573016"/>
                <a:ext cx="2520280" cy="288032"/>
                <a:chOff x="1619672" y="3573016"/>
                <a:chExt cx="2520280" cy="288032"/>
              </a:xfrm>
            </p:grpSpPr>
            <p:sp>
              <p:nvSpPr>
                <p:cNvPr id="26" name="Rounded Rectangle 25"/>
                <p:cNvSpPr/>
                <p:nvPr/>
              </p:nvSpPr>
              <p:spPr>
                <a:xfrm>
                  <a:off x="1619672" y="3573016"/>
                  <a:ext cx="1944216" cy="288032"/>
                </a:xfrm>
                <a:prstGeom prst="roundRect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8" name="Straight Arrow Connector 27"/>
                <p:cNvCxnSpPr/>
                <p:nvPr/>
              </p:nvCxnSpPr>
              <p:spPr>
                <a:xfrm>
                  <a:off x="3635896" y="3717032"/>
                  <a:ext cx="504056" cy="0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17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59912112"/>
                  </p:ext>
                </p:extLst>
              </p:nvPr>
            </p:nvGraphicFramePr>
            <p:xfrm>
              <a:off x="1628676" y="3306812"/>
              <a:ext cx="5535612" cy="1130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5304" name="Ekvation" r:id="rId15" imgW="4470120" imgH="914400" progId="Equation.3">
                      <p:embed/>
                    </p:oleObj>
                  </mc:Choice>
                  <mc:Fallback>
                    <p:oleObj name="Ekvation" r:id="rId15" imgW="4470120" imgH="914400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28676" y="3306812"/>
                            <a:ext cx="5535612" cy="11303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1" name="TextBox 30"/>
            <p:cNvSpPr txBox="1"/>
            <p:nvPr/>
          </p:nvSpPr>
          <p:spPr>
            <a:xfrm>
              <a:off x="4160398" y="3522494"/>
              <a:ext cx="42484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</a:rPr>
                <a:t>probability of photon emission (electron and hole co-existence)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Optical gain in semiconductors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36673" y="5944041"/>
            <a:ext cx="2133600" cy="365125"/>
          </a:xfrm>
        </p:spPr>
        <p:txBody>
          <a:bodyPr/>
          <a:lstStyle/>
          <a:p>
            <a:fld id="{E184F5D8-4A3E-4E56-A802-3C7BA1A5C419}" type="slidenum">
              <a:rPr lang="sv-SE" smtClean="0"/>
              <a:pPr/>
              <a:t>20</a:t>
            </a:fld>
            <a:endParaRPr lang="sv-SE"/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39975" y="836712"/>
          <a:ext cx="383222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2" name="Equation" r:id="rId3" imgW="3098520" imgH="419040" progId="Equation.3">
                  <p:embed/>
                </p:oleObj>
              </mc:Choice>
              <mc:Fallback>
                <p:oleObj name="Equation" r:id="rId3" imgW="309852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9975" y="836712"/>
                        <a:ext cx="3832225" cy="519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2771800" y="1268760"/>
            <a:ext cx="5192595" cy="1172349"/>
            <a:chOff x="3066777" y="1689298"/>
            <a:chExt cx="5192595" cy="1172349"/>
          </a:xfrm>
        </p:grpSpPr>
        <p:graphicFrame>
          <p:nvGraphicFramePr>
            <p:cNvPr id="36867" name="Object 3"/>
            <p:cNvGraphicFramePr>
              <a:graphicFrameLocks noChangeAspect="1"/>
            </p:cNvGraphicFramePr>
            <p:nvPr/>
          </p:nvGraphicFramePr>
          <p:xfrm>
            <a:off x="3066777" y="1689298"/>
            <a:ext cx="2873375" cy="1163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323" name="Equation" r:id="rId5" imgW="2323800" imgH="939600" progId="Equation.3">
                    <p:embed/>
                  </p:oleObj>
                </mc:Choice>
                <mc:Fallback>
                  <p:oleObj name="Equation" r:id="rId5" imgW="2323800" imgH="9396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6777" y="1689298"/>
                          <a:ext cx="2873375" cy="11636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" name="Group 7"/>
            <p:cNvGrpSpPr/>
            <p:nvPr/>
          </p:nvGrpSpPr>
          <p:grpSpPr>
            <a:xfrm>
              <a:off x="5580112" y="2276872"/>
              <a:ext cx="2679260" cy="584775"/>
              <a:chOff x="395536" y="1908121"/>
              <a:chExt cx="2679260" cy="584775"/>
            </a:xfrm>
          </p:grpSpPr>
          <p:graphicFrame>
            <p:nvGraphicFramePr>
              <p:cNvPr id="9" name="Object 2"/>
              <p:cNvGraphicFramePr>
                <a:graphicFrameLocks noChangeAspect="1"/>
              </p:cNvGraphicFramePr>
              <p:nvPr/>
            </p:nvGraphicFramePr>
            <p:xfrm>
              <a:off x="415054" y="1980129"/>
              <a:ext cx="220662" cy="282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6324" name="Equation" r:id="rId7" imgW="177480" imgH="228600" progId="Equation.3">
                      <p:embed/>
                    </p:oleObj>
                  </mc:Choice>
                  <mc:Fallback>
                    <p:oleObj name="Equation" r:id="rId7" imgW="177480" imgH="228600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5054" y="1980129"/>
                            <a:ext cx="220662" cy="2825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" name="TextBox 9"/>
              <p:cNvSpPr txBox="1"/>
              <p:nvPr/>
            </p:nvSpPr>
            <p:spPr>
              <a:xfrm>
                <a:off x="395536" y="1908121"/>
                <a:ext cx="267926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600" dirty="0" smtClean="0"/>
                  <a:t>    Light wavelength in vacuum</a:t>
                </a:r>
              </a:p>
              <a:p>
                <a:r>
                  <a:rPr lang="sv-SE" sz="1600" i="1" dirty="0" smtClean="0"/>
                  <a:t>n</a:t>
                </a:r>
                <a:r>
                  <a:rPr lang="sv-SE" sz="1600" dirty="0" smtClean="0"/>
                  <a:t> refractive index</a:t>
                </a: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883065" y="3232715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Time characteristics:</a:t>
            </a:r>
            <a:endParaRPr lang="en-US" sz="1600" b="1" u="sng" dirty="0" smtClean="0">
              <a:solidFill>
                <a:srgbClr val="FF0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899289" y="3082151"/>
            <a:ext cx="3940795" cy="582612"/>
            <a:chOff x="2411760" y="3566468"/>
            <a:chExt cx="3940795" cy="582612"/>
          </a:xfrm>
        </p:grpSpPr>
        <p:graphicFrame>
          <p:nvGraphicFramePr>
            <p:cNvPr id="36870" name="Object 6"/>
            <p:cNvGraphicFramePr>
              <a:graphicFrameLocks noChangeAspect="1"/>
            </p:cNvGraphicFramePr>
            <p:nvPr/>
          </p:nvGraphicFramePr>
          <p:xfrm>
            <a:off x="2411760" y="3590280"/>
            <a:ext cx="990600" cy="5349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325" name="Equation" r:id="rId9" imgW="799920" imgH="431640" progId="Equation.3">
                    <p:embed/>
                  </p:oleObj>
                </mc:Choice>
                <mc:Fallback>
                  <p:oleObj name="Equation" r:id="rId9" imgW="799920" imgH="43164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1760" y="3590280"/>
                          <a:ext cx="990600" cy="5349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1" name="Object 7"/>
            <p:cNvGraphicFramePr>
              <a:graphicFrameLocks noChangeAspect="1"/>
            </p:cNvGraphicFramePr>
            <p:nvPr/>
          </p:nvGraphicFramePr>
          <p:xfrm>
            <a:off x="3491880" y="3566468"/>
            <a:ext cx="2860675" cy="582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326" name="Equation" r:id="rId11" imgW="2311200" imgH="469800" progId="Equation.3">
                    <p:embed/>
                  </p:oleObj>
                </mc:Choice>
                <mc:Fallback>
                  <p:oleObj name="Equation" r:id="rId11" imgW="2311200" imgH="46980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1880" y="3566468"/>
                          <a:ext cx="2860675" cy="5826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TextBox 17"/>
          <p:cNvSpPr txBox="1"/>
          <p:nvPr/>
        </p:nvSpPr>
        <p:spPr>
          <a:xfrm>
            <a:off x="739049" y="3952795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smtClean="0"/>
              <a:t>Experiment: detected emission spectra: </a:t>
            </a:r>
            <a:r>
              <a:rPr lang="sv-SE" sz="1600" dirty="0" err="1" smtClean="0"/>
              <a:t>both</a:t>
            </a:r>
            <a:r>
              <a:rPr lang="sv-SE" sz="1600" dirty="0" smtClean="0"/>
              <a:t> </a:t>
            </a:r>
            <a:r>
              <a:rPr lang="sv-SE" sz="1600" dirty="0" smtClean="0"/>
              <a:t>spontaneous &amp; stimulated with overall radiative life </a:t>
            </a:r>
            <a:endParaRPr lang="sv-SE" sz="1600" b="1" u="sng" dirty="0" smtClean="0">
              <a:solidFill>
                <a:srgbClr val="FF0000"/>
              </a:solidFill>
            </a:endParaRPr>
          </a:p>
        </p:txBody>
      </p:sp>
      <p:graphicFrame>
        <p:nvGraphicFramePr>
          <p:cNvPr id="3687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8568044"/>
              </p:ext>
            </p:extLst>
          </p:nvPr>
        </p:nvGraphicFramePr>
        <p:xfrm>
          <a:off x="2683265" y="4321546"/>
          <a:ext cx="3159125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7" name="Equation" r:id="rId13" imgW="2552400" imgH="507960" progId="Equation.3">
                  <p:embed/>
                </p:oleObj>
              </mc:Choice>
              <mc:Fallback>
                <p:oleObj name="Equation" r:id="rId13" imgW="2552400" imgH="50796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3265" y="4321546"/>
                        <a:ext cx="3159125" cy="630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8885033"/>
              </p:ext>
            </p:extLst>
          </p:nvPr>
        </p:nvGraphicFramePr>
        <p:xfrm>
          <a:off x="811057" y="5144897"/>
          <a:ext cx="720081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8" name="Equation" r:id="rId15" imgW="558720" imgH="203040" progId="Equation.3">
                  <p:embed/>
                </p:oleObj>
              </mc:Choice>
              <mc:Fallback>
                <p:oleObj name="Equation" r:id="rId15" imgW="558720" imgH="203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057" y="5144897"/>
                        <a:ext cx="720081" cy="2524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531137" y="5104922"/>
            <a:ext cx="7344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smtClean="0"/>
              <a:t>relative </a:t>
            </a:r>
            <a:r>
              <a:rPr lang="sv-SE" sz="1600" dirty="0" smtClean="0"/>
              <a:t>part of the excited volume of material that takes part into stimulated emission</a:t>
            </a:r>
            <a:endParaRPr lang="sv-SE" sz="1600" b="1" u="sng" dirty="0" smtClean="0">
              <a:solidFill>
                <a:srgbClr val="FF0000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Optical gain in semiconductors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2454" y="5536971"/>
            <a:ext cx="7421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Measured lifetime shortening is a typical feature of stimulated emission onset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8" grpId="0"/>
      <p:bldP spid="22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99" y="2547328"/>
            <a:ext cx="3368442" cy="3185928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21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optical gain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39552" y="980728"/>
            <a:ext cx="7776864" cy="340072"/>
            <a:chOff x="539552" y="980728"/>
            <a:chExt cx="7776864" cy="340072"/>
          </a:xfrm>
        </p:grpSpPr>
        <p:sp>
          <p:nvSpPr>
            <p:cNvPr id="6" name="TextBox 5"/>
            <p:cNvSpPr txBox="1"/>
            <p:nvPr/>
          </p:nvSpPr>
          <p:spPr>
            <a:xfrm>
              <a:off x="539552" y="980728"/>
              <a:ext cx="77768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600" dirty="0" smtClean="0"/>
                <a:t>Separate quasi-Fermi level for electrons/holes </a:t>
              </a:r>
              <a:endParaRPr lang="sv-SE" sz="1600" b="1" u="sng" dirty="0" smtClean="0">
                <a:solidFill>
                  <a:srgbClr val="FF0000"/>
                </a:solidFill>
              </a:endParaRPr>
            </a:p>
          </p:txBody>
        </p:sp>
        <p:graphicFrame>
          <p:nvGraphicFramePr>
            <p:cNvPr id="37890" name="Object 2"/>
            <p:cNvGraphicFramePr>
              <a:graphicFrameLocks noChangeAspect="1"/>
            </p:cNvGraphicFramePr>
            <p:nvPr/>
          </p:nvGraphicFramePr>
          <p:xfrm>
            <a:off x="4471789" y="1036638"/>
            <a:ext cx="676275" cy="284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786" name="Equation" r:id="rId4" imgW="545760" imgH="228600" progId="Equation.3">
                    <p:embed/>
                  </p:oleObj>
                </mc:Choice>
                <mc:Fallback>
                  <p:oleObj name="Equation" r:id="rId4" imgW="545760" imgH="2286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71789" y="1036638"/>
                          <a:ext cx="676275" cy="2841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5220072" y="620688"/>
          <a:ext cx="2292350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87" name="Equation" r:id="rId6" imgW="1854000" imgH="1091880" progId="Equation.3">
                  <p:embed/>
                </p:oleObj>
              </mc:Choice>
              <mc:Fallback>
                <p:oleObj name="Equation" r:id="rId6" imgW="1854000" imgH="10918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620688"/>
                        <a:ext cx="2292350" cy="1352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683568" y="1412776"/>
            <a:ext cx="4168080" cy="845368"/>
            <a:chOff x="683568" y="1412776"/>
            <a:chExt cx="4168080" cy="845368"/>
          </a:xfrm>
        </p:grpSpPr>
        <p:graphicFrame>
          <p:nvGraphicFramePr>
            <p:cNvPr id="37893" name="Object 5"/>
            <p:cNvGraphicFramePr>
              <a:graphicFrameLocks noChangeAspect="1"/>
            </p:cNvGraphicFramePr>
            <p:nvPr/>
          </p:nvGraphicFramePr>
          <p:xfrm>
            <a:off x="683568" y="1412776"/>
            <a:ext cx="2045334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788" name="Equation" r:id="rId8" imgW="1371600" imgH="241200" progId="Equation.3">
                    <p:embed/>
                  </p:oleObj>
                </mc:Choice>
                <mc:Fallback>
                  <p:oleObj name="Equation" r:id="rId8" imgW="1371600" imgH="2412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568" y="1412776"/>
                          <a:ext cx="2045334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6" name="Group 15"/>
            <p:cNvGrpSpPr/>
            <p:nvPr/>
          </p:nvGrpSpPr>
          <p:grpSpPr>
            <a:xfrm>
              <a:off x="683568" y="1916832"/>
              <a:ext cx="4168080" cy="341312"/>
              <a:chOff x="683568" y="2060848"/>
              <a:chExt cx="4168080" cy="341312"/>
            </a:xfrm>
          </p:grpSpPr>
          <p:graphicFrame>
            <p:nvGraphicFramePr>
              <p:cNvPr id="3789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52488799"/>
                  </p:ext>
                </p:extLst>
              </p:nvPr>
            </p:nvGraphicFramePr>
            <p:xfrm>
              <a:off x="683568" y="2060848"/>
              <a:ext cx="2006600" cy="3413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8789" name="Ekvation" r:id="rId10" imgW="1346040" imgH="228600" progId="Equation.3">
                      <p:embed/>
                    </p:oleObj>
                  </mc:Choice>
                  <mc:Fallback>
                    <p:oleObj name="Ekvation" r:id="rId10" imgW="1346040" imgH="228600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3568" y="2060848"/>
                            <a:ext cx="2006600" cy="34131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" name="TextBox 13"/>
              <p:cNvSpPr txBox="1"/>
              <p:nvPr/>
            </p:nvSpPr>
            <p:spPr>
              <a:xfrm>
                <a:off x="2699792" y="2060848"/>
                <a:ext cx="21518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600" dirty="0" smtClean="0"/>
                  <a:t>Fermi inversion factor</a:t>
                </a:r>
                <a:endParaRPr lang="sv-SE" sz="1600" u="sng" dirty="0" smtClean="0"/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683568" y="2420888"/>
            <a:ext cx="3528392" cy="1800200"/>
            <a:chOff x="683568" y="2636912"/>
            <a:chExt cx="3528392" cy="1800200"/>
          </a:xfrm>
        </p:grpSpPr>
        <p:sp>
          <p:nvSpPr>
            <p:cNvPr id="19" name="TextBox 18"/>
            <p:cNvSpPr txBox="1"/>
            <p:nvPr/>
          </p:nvSpPr>
          <p:spPr>
            <a:xfrm>
              <a:off x="683568" y="2636912"/>
              <a:ext cx="35283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600" b="1" dirty="0" smtClean="0">
                  <a:solidFill>
                    <a:srgbClr val="00B050"/>
                  </a:solidFill>
                </a:rPr>
                <a:t>Condition for the occurance of optical gain in </a:t>
              </a:r>
              <a:r>
                <a:rPr lang="sv-SE" sz="1600" b="1" dirty="0" err="1" smtClean="0">
                  <a:solidFill>
                    <a:srgbClr val="00B050"/>
                  </a:solidFill>
                </a:rPr>
                <a:t>semiconductors</a:t>
              </a:r>
              <a:r>
                <a:rPr lang="sv-SE" sz="1600" b="1" dirty="0" smtClean="0">
                  <a:solidFill>
                    <a:srgbClr val="00B050"/>
                  </a:solidFill>
                </a:rPr>
                <a:t> </a:t>
              </a:r>
              <a:r>
                <a:rPr lang="el-GR" sz="1600" b="1" dirty="0" smtClean="0">
                  <a:solidFill>
                    <a:srgbClr val="00B050"/>
                  </a:solidFill>
                </a:rPr>
                <a:t>Γ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 (</a:t>
              </a:r>
              <a:r>
                <a:rPr lang="el-GR" sz="1600" b="1" dirty="0" smtClean="0">
                  <a:solidFill>
                    <a:srgbClr val="00B050"/>
                  </a:solidFill>
                </a:rPr>
                <a:t>υ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)&gt;0</a:t>
              </a:r>
              <a:r>
                <a:rPr lang="sv-SE" sz="1600" b="1" dirty="0" smtClean="0">
                  <a:solidFill>
                    <a:srgbClr val="00B050"/>
                  </a:solidFill>
                </a:rPr>
                <a:t> </a:t>
              </a:r>
              <a:endParaRPr lang="sv-SE" sz="1600" b="1" u="sng" dirty="0" smtClean="0">
                <a:solidFill>
                  <a:srgbClr val="00B050"/>
                </a:solidFill>
              </a:endParaRPr>
            </a:p>
          </p:txBody>
        </p:sp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925860" y="4078337"/>
            <a:ext cx="2971800" cy="358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790" name="Equation" r:id="rId12" imgW="1993680" imgH="241200" progId="Equation.3">
                    <p:embed/>
                  </p:oleObj>
                </mc:Choice>
                <mc:Fallback>
                  <p:oleObj name="Equation" r:id="rId12" imgW="1993680" imgH="24120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5860" y="4078337"/>
                          <a:ext cx="2971800" cy="3587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Rectangle 21"/>
            <p:cNvSpPr/>
            <p:nvPr/>
          </p:nvSpPr>
          <p:spPr>
            <a:xfrm>
              <a:off x="899592" y="3212976"/>
              <a:ext cx="302433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v-SE" sz="1600" u="sng" dirty="0" smtClean="0"/>
                <a:t>Bernard-Duraffourg condition for inverse population of </a:t>
              </a:r>
              <a:r>
                <a:rPr lang="sv-SE" sz="1600" u="sng" dirty="0" err="1" smtClean="0"/>
                <a:t>states</a:t>
              </a:r>
              <a:r>
                <a:rPr lang="sv-SE" sz="1600" u="sng" dirty="0" smtClean="0"/>
                <a:t> </a:t>
              </a:r>
              <a:r>
                <a:rPr lang="sv-SE" sz="1600" u="sng" dirty="0" smtClean="0"/>
                <a:t>(</a:t>
              </a:r>
              <a:r>
                <a:rPr lang="sv-SE" sz="1600" u="sng" dirty="0" err="1" smtClean="0"/>
                <a:t>to</a:t>
              </a:r>
              <a:r>
                <a:rPr lang="sv-SE" sz="1600" u="sng" dirty="0" smtClean="0"/>
                <a:t> </a:t>
              </a:r>
              <a:r>
                <a:rPr lang="sv-SE" sz="1600" u="sng" dirty="0" err="1" smtClean="0"/>
                <a:t>have</a:t>
              </a:r>
              <a:r>
                <a:rPr lang="sv-SE" sz="1600" u="sng" dirty="0" smtClean="0"/>
                <a:t> </a:t>
              </a:r>
              <a:r>
                <a:rPr lang="sv-SE" sz="1600" u="sng" dirty="0" err="1" smtClean="0"/>
                <a:t>gain</a:t>
              </a:r>
              <a:r>
                <a:rPr lang="sv-SE" sz="1600" u="sng" dirty="0" smtClean="0"/>
                <a:t>, not absorption):</a:t>
              </a:r>
              <a:endParaRPr lang="sv-SE" sz="1600" u="sng" dirty="0" smtClean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83568" y="4293096"/>
            <a:ext cx="3528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smtClean="0"/>
              <a:t>Inversion population in atomic levels:</a:t>
            </a:r>
          </a:p>
          <a:p>
            <a:r>
              <a:rPr lang="sv-SE" sz="1400" dirty="0" smtClean="0">
                <a:solidFill>
                  <a:srgbClr val="0070C0"/>
                </a:solidFill>
              </a:rPr>
              <a:t>In </a:t>
            </a:r>
            <a:r>
              <a:rPr lang="sv-SE" sz="1400" dirty="0" smtClean="0">
                <a:solidFill>
                  <a:srgbClr val="0070C0"/>
                </a:solidFill>
              </a:rPr>
              <a:t>bulk material:</a:t>
            </a:r>
            <a:endParaRPr lang="sv-SE" sz="1400" dirty="0" smtClean="0">
              <a:solidFill>
                <a:srgbClr val="0070C0"/>
              </a:solidFill>
            </a:endParaRPr>
          </a:p>
          <a:p>
            <a:r>
              <a:rPr lang="sv-SE" sz="1400" dirty="0" smtClean="0">
                <a:solidFill>
                  <a:srgbClr val="0070C0"/>
                </a:solidFill>
              </a:rPr>
              <a:t>Amplification of light through stimulated emission in semiconductors occurs only for photons arise from radiative transitions between states in CB with probabilty of being occupied by electrons larger than ½, and states in VB with the probability of being occupied by electrons lower than ½. </a:t>
            </a:r>
            <a:endParaRPr lang="sv-SE" sz="1400" u="sng" dirty="0" smtClean="0">
              <a:solidFill>
                <a:srgbClr val="0070C0"/>
              </a:solidFill>
            </a:endParaRPr>
          </a:p>
        </p:txBody>
      </p:sp>
      <p:graphicFrame>
        <p:nvGraphicFramePr>
          <p:cNvPr id="37898" name="Object 10"/>
          <p:cNvGraphicFramePr>
            <a:graphicFrameLocks noChangeAspect="1"/>
          </p:cNvGraphicFramePr>
          <p:nvPr/>
        </p:nvGraphicFramePr>
        <p:xfrm>
          <a:off x="3491880" y="4336622"/>
          <a:ext cx="606424" cy="244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91" name="Equation" r:id="rId14" imgW="533160" imgH="215640" progId="Equation.3">
                  <p:embed/>
                </p:oleObj>
              </mc:Choice>
              <mc:Fallback>
                <p:oleObj name="Equation" r:id="rId14" imgW="533160" imgH="2156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336622"/>
                        <a:ext cx="606424" cy="2445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76637"/>
              </p:ext>
            </p:extLst>
          </p:nvPr>
        </p:nvGraphicFramePr>
        <p:xfrm>
          <a:off x="4419600" y="3321050"/>
          <a:ext cx="3048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92" name="Ekvation" r:id="rId16" imgW="304560" imgH="215640" progId="Equation.3">
                  <p:embed/>
                </p:oleObj>
              </mc:Choice>
              <mc:Fallback>
                <p:oleObj name="Ekvation" r:id="rId16" imgW="3045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419600" y="3321050"/>
                        <a:ext cx="3048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720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22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optical gain</a:t>
            </a: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6228671"/>
              </p:ext>
            </p:extLst>
          </p:nvPr>
        </p:nvGraphicFramePr>
        <p:xfrm>
          <a:off x="5076056" y="1124744"/>
          <a:ext cx="2716212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08" name="Equation" r:id="rId3" imgW="2197080" imgH="469800" progId="Equation.3">
                  <p:embed/>
                </p:oleObj>
              </mc:Choice>
              <mc:Fallback>
                <p:oleObj name="Equation" r:id="rId3" imgW="2197080" imgH="46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1124744"/>
                        <a:ext cx="2716212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9152235"/>
              </p:ext>
            </p:extLst>
          </p:nvPr>
        </p:nvGraphicFramePr>
        <p:xfrm>
          <a:off x="5378550" y="1976011"/>
          <a:ext cx="2217786" cy="488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09" name="Equation" r:id="rId5" imgW="977760" imgH="215640" progId="Equation.3">
                  <p:embed/>
                </p:oleObj>
              </mc:Choice>
              <mc:Fallback>
                <p:oleObj name="Equation" r:id="rId5" imgW="97776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8550" y="1976011"/>
                        <a:ext cx="2217786" cy="4889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176" name="Picture 26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3457947" cy="249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177" name="Picture 26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8583"/>
            <a:ext cx="4252069" cy="312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80112" y="4293096"/>
            <a:ext cx="2926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However, experimental curve</a:t>
            </a:r>
          </a:p>
          <a:p>
            <a:pPr algn="ctr"/>
            <a:r>
              <a:rPr lang="en-US" dirty="0" smtClean="0"/>
              <a:t>is different!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80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836712"/>
            <a:ext cx="5616624" cy="2606287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23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optical gain</a:t>
            </a: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7607945"/>
              </p:ext>
            </p:extLst>
          </p:nvPr>
        </p:nvGraphicFramePr>
        <p:xfrm>
          <a:off x="828801" y="4437112"/>
          <a:ext cx="3611563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8" name="Equation" r:id="rId4" imgW="2920680" imgH="1041120" progId="Equation.3">
                  <p:embed/>
                </p:oleObj>
              </mc:Choice>
              <mc:Fallback>
                <p:oleObj name="Equation" r:id="rId4" imgW="2920680" imgH="10411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801" y="4437112"/>
                        <a:ext cx="3611563" cy="12890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02131" y="3717032"/>
            <a:ext cx="40837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>
                <a:solidFill>
                  <a:srgbClr val="00B050"/>
                </a:solidFill>
              </a:rPr>
              <a:t>EHP: </a:t>
            </a:r>
            <a:r>
              <a:rPr lang="en-US" sz="1600" u="sng" dirty="0" smtClean="0">
                <a:solidFill>
                  <a:srgbClr val="00B050"/>
                </a:solidFill>
              </a:rPr>
              <a:t>effectively ignoring </a:t>
            </a:r>
            <a:r>
              <a:rPr lang="en-US" sz="1600" u="sng" dirty="0" smtClean="0">
                <a:solidFill>
                  <a:srgbClr val="00B050"/>
                </a:solidFill>
              </a:rPr>
              <a:t>k-conservation </a:t>
            </a:r>
            <a:r>
              <a:rPr lang="en-US" sz="1600" u="sng" dirty="0" smtClean="0">
                <a:solidFill>
                  <a:srgbClr val="00B050"/>
                </a:solidFill>
              </a:rPr>
              <a:t>law?</a:t>
            </a:r>
            <a:endParaRPr lang="en-US" sz="1600" u="sng" dirty="0" smtClean="0"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4008" y="4365104"/>
            <a:ext cx="44999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/>
              <a:t> </a:t>
            </a:r>
            <a:r>
              <a:rPr lang="en-US" sz="1600" dirty="0" err="1" smtClean="0"/>
              <a:t>Inhomogeneously</a:t>
            </a:r>
            <a:r>
              <a:rPr lang="en-US" sz="1600" dirty="0" smtClean="0"/>
              <a:t> </a:t>
            </a:r>
            <a:r>
              <a:rPr lang="en-US" sz="1600" dirty="0" smtClean="0"/>
              <a:t>distributed e-h pairs </a:t>
            </a:r>
            <a:r>
              <a:rPr lang="en-US" sz="1600" dirty="0" smtClean="0"/>
              <a:t>distort </a:t>
            </a:r>
            <a:r>
              <a:rPr lang="en-US" sz="1600" dirty="0" smtClean="0"/>
              <a:t>the ideal translational symmetry of the </a:t>
            </a:r>
            <a:r>
              <a:rPr lang="en-US" sz="1600" dirty="0" smtClean="0"/>
              <a:t>lattice? </a:t>
            </a:r>
            <a:endParaRPr lang="en-US" sz="1600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 The presence of impurity </a:t>
            </a:r>
            <a:r>
              <a:rPr lang="en-US" sz="1600" dirty="0" smtClean="0"/>
              <a:t>atoms?</a:t>
            </a:r>
            <a:endParaRPr lang="en-US" sz="1600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 Radiative EHP recombination k conservation is hold locally through multiple collisions between electrons &amp; </a:t>
            </a:r>
            <a:r>
              <a:rPr lang="en-US" sz="1600" dirty="0" smtClean="0"/>
              <a:t>holes?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13322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24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optical gain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908720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/>
          </a:p>
          <a:p>
            <a:r>
              <a:rPr lang="en-US" sz="1600" u="sng" dirty="0">
                <a:solidFill>
                  <a:srgbClr val="0070C0"/>
                </a:solidFill>
              </a:rPr>
              <a:t>k</a:t>
            </a:r>
            <a:r>
              <a:rPr lang="en-US" sz="1600" u="sng" dirty="0" smtClean="0">
                <a:solidFill>
                  <a:srgbClr val="0070C0"/>
                </a:solidFill>
              </a:rPr>
              <a:t>-conservation stands, but </a:t>
            </a:r>
            <a:r>
              <a:rPr lang="en-US" sz="1600" u="sng" dirty="0" err="1" smtClean="0">
                <a:solidFill>
                  <a:srgbClr val="0070C0"/>
                </a:solidFill>
              </a:rPr>
              <a:t>corrrections</a:t>
            </a:r>
            <a:r>
              <a:rPr lang="en-US" sz="1600" u="sng" dirty="0" smtClean="0">
                <a:solidFill>
                  <a:srgbClr val="0070C0"/>
                </a:solidFill>
              </a:rPr>
              <a:t> factors need to be applied:</a:t>
            </a:r>
          </a:p>
          <a:p>
            <a:pPr>
              <a:buBlip>
                <a:blip r:embed="rId2"/>
              </a:buBlip>
            </a:pPr>
            <a:r>
              <a:rPr lang="en-US" sz="1600" dirty="0" smtClean="0">
                <a:solidFill>
                  <a:srgbClr val="0070C0"/>
                </a:solidFill>
              </a:rPr>
              <a:t> Final state damping in EHP (quick filling of just-recombined states)</a:t>
            </a:r>
          </a:p>
          <a:p>
            <a:pPr>
              <a:buBlip>
                <a:blip r:embed="rId2"/>
              </a:buBlip>
            </a:pPr>
            <a:r>
              <a:rPr lang="en-US" sz="1600" dirty="0" smtClean="0">
                <a:solidFill>
                  <a:srgbClr val="0070C0"/>
                </a:solidFill>
              </a:rPr>
              <a:t> </a:t>
            </a:r>
            <a:r>
              <a:rPr lang="en-US" sz="1600" dirty="0" err="1" smtClean="0">
                <a:solidFill>
                  <a:srgbClr val="0070C0"/>
                </a:solidFill>
              </a:rPr>
              <a:t>Excitonic</a:t>
            </a:r>
            <a:r>
              <a:rPr lang="en-US" sz="1600" dirty="0" smtClean="0">
                <a:solidFill>
                  <a:srgbClr val="0070C0"/>
                </a:solidFill>
              </a:rPr>
              <a:t> </a:t>
            </a:r>
            <a:r>
              <a:rPr lang="en-US" sz="1600" dirty="0" smtClean="0">
                <a:solidFill>
                  <a:srgbClr val="0070C0"/>
                </a:solidFill>
              </a:rPr>
              <a:t>enhancement (exciton </a:t>
            </a:r>
            <a:r>
              <a:rPr lang="en-US" sz="1600" dirty="0" err="1" smtClean="0">
                <a:solidFill>
                  <a:srgbClr val="0070C0"/>
                </a:solidFill>
              </a:rPr>
              <a:t>resemblence</a:t>
            </a:r>
            <a:r>
              <a:rPr lang="en-US" sz="1600" dirty="0" smtClean="0">
                <a:solidFill>
                  <a:srgbClr val="0070C0"/>
                </a:solidFill>
              </a:rPr>
              <a:t>)</a:t>
            </a:r>
            <a:endParaRPr lang="en-US" sz="1600" dirty="0" smtClean="0">
              <a:solidFill>
                <a:srgbClr val="0070C0"/>
              </a:solidFill>
            </a:endParaRPr>
          </a:p>
        </p:txBody>
      </p:sp>
      <p:pic>
        <p:nvPicPr>
          <p:cNvPr id="9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89622"/>
            <a:ext cx="3355582" cy="2299990"/>
          </a:xfrm>
        </p:spPr>
      </p:pic>
      <p:sp>
        <p:nvSpPr>
          <p:cNvPr id="10" name="TextBox 9"/>
          <p:cNvSpPr txBox="1"/>
          <p:nvPr/>
        </p:nvSpPr>
        <p:spPr>
          <a:xfrm>
            <a:off x="546820" y="3501008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Dashed lines: theory calculations, considering k-conservation law and </a:t>
            </a:r>
          </a:p>
          <a:p>
            <a:r>
              <a:rPr lang="en-US" sz="1600" dirty="0" smtClean="0"/>
              <a:t>Final states damping and excitonic enhancement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49477"/>
            <a:ext cx="7357262" cy="320771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25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optical gain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908720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4"/>
              </a:buBlip>
            </a:pPr>
            <a:r>
              <a:rPr lang="en-US" sz="1600" dirty="0" smtClean="0"/>
              <a:t> Spectral position of the gain with respect to the maximum of the spontaneous emission band</a:t>
            </a:r>
          </a:p>
          <a:p>
            <a:pPr>
              <a:buBlip>
                <a:blip r:embed="rId4"/>
              </a:buBlip>
            </a:pPr>
            <a:r>
              <a:rPr lang="en-US" sz="1600" dirty="0" smtClean="0"/>
              <a:t> The effect of temperature on </a:t>
            </a:r>
            <a:r>
              <a:rPr lang="en-US" sz="1600" dirty="0" smtClean="0"/>
              <a:t>gain</a:t>
            </a:r>
            <a:endParaRPr lang="en-US" sz="1600" dirty="0" smtClean="0"/>
          </a:p>
        </p:txBody>
      </p:sp>
      <p:grpSp>
        <p:nvGrpSpPr>
          <p:cNvPr id="11" name="Group 10"/>
          <p:cNvGrpSpPr/>
          <p:nvPr/>
        </p:nvGrpSpPr>
        <p:grpSpPr>
          <a:xfrm>
            <a:off x="755576" y="5373216"/>
            <a:ext cx="8208912" cy="864096"/>
            <a:chOff x="539552" y="5229200"/>
            <a:chExt cx="8208912" cy="864096"/>
          </a:xfrm>
        </p:grpSpPr>
        <p:sp>
          <p:nvSpPr>
            <p:cNvPr id="7" name="TextBox 6"/>
            <p:cNvSpPr txBox="1"/>
            <p:nvPr/>
          </p:nvSpPr>
          <p:spPr>
            <a:xfrm>
              <a:off x="539552" y="5262299"/>
              <a:ext cx="82089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B050"/>
                  </a:solidFill>
                </a:rPr>
                <a:t>The higher the temperature </a:t>
              </a:r>
              <a:r>
                <a:rPr lang="en-US" sz="1600" dirty="0" smtClean="0">
                  <a:solidFill>
                    <a:srgbClr val="00B050"/>
                  </a:solidFill>
                </a:rPr>
                <a:t>the more difficult to obtain gain:</a:t>
              </a:r>
              <a:endParaRPr lang="en-US" sz="1600" dirty="0" smtClean="0">
                <a:solidFill>
                  <a:srgbClr val="00B050"/>
                </a:solidFill>
              </a:endParaRPr>
            </a:p>
            <a:p>
              <a:endParaRPr lang="en-US" sz="1600" dirty="0" smtClean="0">
                <a:solidFill>
                  <a:srgbClr val="00B050"/>
                </a:solidFill>
              </a:endParaRPr>
            </a:p>
            <a:p>
              <a:r>
                <a:rPr lang="en-US" sz="1600" dirty="0" smtClean="0">
                  <a:solidFill>
                    <a:srgbClr val="00B050"/>
                  </a:solidFill>
                </a:rPr>
                <a:t>Semiconductor </a:t>
              </a:r>
              <a:r>
                <a:rPr lang="en-US" sz="1600" dirty="0" err="1" smtClean="0">
                  <a:solidFill>
                    <a:srgbClr val="00B050"/>
                  </a:solidFill>
                </a:rPr>
                <a:t>heterostructures</a:t>
              </a:r>
              <a:r>
                <a:rPr lang="en-US" sz="1600" dirty="0" smtClean="0">
                  <a:solidFill>
                    <a:srgbClr val="00B050"/>
                  </a:solidFill>
                </a:rPr>
                <a:t> were needed to achieve room temperature high gain</a:t>
              </a:r>
              <a:endParaRPr lang="en-US" sz="1600" dirty="0" smtClean="0">
                <a:solidFill>
                  <a:srgbClr val="00B050"/>
                </a:solidFill>
              </a:endParaRPr>
            </a:p>
          </p:txBody>
        </p:sp>
        <p:graphicFrame>
          <p:nvGraphicFramePr>
            <p:cNvPr id="43010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5691601"/>
                </p:ext>
              </p:extLst>
            </p:nvPr>
          </p:nvGraphicFramePr>
          <p:xfrm>
            <a:off x="5724128" y="5229200"/>
            <a:ext cx="719137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301" name="Equation" r:id="rId5" imgW="495000" imgH="241200" progId="Equation.3">
                    <p:embed/>
                  </p:oleObj>
                </mc:Choice>
                <mc:Fallback>
                  <p:oleObj name="Equation" r:id="rId5" imgW="495000" imgH="2412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24128" y="5229200"/>
                          <a:ext cx="719137" cy="349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0728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340768"/>
            <a:ext cx="3714101" cy="452596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26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Stimulated emission in indirect </a:t>
            </a:r>
            <a:r>
              <a:rPr lang="en-US" sz="2200" u="sng" dirty="0" err="1" smtClean="0">
                <a:solidFill>
                  <a:srgbClr val="002060"/>
                </a:solidFill>
              </a:rPr>
              <a:t>bandgap</a:t>
            </a:r>
            <a:r>
              <a:rPr lang="en-US" sz="2200" u="sng" dirty="0" smtClean="0">
                <a:solidFill>
                  <a:srgbClr val="002060"/>
                </a:solidFill>
              </a:rPr>
              <a:t> semiconductors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930206"/>
            <a:ext cx="5256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Longer radiative recombination, lower values of optical gain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683567" y="1658268"/>
            <a:ext cx="4032449" cy="1770732"/>
            <a:chOff x="539552" y="1340768"/>
            <a:chExt cx="4032449" cy="1770732"/>
          </a:xfrm>
        </p:grpSpPr>
        <p:sp>
          <p:nvSpPr>
            <p:cNvPr id="8" name="Rectangle 7"/>
            <p:cNvSpPr/>
            <p:nvPr/>
          </p:nvSpPr>
          <p:spPr>
            <a:xfrm>
              <a:off x="539552" y="1340768"/>
              <a:ext cx="378328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Free carrier absorption (FCA): Drude model</a:t>
              </a:r>
            </a:p>
          </p:txBody>
        </p:sp>
        <p:graphicFrame>
          <p:nvGraphicFramePr>
            <p:cNvPr id="9" name="Object 2"/>
            <p:cNvGraphicFramePr>
              <a:graphicFrameLocks noChangeAspect="1"/>
            </p:cNvGraphicFramePr>
            <p:nvPr/>
          </p:nvGraphicFramePr>
          <p:xfrm>
            <a:off x="721296" y="1713930"/>
            <a:ext cx="3038475" cy="608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910" name="Equation" r:id="rId4" imgW="2095200" imgH="419040" progId="Equation.3">
                    <p:embed/>
                  </p:oleObj>
                </mc:Choice>
                <mc:Fallback>
                  <p:oleObj name="Equation" r:id="rId4" imgW="2095200" imgH="4190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1296" y="1713930"/>
                          <a:ext cx="3038475" cy="608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6" name="Group 15"/>
            <p:cNvGrpSpPr/>
            <p:nvPr/>
          </p:nvGrpSpPr>
          <p:grpSpPr>
            <a:xfrm>
              <a:off x="539552" y="2370366"/>
              <a:ext cx="4032449" cy="741134"/>
              <a:chOff x="539552" y="2370366"/>
              <a:chExt cx="4032449" cy="741134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539552" y="2370366"/>
                <a:ext cx="3834832" cy="7386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 smtClean="0"/>
                  <a:t>Free electron gas with free electron concentration</a:t>
                </a:r>
              </a:p>
              <a:p>
                <a:r>
                  <a:rPr lang="en-US" sz="1400" dirty="0" smtClean="0"/>
                  <a:t>Optical radiation frequency</a:t>
                </a:r>
              </a:p>
              <a:p>
                <a:r>
                  <a:rPr lang="en-US" sz="1400" dirty="0" smtClean="0"/>
                  <a:t>Imaginary part of dielectric constant   </a:t>
                </a:r>
              </a:p>
            </p:txBody>
          </p:sp>
          <p:graphicFrame>
            <p:nvGraphicFramePr>
              <p:cNvPr id="44035" name="Object 3"/>
              <p:cNvGraphicFramePr>
                <a:graphicFrameLocks noChangeAspect="1"/>
              </p:cNvGraphicFramePr>
              <p:nvPr/>
            </p:nvGraphicFramePr>
            <p:xfrm>
              <a:off x="4308673" y="2403343"/>
              <a:ext cx="263328" cy="2793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911" name="Equation" r:id="rId6" imgW="215640" imgH="228600" progId="Equation.3">
                      <p:embed/>
                    </p:oleObj>
                  </mc:Choice>
                  <mc:Fallback>
                    <p:oleObj name="Equation" r:id="rId6" imgW="215640" imgH="228600" progId="Equation.3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08673" y="2403343"/>
                            <a:ext cx="263328" cy="27936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4036" name="Object 4"/>
              <p:cNvGraphicFramePr>
                <a:graphicFrameLocks noChangeAspect="1"/>
              </p:cNvGraphicFramePr>
              <p:nvPr/>
            </p:nvGraphicFramePr>
            <p:xfrm>
              <a:off x="2678708" y="2636912"/>
              <a:ext cx="165100" cy="203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912" name="Equation" r:id="rId8" imgW="114120" imgH="139680" progId="Equation.3">
                      <p:embed/>
                    </p:oleObj>
                  </mc:Choice>
                  <mc:Fallback>
                    <p:oleObj name="Equation" r:id="rId8" imgW="114120" imgH="139680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78708" y="2636912"/>
                            <a:ext cx="165100" cy="2032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4037" name="Object 5"/>
              <p:cNvGraphicFramePr>
                <a:graphicFrameLocks noChangeAspect="1"/>
              </p:cNvGraphicFramePr>
              <p:nvPr/>
            </p:nvGraphicFramePr>
            <p:xfrm>
              <a:off x="3252168" y="2797175"/>
              <a:ext cx="239712" cy="3143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913" name="Equation" r:id="rId10" imgW="164880" imgH="215640" progId="Equation.3">
                      <p:embed/>
                    </p:oleObj>
                  </mc:Choice>
                  <mc:Fallback>
                    <p:oleObj name="Equation" r:id="rId10" imgW="164880" imgH="215640" progId="Equation.3">
                      <p:embed/>
                      <p:pic>
                        <p:nvPicPr>
                          <p:cNvPr id="0" name="Picture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52168" y="2797175"/>
                            <a:ext cx="239712" cy="31432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755575" y="3801418"/>
          <a:ext cx="3922712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14" name="Equation" r:id="rId12" imgW="2705040" imgH="241200" progId="Equation.3">
                  <p:embed/>
                </p:oleObj>
              </mc:Choice>
              <mc:Fallback>
                <p:oleObj name="Equation" r:id="rId12" imgW="270504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5" y="3801418"/>
                        <a:ext cx="3922712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7"/>
          <p:cNvGraphicFramePr>
            <a:graphicFrameLocks noChangeAspect="1"/>
          </p:cNvGraphicFramePr>
          <p:nvPr/>
        </p:nvGraphicFramePr>
        <p:xfrm>
          <a:off x="1438078" y="4692002"/>
          <a:ext cx="2269826" cy="393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15" name="Equation" r:id="rId14" imgW="1307880" imgH="228600" progId="Equation.3">
                  <p:embed/>
                </p:oleObj>
              </mc:Choice>
              <mc:Fallback>
                <p:oleObj name="Equation" r:id="rId14" imgW="130788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8078" y="4692002"/>
                        <a:ext cx="2269826" cy="3931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968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97258"/>
            <a:ext cx="5024016" cy="305182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27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Stimulated emission in indirect </a:t>
            </a:r>
            <a:r>
              <a:rPr lang="en-US" sz="2200" u="sng" dirty="0" err="1" smtClean="0">
                <a:solidFill>
                  <a:srgbClr val="002060"/>
                </a:solidFill>
              </a:rPr>
              <a:t>bandgap</a:t>
            </a:r>
            <a:r>
              <a:rPr lang="en-US" sz="2200" u="sng" dirty="0" smtClean="0">
                <a:solidFill>
                  <a:srgbClr val="002060"/>
                </a:solidFill>
              </a:rPr>
              <a:t> semiconductors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560638"/>
            <a:ext cx="2867686" cy="331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55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28</a:t>
            </a:fld>
            <a:endParaRPr lang="sv-SE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Experimental techniques for measuring the optical gain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552" y="910461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dirty="0" smtClean="0"/>
              <a:t> </a:t>
            </a:r>
            <a:r>
              <a:rPr lang="en-US" u="sng" dirty="0" smtClean="0"/>
              <a:t>Variable stripe length (VSL) technique</a:t>
            </a:r>
          </a:p>
          <a:p>
            <a:pPr>
              <a:buBlip>
                <a:blip r:embed="rId2"/>
              </a:buBlip>
            </a:pPr>
            <a:r>
              <a:rPr lang="en-US" dirty="0" smtClean="0"/>
              <a:t> </a:t>
            </a:r>
            <a:r>
              <a:rPr lang="en-US" u="sng" dirty="0" smtClean="0"/>
              <a:t>Pump and Probe method (P&amp;P)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552" y="1702549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- Both techniques are based on direct measurements of the amplification of a weak probe beam</a:t>
            </a:r>
          </a:p>
          <a:p>
            <a:pPr>
              <a:buFontTx/>
              <a:buChar char="-"/>
            </a:pPr>
            <a:r>
              <a:rPr lang="en-US" sz="1600" i="1" dirty="0" smtClean="0"/>
              <a:t>Difference: methods in the origin of probe beam</a:t>
            </a:r>
          </a:p>
        </p:txBody>
      </p:sp>
    </p:spTree>
    <p:extLst>
      <p:ext uri="{BB962C8B-B14F-4D97-AF65-F5344CB8AC3E}">
        <p14:creationId xmlns:p14="http://schemas.microsoft.com/office/powerpoint/2010/main" val="25979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29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VSL technique</a:t>
            </a:r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539552" y="980728"/>
          <a:ext cx="547687" cy="26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18" name="Equation" r:id="rId3" imgW="380880" imgH="177480" progId="Equation.3">
                  <p:embed/>
                </p:oleObj>
              </mc:Choice>
              <mc:Fallback>
                <p:oleObj name="Equation" r:id="rId3" imgW="380880" imgH="177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980728"/>
                        <a:ext cx="547687" cy="260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1619672" y="854437"/>
            <a:ext cx="5153395" cy="630347"/>
            <a:chOff x="3707904" y="764704"/>
            <a:chExt cx="5153395" cy="630347"/>
          </a:xfrm>
        </p:grpSpPr>
        <p:grpSp>
          <p:nvGrpSpPr>
            <p:cNvPr id="9" name="Group 8"/>
            <p:cNvGrpSpPr/>
            <p:nvPr/>
          </p:nvGrpSpPr>
          <p:grpSpPr>
            <a:xfrm>
              <a:off x="7164288" y="764704"/>
              <a:ext cx="1697011" cy="584775"/>
              <a:chOff x="3707904" y="1916832"/>
              <a:chExt cx="1697011" cy="584775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4211960" y="1916832"/>
                <a:ext cx="119295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Font typeface="Wingdings" pitchFamily="2" charset="2"/>
                  <a:buChar char="ü"/>
                </a:pPr>
                <a:r>
                  <a:rPr lang="en-US" sz="1600" dirty="0" smtClean="0">
                    <a:solidFill>
                      <a:srgbClr val="00B050"/>
                    </a:solidFill>
                  </a:rPr>
                  <a:t>FCA</a:t>
                </a:r>
                <a:endParaRPr lang="en-US" dirty="0" smtClean="0">
                  <a:solidFill>
                    <a:srgbClr val="00B050"/>
                  </a:solidFill>
                </a:endParaRPr>
              </a:p>
              <a:p>
                <a:pPr>
                  <a:buFont typeface="Wingdings" pitchFamily="2" charset="2"/>
                  <a:buChar char="ü"/>
                </a:pPr>
                <a:r>
                  <a:rPr lang="en-US" sz="1600" dirty="0" smtClean="0">
                    <a:solidFill>
                      <a:srgbClr val="00B050"/>
                    </a:solidFill>
                  </a:rPr>
                  <a:t>Impurities</a:t>
                </a:r>
                <a:endParaRPr lang="en-US" dirty="0">
                  <a:solidFill>
                    <a:srgbClr val="00B050"/>
                  </a:solidFill>
                </a:endParaRPr>
              </a:p>
            </p:txBody>
          </p:sp>
          <p:graphicFrame>
            <p:nvGraphicFramePr>
              <p:cNvPr id="46083" name="Object 3"/>
              <p:cNvGraphicFramePr>
                <a:graphicFrameLocks noChangeAspect="1"/>
              </p:cNvGraphicFramePr>
              <p:nvPr/>
            </p:nvGraphicFramePr>
            <p:xfrm>
              <a:off x="3707904" y="2060848"/>
              <a:ext cx="474662" cy="3143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419" name="Equation" r:id="rId5" imgW="330120" imgH="215640" progId="Equation.3">
                      <p:embed/>
                    </p:oleObj>
                  </mc:Choice>
                  <mc:Fallback>
                    <p:oleObj name="Equation" r:id="rId5" imgW="330120" imgH="215640" progId="Equation.3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07904" y="2060848"/>
                            <a:ext cx="474662" cy="31432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46084" name="Object 4"/>
            <p:cNvGraphicFramePr>
              <a:graphicFrameLocks noChangeAspect="1"/>
            </p:cNvGraphicFramePr>
            <p:nvPr/>
          </p:nvGraphicFramePr>
          <p:xfrm>
            <a:off x="3707904" y="780688"/>
            <a:ext cx="3232150" cy="614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420" name="Equation" r:id="rId7" imgW="2247840" imgH="419040" progId="Equation.3">
                    <p:embed/>
                  </p:oleObj>
                </mc:Choice>
                <mc:Fallback>
                  <p:oleObj name="Equation" r:id="rId7" imgW="2247840" imgH="41904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7904" y="780688"/>
                          <a:ext cx="3232150" cy="6143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Group 16"/>
          <p:cNvGrpSpPr/>
          <p:nvPr/>
        </p:nvGrpSpPr>
        <p:grpSpPr>
          <a:xfrm>
            <a:off x="539552" y="1412776"/>
            <a:ext cx="4899856" cy="523220"/>
            <a:chOff x="3563888" y="1556792"/>
            <a:chExt cx="4899856" cy="523220"/>
          </a:xfrm>
        </p:grpSpPr>
        <p:graphicFrame>
          <p:nvGraphicFramePr>
            <p:cNvPr id="12" name="Object 4"/>
            <p:cNvGraphicFramePr>
              <a:graphicFrameLocks noChangeAspect="1"/>
            </p:cNvGraphicFramePr>
            <p:nvPr/>
          </p:nvGraphicFramePr>
          <p:xfrm>
            <a:off x="3563888" y="1700808"/>
            <a:ext cx="3451225" cy="354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421" name="Equation" r:id="rId9" imgW="2400120" imgH="241200" progId="Equation.3">
                    <p:embed/>
                  </p:oleObj>
                </mc:Choice>
                <mc:Fallback>
                  <p:oleObj name="Equation" r:id="rId9" imgW="2400120" imgH="2412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3888" y="1700808"/>
                          <a:ext cx="3451225" cy="354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Box 12"/>
            <p:cNvSpPr txBox="1"/>
            <p:nvPr/>
          </p:nvSpPr>
          <p:spPr>
            <a:xfrm>
              <a:off x="7020272" y="1556792"/>
              <a:ext cx="14434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B050"/>
                  </a:solidFill>
                </a:rPr>
                <a:t>Increase of stripe</a:t>
              </a:r>
            </a:p>
            <a:p>
              <a:pPr algn="ctr"/>
              <a:r>
                <a:rPr lang="en-US" sz="1400" dirty="0" smtClean="0">
                  <a:solidFill>
                    <a:srgbClr val="00B050"/>
                  </a:solidFill>
                </a:rPr>
                <a:t> length </a:t>
              </a:r>
              <a:r>
                <a:rPr lang="en-US" sz="1400" i="1" dirty="0" err="1" smtClean="0">
                  <a:solidFill>
                    <a:srgbClr val="00B050"/>
                  </a:solidFill>
                </a:rPr>
                <a:t>dx</a:t>
              </a:r>
              <a:endParaRPr lang="en-US" sz="1400" i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95536" y="2284785"/>
            <a:ext cx="3725306" cy="1432247"/>
            <a:chOff x="3727014" y="2344738"/>
            <a:chExt cx="3725306" cy="1432247"/>
          </a:xfrm>
        </p:grpSpPr>
        <p:graphicFrame>
          <p:nvGraphicFramePr>
            <p:cNvPr id="46086" name="Object 6"/>
            <p:cNvGraphicFramePr>
              <a:graphicFrameLocks noChangeAspect="1"/>
            </p:cNvGraphicFramePr>
            <p:nvPr/>
          </p:nvGraphicFramePr>
          <p:xfrm>
            <a:off x="4516438" y="2344738"/>
            <a:ext cx="2665412" cy="652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422" name="Equation" r:id="rId11" imgW="1854000" imgH="444240" progId="Equation.3">
                    <p:embed/>
                  </p:oleObj>
                </mc:Choice>
                <mc:Fallback>
                  <p:oleObj name="Equation" r:id="rId11" imgW="1854000" imgH="44424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6438" y="2344738"/>
                          <a:ext cx="2665412" cy="6524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TextBox 14"/>
            <p:cNvSpPr txBox="1"/>
            <p:nvPr/>
          </p:nvSpPr>
          <p:spPr>
            <a:xfrm>
              <a:off x="3727014" y="2492896"/>
              <a:ext cx="8947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/>
                <a:t>Solution</a:t>
              </a:r>
              <a:endParaRPr lang="en-US" sz="1600" b="1" i="1" dirty="0"/>
            </a:p>
          </p:txBody>
        </p:sp>
        <p:graphicFrame>
          <p:nvGraphicFramePr>
            <p:cNvPr id="46087" name="Object 7"/>
            <p:cNvGraphicFramePr>
              <a:graphicFrameLocks noChangeAspect="1"/>
            </p:cNvGraphicFramePr>
            <p:nvPr/>
          </p:nvGraphicFramePr>
          <p:xfrm>
            <a:off x="4713883" y="3068960"/>
            <a:ext cx="2738437" cy="708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423" name="Equation" r:id="rId13" imgW="1904760" imgH="482400" progId="Equation.3">
                    <p:embed/>
                  </p:oleObj>
                </mc:Choice>
                <mc:Fallback>
                  <p:oleObj name="Equation" r:id="rId13" imgW="1904760" imgH="48240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3883" y="3068960"/>
                          <a:ext cx="2738437" cy="7080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Group 18"/>
          <p:cNvGrpSpPr/>
          <p:nvPr/>
        </p:nvGrpSpPr>
        <p:grpSpPr>
          <a:xfrm>
            <a:off x="4932040" y="2276872"/>
            <a:ext cx="3512605" cy="1263045"/>
            <a:chOff x="293179" y="1124744"/>
            <a:chExt cx="3512605" cy="1263045"/>
          </a:xfrm>
        </p:grpSpPr>
        <p:sp>
          <p:nvSpPr>
            <p:cNvPr id="20" name="TextBox 19"/>
            <p:cNvSpPr txBox="1"/>
            <p:nvPr/>
          </p:nvSpPr>
          <p:spPr>
            <a:xfrm>
              <a:off x="293179" y="1124744"/>
              <a:ext cx="23682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/>
                <a:t>Mode confinement factor </a:t>
              </a:r>
              <a:endParaRPr lang="en-US" sz="16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3528" y="1556792"/>
              <a:ext cx="184710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Modal gain</a:t>
              </a:r>
            </a:p>
            <a:p>
              <a:endParaRPr lang="en-US" sz="1600" dirty="0" smtClean="0"/>
            </a:p>
            <a:p>
              <a:r>
                <a:rPr lang="en-US" sz="1600" i="1" dirty="0" smtClean="0"/>
                <a:t>g(v) </a:t>
              </a:r>
              <a:r>
                <a:rPr lang="en-US" sz="1600" dirty="0" smtClean="0"/>
                <a:t>is material gain </a:t>
              </a:r>
              <a:endParaRPr lang="en-US" sz="1600" dirty="0"/>
            </a:p>
          </p:txBody>
        </p:sp>
        <p:graphicFrame>
          <p:nvGraphicFramePr>
            <p:cNvPr id="22" name="Object 3"/>
            <p:cNvGraphicFramePr>
              <a:graphicFrameLocks noChangeAspect="1"/>
            </p:cNvGraphicFramePr>
            <p:nvPr/>
          </p:nvGraphicFramePr>
          <p:xfrm>
            <a:off x="2555776" y="1125538"/>
            <a:ext cx="311150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424" name="Equation" r:id="rId15" imgW="215640" imgH="215640" progId="Equation.3">
                    <p:embed/>
                  </p:oleObj>
                </mc:Choice>
                <mc:Fallback>
                  <p:oleObj name="Equation" r:id="rId15" imgW="215640" imgH="2156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5776" y="1125538"/>
                          <a:ext cx="311150" cy="314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3"/>
            <p:cNvGraphicFramePr>
              <a:graphicFrameLocks noChangeAspect="1"/>
            </p:cNvGraphicFramePr>
            <p:nvPr/>
          </p:nvGraphicFramePr>
          <p:xfrm>
            <a:off x="1403648" y="1571649"/>
            <a:ext cx="2402136" cy="3020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425" name="Equation" r:id="rId17" imgW="1841400" imgH="228600" progId="Equation.3">
                    <p:embed/>
                  </p:oleObj>
                </mc:Choice>
                <mc:Fallback>
                  <p:oleObj name="Equation" r:id="rId17" imgW="1841400" imgH="22860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3648" y="1571649"/>
                          <a:ext cx="2402136" cy="30207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5" name="Picture 24" descr="Picture2-1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51520" y="4077072"/>
            <a:ext cx="2889504" cy="2160240"/>
          </a:xfrm>
          <a:prstGeom prst="rect">
            <a:avLst/>
          </a:prstGeom>
        </p:spPr>
      </p:pic>
      <p:pic>
        <p:nvPicPr>
          <p:cNvPr id="26" name="Picture 25" descr="Picture2-2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3173072" y="4077072"/>
            <a:ext cx="5575392" cy="217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2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6712"/>
            <a:ext cx="4059292" cy="559186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30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VSL technique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552" y="908720"/>
            <a:ext cx="2342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High optical gain in 1970’s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539553" y="1412776"/>
            <a:ext cx="3456384" cy="2664296"/>
            <a:chOff x="539553" y="1412776"/>
            <a:chExt cx="3456384" cy="2664296"/>
          </a:xfrm>
        </p:grpSpPr>
        <p:sp>
          <p:nvSpPr>
            <p:cNvPr id="12" name="TextBox 11"/>
            <p:cNvSpPr txBox="1"/>
            <p:nvPr/>
          </p:nvSpPr>
          <p:spPr>
            <a:xfrm>
              <a:off x="539553" y="1412776"/>
              <a:ext cx="3456384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en-US" sz="1600" dirty="0" smtClean="0"/>
                <a:t> Deviation between fitted line with </a:t>
              </a:r>
            </a:p>
            <a:p>
              <a:r>
                <a:rPr lang="en-US" sz="1600" dirty="0" smtClean="0"/>
                <a:t>experimental data gets shorter with increasing excitation intensity: Gain saturation</a:t>
              </a:r>
            </a:p>
            <a:p>
              <a:pPr>
                <a:buFont typeface="Wingdings" pitchFamily="2" charset="2"/>
                <a:buChar char="Ø"/>
              </a:pPr>
              <a:r>
                <a:rPr lang="en-US" sz="1600" dirty="0" smtClean="0"/>
                <a:t> Spectral narrowing by increase of </a:t>
              </a:r>
              <a:r>
                <a:rPr lang="en-US" sz="1600" i="1" dirty="0" smtClean="0"/>
                <a:t>l</a:t>
              </a:r>
            </a:p>
            <a:p>
              <a:pPr>
                <a:buFont typeface="Wingdings" pitchFamily="2" charset="2"/>
                <a:buChar char="Ø"/>
              </a:pPr>
              <a:r>
                <a:rPr lang="en-US" sz="1600" i="1" dirty="0" smtClean="0"/>
                <a:t> </a:t>
              </a:r>
              <a:r>
                <a:rPr lang="en-US" sz="1600" dirty="0" smtClean="0"/>
                <a:t>High gain value</a:t>
              </a:r>
            </a:p>
            <a:p>
              <a:pPr>
                <a:buFont typeface="Wingdings" pitchFamily="2" charset="2"/>
                <a:buChar char="Ø"/>
              </a:pPr>
              <a:endParaRPr lang="en-US" sz="1600" dirty="0" smtClean="0"/>
            </a:p>
            <a:p>
              <a:pPr>
                <a:buFont typeface="Wingdings" pitchFamily="2" charset="2"/>
                <a:buChar char="Ø"/>
              </a:pPr>
              <a:r>
                <a:rPr lang="en-US" sz="1600" dirty="0" smtClean="0"/>
                <a:t> Low gain values, VLS is less reliable</a:t>
              </a:r>
            </a:p>
          </p:txBody>
        </p:sp>
        <p:graphicFrame>
          <p:nvGraphicFramePr>
            <p:cNvPr id="13" name="Object 3"/>
            <p:cNvGraphicFramePr>
              <a:graphicFrameLocks noChangeAspect="1"/>
            </p:cNvGraphicFramePr>
            <p:nvPr/>
          </p:nvGraphicFramePr>
          <p:xfrm>
            <a:off x="1735434" y="2924944"/>
            <a:ext cx="820342" cy="277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400" name="Equation" r:id="rId4" imgW="647640" imgH="215640" progId="Equation.3">
                    <p:embed/>
                  </p:oleObj>
                </mc:Choice>
                <mc:Fallback>
                  <p:oleObj name="Equation" r:id="rId4" imgW="647640" imgH="21564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5434" y="2924944"/>
                          <a:ext cx="820342" cy="2771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109" name="Object 5"/>
            <p:cNvGraphicFramePr>
              <a:graphicFrameLocks noChangeAspect="1"/>
            </p:cNvGraphicFramePr>
            <p:nvPr/>
          </p:nvGraphicFramePr>
          <p:xfrm>
            <a:off x="1016000" y="3488109"/>
            <a:ext cx="2317750" cy="588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401" name="Equation" r:id="rId6" imgW="1828800" imgH="457200" progId="Equation.3">
                    <p:embed/>
                  </p:oleObj>
                </mc:Choice>
                <mc:Fallback>
                  <p:oleObj name="Equation" r:id="rId6" imgW="1828800" imgH="4572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6000" y="3488109"/>
                          <a:ext cx="2317750" cy="5889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6014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268760"/>
            <a:ext cx="3866322" cy="452596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31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VSL technique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67544" y="900009"/>
            <a:ext cx="3881384" cy="4486100"/>
            <a:chOff x="467544" y="1404065"/>
            <a:chExt cx="3881384" cy="4486100"/>
          </a:xfrm>
        </p:grpSpPr>
        <p:sp>
          <p:nvSpPr>
            <p:cNvPr id="7" name="TextBox 6"/>
            <p:cNvSpPr txBox="1"/>
            <p:nvPr/>
          </p:nvSpPr>
          <p:spPr>
            <a:xfrm>
              <a:off x="467544" y="1404065"/>
              <a:ext cx="3881384" cy="4486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 smtClean="0"/>
                <a:t>In the case</a:t>
              </a:r>
            </a:p>
            <a:p>
              <a:pPr>
                <a:lnSpc>
                  <a:spcPct val="150000"/>
                </a:lnSpc>
              </a:pPr>
              <a:r>
                <a:rPr lang="en-US" sz="1600" dirty="0" smtClean="0"/>
                <a:t>Several parameters should be considered:</a:t>
              </a:r>
            </a:p>
            <a:p>
              <a:pPr marL="342900" indent="-342900">
                <a:lnSpc>
                  <a:spcPct val="150000"/>
                </a:lnSpc>
                <a:buFont typeface="+mj-lt"/>
                <a:buAutoNum type="alphaLcParenR"/>
              </a:pPr>
              <a:r>
                <a:rPr lang="en-US" sz="1600" dirty="0" smtClean="0"/>
                <a:t>If t is too large</a:t>
              </a:r>
            </a:p>
            <a:p>
              <a:pPr marL="342900" indent="-342900">
                <a:lnSpc>
                  <a:spcPct val="150000"/>
                </a:lnSpc>
                <a:buFont typeface="+mj-lt"/>
                <a:buAutoNum type="alphaLcParenR"/>
              </a:pPr>
              <a:r>
                <a:rPr lang="en-US" sz="1600" dirty="0" smtClean="0"/>
                <a:t>Const. pump intensity along stripe: </a:t>
              </a:r>
            </a:p>
            <a:p>
              <a:pPr marL="342900" indent="-342900">
                <a:lnSpc>
                  <a:spcPct val="150000"/>
                </a:lnSpc>
              </a:pPr>
              <a:r>
                <a:rPr lang="en-US" sz="1600" dirty="0" smtClean="0"/>
                <a:t>        rectangular beam profile &amp; uniformly </a:t>
              </a:r>
            </a:p>
            <a:p>
              <a:pPr marL="342900" indent="-342900">
                <a:lnSpc>
                  <a:spcPct val="150000"/>
                </a:lnSpc>
              </a:pPr>
              <a:r>
                <a:rPr lang="en-US" sz="1600" dirty="0" smtClean="0"/>
                <a:t>        distributed pump energy</a:t>
              </a:r>
            </a:p>
            <a:p>
              <a:pPr marL="342900" indent="-342900">
                <a:lnSpc>
                  <a:spcPct val="150000"/>
                </a:lnSpc>
              </a:pPr>
              <a:r>
                <a:rPr lang="en-US" sz="1600" dirty="0" smtClean="0"/>
                <a:t>        Part of Gaussian beam can be used</a:t>
              </a:r>
            </a:p>
            <a:p>
              <a:pPr marL="342900" indent="-342900">
                <a:lnSpc>
                  <a:spcPct val="150000"/>
                </a:lnSpc>
                <a:buAutoNum type="alphaLcParenR" startAt="3"/>
              </a:pPr>
              <a:r>
                <a:rPr lang="en-US" sz="1600" dirty="0" smtClean="0"/>
                <a:t>Constant efficiency of coupling of I(SPE)</a:t>
              </a:r>
            </a:p>
            <a:p>
              <a:pPr marL="342900" indent="-342900">
                <a:lnSpc>
                  <a:spcPct val="150000"/>
                </a:lnSpc>
              </a:pPr>
              <a:r>
                <a:rPr lang="en-US" sz="1600" dirty="0" smtClean="0"/>
                <a:t>	to monochromator or detector</a:t>
              </a:r>
            </a:p>
            <a:p>
              <a:pPr marL="342900" indent="-342900">
                <a:lnSpc>
                  <a:spcPct val="150000"/>
                </a:lnSpc>
                <a:buAutoNum type="alphaLcParenR" startAt="4"/>
              </a:pPr>
              <a:r>
                <a:rPr lang="en-US" sz="1600" dirty="0" smtClean="0"/>
                <a:t>Diffraction of the pump beam on the slit</a:t>
              </a:r>
            </a:p>
            <a:p>
              <a:pPr marL="342900" indent="-342900">
                <a:lnSpc>
                  <a:spcPct val="150000"/>
                </a:lnSpc>
              </a:pPr>
              <a:r>
                <a:rPr lang="en-US" sz="1600" dirty="0" smtClean="0"/>
                <a:t>	or razor blade, limiting utilization of the </a:t>
              </a:r>
            </a:p>
            <a:p>
              <a:pPr marL="342900" indent="-342900">
                <a:lnSpc>
                  <a:spcPct val="150000"/>
                </a:lnSpc>
              </a:pPr>
              <a:r>
                <a:rPr lang="en-US" sz="1600" dirty="0" smtClean="0"/>
                <a:t>	stripe length</a:t>
              </a:r>
            </a:p>
          </p:txBody>
        </p:sp>
        <p:graphicFrame>
          <p:nvGraphicFramePr>
            <p:cNvPr id="6" name="Object 3"/>
            <p:cNvGraphicFramePr>
              <a:graphicFrameLocks noChangeAspect="1"/>
            </p:cNvGraphicFramePr>
            <p:nvPr/>
          </p:nvGraphicFramePr>
          <p:xfrm>
            <a:off x="1542257" y="1567011"/>
            <a:ext cx="725487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276" name="Equation" r:id="rId4" imgW="571320" imgH="215640" progId="Equation.3">
                    <p:embed/>
                  </p:oleObj>
                </mc:Choice>
                <mc:Fallback>
                  <p:oleObj name="Equation" r:id="rId4" imgW="571320" imgH="2156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2257" y="1567011"/>
                          <a:ext cx="725487" cy="2778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15540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24" y="1196752"/>
            <a:ext cx="4824932" cy="452596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32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Pump and probe method (P&amp;P)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384" y="908720"/>
            <a:ext cx="35167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1600" dirty="0" smtClean="0"/>
              <a:t> Weak external probe beam</a:t>
            </a:r>
          </a:p>
          <a:p>
            <a:pPr>
              <a:buBlip>
                <a:blip r:embed="rId3"/>
              </a:buBlip>
            </a:pPr>
            <a:r>
              <a:rPr lang="en-US" sz="1600" dirty="0" smtClean="0"/>
              <a:t> Changes in the absorption coefficient </a:t>
            </a:r>
          </a:p>
          <a:p>
            <a:r>
              <a:rPr lang="en-US" sz="1600" dirty="0" smtClean="0"/>
              <a:t>of the probe beam</a:t>
            </a:r>
          </a:p>
        </p:txBody>
      </p:sp>
    </p:spTree>
    <p:extLst>
      <p:ext uri="{BB962C8B-B14F-4D97-AF65-F5344CB8AC3E}">
        <p14:creationId xmlns:p14="http://schemas.microsoft.com/office/powerpoint/2010/main" val="198467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19078</TotalTime>
  <Words>1687</Words>
  <Application>Microsoft Office PowerPoint</Application>
  <PresentationFormat>On-screen Show (4:3)</PresentationFormat>
  <Paragraphs>313</Paragraphs>
  <Slides>32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Office Theme</vt:lpstr>
      <vt:lpstr>Equation</vt:lpstr>
      <vt:lpstr>Ekvation</vt:lpstr>
      <vt:lpstr>Microsoft Equation 3.0</vt:lpstr>
      <vt:lpstr>Disordered semiconductors, Stimulated emission</vt:lpstr>
      <vt:lpstr>Luminescence of disordered semiconductors</vt:lpstr>
      <vt:lpstr>Densitiy of states in bands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Stimulated emission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Fatemeh Sangghaleh</dc:creator>
  <cp:lastModifiedBy>Ilya Sytjugov</cp:lastModifiedBy>
  <cp:revision>420</cp:revision>
  <dcterms:created xsi:type="dcterms:W3CDTF">2012-11-01T15:35:44Z</dcterms:created>
  <dcterms:modified xsi:type="dcterms:W3CDTF">2013-11-26T08:47:13Z</dcterms:modified>
</cp:coreProperties>
</file>