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90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 snapToGrid="0" showGuides="1">
      <p:cViewPr>
        <p:scale>
          <a:sx n="76" d="100"/>
          <a:sy n="76" d="100"/>
        </p:scale>
        <p:origin x="-972" y="72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9E12E4-0867-4A39-A25B-ADE12963B8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44B02013-CDF1-4076-B653-138CECC14BFF}">
      <dgm:prSet/>
      <dgm:spPr/>
      <dgm:t>
        <a:bodyPr/>
        <a:lstStyle/>
        <a:p>
          <a:pPr rtl="0"/>
          <a:r>
            <a:rPr lang="sv-SE" dirty="0" smtClean="0"/>
            <a:t>	</a:t>
          </a:r>
          <a:r>
            <a:rPr lang="sv-SE" dirty="0" err="1" smtClean="0"/>
            <a:t>luminescence</a:t>
          </a:r>
          <a:r>
            <a:rPr lang="sv-SE" dirty="0" smtClean="0"/>
            <a:t> </a:t>
          </a:r>
          <a:r>
            <a:rPr lang="sv-SE" dirty="0" err="1" smtClean="0"/>
            <a:t>intensity</a:t>
          </a:r>
          <a:r>
            <a:rPr lang="sv-SE" dirty="0" smtClean="0"/>
            <a:t> </a:t>
          </a:r>
          <a:r>
            <a:rPr lang="sv-SE" dirty="0" err="1" smtClean="0"/>
            <a:t>increases</a:t>
          </a:r>
          <a:r>
            <a:rPr lang="sv-SE" dirty="0" smtClean="0"/>
            <a:t>       	</a:t>
          </a:r>
          <a:r>
            <a:rPr lang="sv-SE" dirty="0" err="1" smtClean="0"/>
            <a:t>since</a:t>
          </a:r>
          <a:r>
            <a:rPr lang="sv-SE" dirty="0" smtClean="0"/>
            <a:t> </a:t>
          </a:r>
          <a:r>
            <a:rPr lang="en-US" dirty="0" smtClean="0"/>
            <a:t>non-radiative processes 	decreases rapidly with T</a:t>
          </a:r>
          <a:endParaRPr lang="sv-SE" dirty="0"/>
        </a:p>
      </dgm:t>
    </dgm:pt>
    <dgm:pt modelId="{409A1894-44DB-4F9D-86CB-5032027A6B55}" type="parTrans" cxnId="{1942DAF0-53F7-4867-AC85-64F936143745}">
      <dgm:prSet/>
      <dgm:spPr/>
      <dgm:t>
        <a:bodyPr/>
        <a:lstStyle/>
        <a:p>
          <a:endParaRPr lang="sv-SE"/>
        </a:p>
      </dgm:t>
    </dgm:pt>
    <dgm:pt modelId="{17483F70-AAE6-42F9-813A-634D6D4441FF}" type="sibTrans" cxnId="{1942DAF0-53F7-4867-AC85-64F936143745}">
      <dgm:prSet/>
      <dgm:spPr/>
      <dgm:t>
        <a:bodyPr/>
        <a:lstStyle/>
        <a:p>
          <a:endParaRPr lang="sv-SE"/>
        </a:p>
      </dgm:t>
    </dgm:pt>
    <dgm:pt modelId="{493EE4FA-775C-43E3-B465-1A657C008198}">
      <dgm:prSet/>
      <dgm:spPr/>
      <dgm:t>
        <a:bodyPr/>
        <a:lstStyle/>
        <a:p>
          <a:pPr rtl="0"/>
          <a:r>
            <a:rPr lang="en-US" dirty="0" smtClean="0"/>
            <a:t>	the efficiency of excitation of             	luminescence </a:t>
          </a:r>
          <a:r>
            <a:rPr lang="en-US" dirty="0" err="1" smtClean="0"/>
            <a:t>centres</a:t>
          </a:r>
          <a:r>
            <a:rPr lang="en-US" dirty="0" smtClean="0"/>
            <a:t> decreases, 	because 		        with T</a:t>
          </a:r>
          <a:endParaRPr lang="sv-SE" dirty="0"/>
        </a:p>
      </dgm:t>
    </dgm:pt>
    <dgm:pt modelId="{D5392530-9E57-4E83-BE3E-D4457CCDC3F5}" type="parTrans" cxnId="{0AFE1592-BCAA-4454-943C-2BE04D279AA3}">
      <dgm:prSet/>
      <dgm:spPr/>
      <dgm:t>
        <a:bodyPr/>
        <a:lstStyle/>
        <a:p>
          <a:endParaRPr lang="sv-SE"/>
        </a:p>
      </dgm:t>
    </dgm:pt>
    <dgm:pt modelId="{5C4798A0-6498-4BA3-AC6C-BE6B3B36A033}" type="sibTrans" cxnId="{0AFE1592-BCAA-4454-943C-2BE04D279AA3}">
      <dgm:prSet/>
      <dgm:spPr/>
      <dgm:t>
        <a:bodyPr/>
        <a:lstStyle/>
        <a:p>
          <a:endParaRPr lang="sv-SE"/>
        </a:p>
      </dgm:t>
    </dgm:pt>
    <dgm:pt modelId="{71C2AEB5-E56A-4692-8055-15F713FCC339}">
      <dgm:prSet/>
      <dgm:spPr/>
      <dgm:t>
        <a:bodyPr/>
        <a:lstStyle/>
        <a:p>
          <a:pPr rtl="0"/>
          <a:r>
            <a:rPr lang="en-US" b="0" i="0" dirty="0" smtClean="0"/>
            <a:t>	the importance of applications of 	electroluminescence requires that 	electroluminescence processes are 	investigated at room temperature</a:t>
          </a:r>
          <a:endParaRPr lang="sv-SE" dirty="0"/>
        </a:p>
      </dgm:t>
    </dgm:pt>
    <dgm:pt modelId="{74DAF681-A60F-4714-90BE-FF7DBDAF6417}" type="parTrans" cxnId="{1CE64970-C3A7-4865-B0E9-ACECDACB53CF}">
      <dgm:prSet/>
      <dgm:spPr/>
      <dgm:t>
        <a:bodyPr/>
        <a:lstStyle/>
        <a:p>
          <a:endParaRPr lang="sv-SE"/>
        </a:p>
      </dgm:t>
    </dgm:pt>
    <dgm:pt modelId="{BC884E84-1F79-4B67-940B-176A90F52C64}" type="sibTrans" cxnId="{1CE64970-C3A7-4865-B0E9-ACECDACB53CF}">
      <dgm:prSet/>
      <dgm:spPr/>
      <dgm:t>
        <a:bodyPr/>
        <a:lstStyle/>
        <a:p>
          <a:endParaRPr lang="sv-SE"/>
        </a:p>
      </dgm:t>
    </dgm:pt>
    <dgm:pt modelId="{D0E58BAD-DEEC-4C10-8131-A8DD0522D6A4}" type="pres">
      <dgm:prSet presAssocID="{659E12E4-0867-4A39-A25B-ADE12963B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384D08-2894-4518-8920-AC93CAF0BB93}" type="pres">
      <dgm:prSet presAssocID="{44B02013-CDF1-4076-B653-138CECC14BF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A54D320-A65F-46AB-8845-63D5617A120A}" type="pres">
      <dgm:prSet presAssocID="{17483F70-AAE6-42F9-813A-634D6D4441FF}" presName="spacer" presStyleCnt="0"/>
      <dgm:spPr/>
    </dgm:pt>
    <dgm:pt modelId="{FC709F4D-C1D9-487D-B23F-3D6F9A6F96F2}" type="pres">
      <dgm:prSet presAssocID="{493EE4FA-775C-43E3-B465-1A657C00819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962412CB-1454-4072-840D-6237F736C0B3}" type="pres">
      <dgm:prSet presAssocID="{5C4798A0-6498-4BA3-AC6C-BE6B3B36A033}" presName="spacer" presStyleCnt="0"/>
      <dgm:spPr/>
    </dgm:pt>
    <dgm:pt modelId="{76C991BC-6414-48AE-B6D7-77EEE7810607}" type="pres">
      <dgm:prSet presAssocID="{71C2AEB5-E56A-4692-8055-15F713FCC339}" presName="parentText" presStyleLbl="node1" presStyleIdx="2" presStyleCnt="3" custLinFactNeighborX="-582" custLinFactNeighborY="17968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8C28DC1A-10AC-4E56-ABDD-B5D5D8EA6CC4}" type="presOf" srcId="{659E12E4-0867-4A39-A25B-ADE12963B875}" destId="{D0E58BAD-DEEC-4C10-8131-A8DD0522D6A4}" srcOrd="0" destOrd="0" presId="urn:microsoft.com/office/officeart/2005/8/layout/vList2"/>
    <dgm:cxn modelId="{5FE2BB72-91F7-4EEA-BE9C-C192CF87AE33}" type="presOf" srcId="{44B02013-CDF1-4076-B653-138CECC14BFF}" destId="{1A384D08-2894-4518-8920-AC93CAF0BB93}" srcOrd="0" destOrd="0" presId="urn:microsoft.com/office/officeart/2005/8/layout/vList2"/>
    <dgm:cxn modelId="{49E87621-BBA7-4594-8584-0BD5925A0D82}" type="presOf" srcId="{493EE4FA-775C-43E3-B465-1A657C008198}" destId="{FC709F4D-C1D9-487D-B23F-3D6F9A6F96F2}" srcOrd="0" destOrd="0" presId="urn:microsoft.com/office/officeart/2005/8/layout/vList2"/>
    <dgm:cxn modelId="{0AFE1592-BCAA-4454-943C-2BE04D279AA3}" srcId="{659E12E4-0867-4A39-A25B-ADE12963B875}" destId="{493EE4FA-775C-43E3-B465-1A657C008198}" srcOrd="1" destOrd="0" parTransId="{D5392530-9E57-4E83-BE3E-D4457CCDC3F5}" sibTransId="{5C4798A0-6498-4BA3-AC6C-BE6B3B36A033}"/>
    <dgm:cxn modelId="{73090993-65E3-4083-8827-FCBE3BCA4167}" type="presOf" srcId="{71C2AEB5-E56A-4692-8055-15F713FCC339}" destId="{76C991BC-6414-48AE-B6D7-77EEE7810607}" srcOrd="0" destOrd="0" presId="urn:microsoft.com/office/officeart/2005/8/layout/vList2"/>
    <dgm:cxn modelId="{1942DAF0-53F7-4867-AC85-64F936143745}" srcId="{659E12E4-0867-4A39-A25B-ADE12963B875}" destId="{44B02013-CDF1-4076-B653-138CECC14BFF}" srcOrd="0" destOrd="0" parTransId="{409A1894-44DB-4F9D-86CB-5032027A6B55}" sibTransId="{17483F70-AAE6-42F9-813A-634D6D4441FF}"/>
    <dgm:cxn modelId="{1CE64970-C3A7-4865-B0E9-ACECDACB53CF}" srcId="{659E12E4-0867-4A39-A25B-ADE12963B875}" destId="{71C2AEB5-E56A-4692-8055-15F713FCC339}" srcOrd="2" destOrd="0" parTransId="{74DAF681-A60F-4714-90BE-FF7DBDAF6417}" sibTransId="{BC884E84-1F79-4B67-940B-176A90F52C64}"/>
    <dgm:cxn modelId="{91B8D715-2550-4DE1-ACB9-DE5177C5D64E}" type="presParOf" srcId="{D0E58BAD-DEEC-4C10-8131-A8DD0522D6A4}" destId="{1A384D08-2894-4518-8920-AC93CAF0BB93}" srcOrd="0" destOrd="0" presId="urn:microsoft.com/office/officeart/2005/8/layout/vList2"/>
    <dgm:cxn modelId="{54E85FBB-2699-431B-8ECC-9BEBE6B3BC56}" type="presParOf" srcId="{D0E58BAD-DEEC-4C10-8131-A8DD0522D6A4}" destId="{FA54D320-A65F-46AB-8845-63D5617A120A}" srcOrd="1" destOrd="0" presId="urn:microsoft.com/office/officeart/2005/8/layout/vList2"/>
    <dgm:cxn modelId="{A02A4FF4-3EF1-471C-91CA-DBACCD0EA9F0}" type="presParOf" srcId="{D0E58BAD-DEEC-4C10-8131-A8DD0522D6A4}" destId="{FC709F4D-C1D9-487D-B23F-3D6F9A6F96F2}" srcOrd="2" destOrd="0" presId="urn:microsoft.com/office/officeart/2005/8/layout/vList2"/>
    <dgm:cxn modelId="{1E09DC98-7965-47A1-BE00-1A56C4A2BA17}" type="presParOf" srcId="{D0E58BAD-DEEC-4C10-8131-A8DD0522D6A4}" destId="{962412CB-1454-4072-840D-6237F736C0B3}" srcOrd="3" destOrd="0" presId="urn:microsoft.com/office/officeart/2005/8/layout/vList2"/>
    <dgm:cxn modelId="{A8774355-2B72-4633-905C-B217A1871E9F}" type="presParOf" srcId="{D0E58BAD-DEEC-4C10-8131-A8DD0522D6A4}" destId="{76C991BC-6414-48AE-B6D7-77EEE781060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1CE89D-5EAC-46A5-87B1-9C9D6FBAA36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589CEA8B-9EA4-473A-9B94-CC908ADBFC38}">
      <dgm:prSet/>
      <dgm:spPr/>
      <dgm:t>
        <a:bodyPr/>
        <a:lstStyle/>
        <a:p>
          <a:pPr algn="l" rtl="0"/>
          <a:r>
            <a:rPr lang="en-US" dirty="0" smtClean="0"/>
            <a:t>Studies of electroluminescence at low temperatures are not common as photoluminescence studies.</a:t>
          </a:r>
          <a:endParaRPr lang="sv-SE" dirty="0"/>
        </a:p>
      </dgm:t>
    </dgm:pt>
    <dgm:pt modelId="{034844A2-717E-487E-9595-FAE6F3238989}" type="parTrans" cxnId="{0327E726-3254-4EA9-ADD6-8F06648EF57A}">
      <dgm:prSet/>
      <dgm:spPr/>
      <dgm:t>
        <a:bodyPr/>
        <a:lstStyle/>
        <a:p>
          <a:endParaRPr lang="sv-SE"/>
        </a:p>
      </dgm:t>
    </dgm:pt>
    <dgm:pt modelId="{904A44B2-820D-40FF-B391-0FFEEFBA3EC8}" type="sibTrans" cxnId="{0327E726-3254-4EA9-ADD6-8F06648EF57A}">
      <dgm:prSet/>
      <dgm:spPr/>
      <dgm:t>
        <a:bodyPr/>
        <a:lstStyle/>
        <a:p>
          <a:endParaRPr lang="sv-SE"/>
        </a:p>
      </dgm:t>
    </dgm:pt>
    <dgm:pt modelId="{12CD439C-4CC5-4D4B-A7CD-1C6F4E13375D}" type="pres">
      <dgm:prSet presAssocID="{981CE89D-5EAC-46A5-87B1-9C9D6FBAA36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7558FC-35C8-4F9B-9228-AAAEB989CCB5}" type="pres">
      <dgm:prSet presAssocID="{589CEA8B-9EA4-473A-9B94-CC908ADBFC38}" presName="parentText" presStyleLbl="node1" presStyleIdx="0" presStyleCnt="1" custScaleY="106934" custLinFactNeighborY="82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27E726-3254-4EA9-ADD6-8F06648EF57A}" srcId="{981CE89D-5EAC-46A5-87B1-9C9D6FBAA362}" destId="{589CEA8B-9EA4-473A-9B94-CC908ADBFC38}" srcOrd="0" destOrd="0" parTransId="{034844A2-717E-487E-9595-FAE6F3238989}" sibTransId="{904A44B2-820D-40FF-B391-0FFEEFBA3EC8}"/>
    <dgm:cxn modelId="{2D3437B1-6FF0-4F8D-B623-1F4AEC508538}" type="presOf" srcId="{589CEA8B-9EA4-473A-9B94-CC908ADBFC38}" destId="{DA7558FC-35C8-4F9B-9228-AAAEB989CCB5}" srcOrd="0" destOrd="0" presId="urn:microsoft.com/office/officeart/2005/8/layout/vList2"/>
    <dgm:cxn modelId="{18940C69-81D8-4CFE-A1ED-A28646DC1F45}" type="presOf" srcId="{981CE89D-5EAC-46A5-87B1-9C9D6FBAA362}" destId="{12CD439C-4CC5-4D4B-A7CD-1C6F4E13375D}" srcOrd="0" destOrd="0" presId="urn:microsoft.com/office/officeart/2005/8/layout/vList2"/>
    <dgm:cxn modelId="{6924C9CD-00C2-4B58-9854-FD118E511497}" type="presParOf" srcId="{12CD439C-4CC5-4D4B-A7CD-1C6F4E13375D}" destId="{DA7558FC-35C8-4F9B-9228-AAAEB989CCB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6BFAA-B6F8-49EE-8ED9-2591FF1905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710626D0-B24D-45A8-93BA-F790838430EB}">
      <dgm:prSet/>
      <dgm:spPr/>
      <dgm:t>
        <a:bodyPr/>
        <a:lstStyle/>
        <a:p>
          <a:pPr rtl="0"/>
          <a:r>
            <a:rPr lang="en-US" dirty="0" smtClean="0"/>
            <a:t>Extrinsic luminescence of localized </a:t>
          </a:r>
          <a:r>
            <a:rPr lang="en-US" dirty="0" err="1" smtClean="0"/>
            <a:t>centres</a:t>
          </a:r>
          <a:r>
            <a:rPr lang="en-US" dirty="0" smtClean="0"/>
            <a:t>, primarily ions of the transient metals and rare-earth ions  </a:t>
          </a:r>
          <a:endParaRPr lang="sv-SE" dirty="0"/>
        </a:p>
      </dgm:t>
    </dgm:pt>
    <dgm:pt modelId="{D7C015CE-E944-4161-B49C-3B79172AE693}" type="parTrans" cxnId="{461533D8-B11E-4FC3-9C8F-49C66CC2FFE4}">
      <dgm:prSet/>
      <dgm:spPr/>
      <dgm:t>
        <a:bodyPr/>
        <a:lstStyle/>
        <a:p>
          <a:endParaRPr lang="sv-SE"/>
        </a:p>
      </dgm:t>
    </dgm:pt>
    <dgm:pt modelId="{DE981604-0A7B-4C73-B906-493C2DB3517F}" type="sibTrans" cxnId="{461533D8-B11E-4FC3-9C8F-49C66CC2FFE4}">
      <dgm:prSet/>
      <dgm:spPr/>
      <dgm:t>
        <a:bodyPr/>
        <a:lstStyle/>
        <a:p>
          <a:endParaRPr lang="sv-SE"/>
        </a:p>
      </dgm:t>
    </dgm:pt>
    <dgm:pt modelId="{20902EFC-1BD9-41BF-89C9-89C2E20C316E}">
      <dgm:prSet custT="1"/>
      <dgm:spPr/>
      <dgm:t>
        <a:bodyPr/>
        <a:lstStyle/>
        <a:p>
          <a:pPr rtl="0"/>
          <a:r>
            <a:rPr lang="en-US" sz="1500" dirty="0" smtClean="0"/>
            <a:t>Recombination processes involving the participation of neutral donors and acceptors, in particular the luminescence of donor–acceptor pairs. (</a:t>
          </a:r>
          <a:r>
            <a:rPr lang="en-US" sz="1400" dirty="0" smtClean="0"/>
            <a:t>the ionization energy of donors and acceptors is sufficiently high for the impurities to exist in their neutral state also at room temperature)</a:t>
          </a:r>
          <a:endParaRPr lang="sv-SE" sz="1500" dirty="0"/>
        </a:p>
      </dgm:t>
    </dgm:pt>
    <dgm:pt modelId="{DEA9B004-4089-4025-862B-FE8E171BD826}" type="parTrans" cxnId="{08B6971A-2EC6-4BD6-823A-8A45D3CDBB5E}">
      <dgm:prSet/>
      <dgm:spPr/>
      <dgm:t>
        <a:bodyPr/>
        <a:lstStyle/>
        <a:p>
          <a:endParaRPr lang="sv-SE"/>
        </a:p>
      </dgm:t>
    </dgm:pt>
    <dgm:pt modelId="{734AD01A-5359-4DB0-B517-CB8C46298584}" type="sibTrans" cxnId="{08B6971A-2EC6-4BD6-823A-8A45D3CDBB5E}">
      <dgm:prSet/>
      <dgm:spPr/>
      <dgm:t>
        <a:bodyPr/>
        <a:lstStyle/>
        <a:p>
          <a:endParaRPr lang="sv-SE"/>
        </a:p>
      </dgm:t>
    </dgm:pt>
    <dgm:pt modelId="{C55747D4-6187-4BF4-87F9-1019B04E7070}">
      <dgm:prSet custT="1"/>
      <dgm:spPr/>
      <dgm:t>
        <a:bodyPr/>
        <a:lstStyle/>
        <a:p>
          <a:pPr rtl="0"/>
          <a:r>
            <a:rPr lang="en-US" sz="1800" dirty="0" smtClean="0"/>
            <a:t>Intrinsic recombination of free electron–hole pairs. </a:t>
          </a:r>
          <a:r>
            <a:rPr lang="en-US" sz="1400" dirty="0" smtClean="0"/>
            <a:t>The probability of such a process is, however, in comparison with processes (1) and (2) very low at room temperature</a:t>
          </a:r>
          <a:endParaRPr lang="sv-SE" sz="1400" dirty="0"/>
        </a:p>
      </dgm:t>
    </dgm:pt>
    <dgm:pt modelId="{0D2261EC-82DA-40F3-8F3D-C7C2C88E1783}" type="parTrans" cxnId="{78E715CA-0F43-42F3-88C7-858F4D2D8C2D}">
      <dgm:prSet/>
      <dgm:spPr/>
      <dgm:t>
        <a:bodyPr/>
        <a:lstStyle/>
        <a:p>
          <a:endParaRPr lang="sv-SE"/>
        </a:p>
      </dgm:t>
    </dgm:pt>
    <dgm:pt modelId="{8F6F20C9-C4ED-457E-8149-A6654AE3AECD}" type="sibTrans" cxnId="{78E715CA-0F43-42F3-88C7-858F4D2D8C2D}">
      <dgm:prSet/>
      <dgm:spPr/>
      <dgm:t>
        <a:bodyPr/>
        <a:lstStyle/>
        <a:p>
          <a:endParaRPr lang="sv-SE"/>
        </a:p>
      </dgm:t>
    </dgm:pt>
    <dgm:pt modelId="{ECFF0DEC-5308-460A-9926-86816E09DA98}" type="pres">
      <dgm:prSet presAssocID="{BDC6BFAA-B6F8-49EE-8ED9-2591FF1905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3F6791-58FA-4DDF-8173-4F326CA85B71}" type="pres">
      <dgm:prSet presAssocID="{710626D0-B24D-45A8-93BA-F790838430E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C48921-B23D-42BE-A96A-EBE19FE36538}" type="pres">
      <dgm:prSet presAssocID="{DE981604-0A7B-4C73-B906-493C2DB3517F}" presName="spacer" presStyleCnt="0"/>
      <dgm:spPr/>
    </dgm:pt>
    <dgm:pt modelId="{46BBA5D9-871D-46D1-86E2-50425795448D}" type="pres">
      <dgm:prSet presAssocID="{20902EFC-1BD9-41BF-89C9-89C2E20C316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0810EE4-86E7-406D-ACFA-948DE53B7858}" type="pres">
      <dgm:prSet presAssocID="{734AD01A-5359-4DB0-B517-CB8C46298584}" presName="spacer" presStyleCnt="0"/>
      <dgm:spPr/>
    </dgm:pt>
    <dgm:pt modelId="{369E3E96-4397-49C9-A4D5-FD84711A76A3}" type="pres">
      <dgm:prSet presAssocID="{C55747D4-6187-4BF4-87F9-1019B04E707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1533D8-B11E-4FC3-9C8F-49C66CC2FFE4}" srcId="{BDC6BFAA-B6F8-49EE-8ED9-2591FF190500}" destId="{710626D0-B24D-45A8-93BA-F790838430EB}" srcOrd="0" destOrd="0" parTransId="{D7C015CE-E944-4161-B49C-3B79172AE693}" sibTransId="{DE981604-0A7B-4C73-B906-493C2DB3517F}"/>
    <dgm:cxn modelId="{78E715CA-0F43-42F3-88C7-858F4D2D8C2D}" srcId="{BDC6BFAA-B6F8-49EE-8ED9-2591FF190500}" destId="{C55747D4-6187-4BF4-87F9-1019B04E7070}" srcOrd="2" destOrd="0" parTransId="{0D2261EC-82DA-40F3-8F3D-C7C2C88E1783}" sibTransId="{8F6F20C9-C4ED-457E-8149-A6654AE3AECD}"/>
    <dgm:cxn modelId="{08B6971A-2EC6-4BD6-823A-8A45D3CDBB5E}" srcId="{BDC6BFAA-B6F8-49EE-8ED9-2591FF190500}" destId="{20902EFC-1BD9-41BF-89C9-89C2E20C316E}" srcOrd="1" destOrd="0" parTransId="{DEA9B004-4089-4025-862B-FE8E171BD826}" sibTransId="{734AD01A-5359-4DB0-B517-CB8C46298584}"/>
    <dgm:cxn modelId="{9F7939AC-12FA-4DC8-B3A8-65A402ED4FE3}" type="presOf" srcId="{20902EFC-1BD9-41BF-89C9-89C2E20C316E}" destId="{46BBA5D9-871D-46D1-86E2-50425795448D}" srcOrd="0" destOrd="0" presId="urn:microsoft.com/office/officeart/2005/8/layout/vList2"/>
    <dgm:cxn modelId="{6D65162D-5BFD-4D84-A901-F636551F8076}" type="presOf" srcId="{BDC6BFAA-B6F8-49EE-8ED9-2591FF190500}" destId="{ECFF0DEC-5308-460A-9926-86816E09DA98}" srcOrd="0" destOrd="0" presId="urn:microsoft.com/office/officeart/2005/8/layout/vList2"/>
    <dgm:cxn modelId="{5B058A4F-E230-4034-872D-F1180DFCD807}" type="presOf" srcId="{710626D0-B24D-45A8-93BA-F790838430EB}" destId="{FE3F6791-58FA-4DDF-8173-4F326CA85B71}" srcOrd="0" destOrd="0" presId="urn:microsoft.com/office/officeart/2005/8/layout/vList2"/>
    <dgm:cxn modelId="{83F7D9AC-B600-450A-923F-7C023BDF5DBA}" type="presOf" srcId="{C55747D4-6187-4BF4-87F9-1019B04E7070}" destId="{369E3E96-4397-49C9-A4D5-FD84711A76A3}" srcOrd="0" destOrd="0" presId="urn:microsoft.com/office/officeart/2005/8/layout/vList2"/>
    <dgm:cxn modelId="{21E4C2C7-0C88-4B30-8A68-CB3368B9E404}" type="presParOf" srcId="{ECFF0DEC-5308-460A-9926-86816E09DA98}" destId="{FE3F6791-58FA-4DDF-8173-4F326CA85B71}" srcOrd="0" destOrd="0" presId="urn:microsoft.com/office/officeart/2005/8/layout/vList2"/>
    <dgm:cxn modelId="{591AAB98-86AC-4C28-AA2B-B6ADE6FAC59B}" type="presParOf" srcId="{ECFF0DEC-5308-460A-9926-86816E09DA98}" destId="{47C48921-B23D-42BE-A96A-EBE19FE36538}" srcOrd="1" destOrd="0" presId="urn:microsoft.com/office/officeart/2005/8/layout/vList2"/>
    <dgm:cxn modelId="{A8675C91-8CDA-4F78-A414-B60DBB248A6B}" type="presParOf" srcId="{ECFF0DEC-5308-460A-9926-86816E09DA98}" destId="{46BBA5D9-871D-46D1-86E2-50425795448D}" srcOrd="2" destOrd="0" presId="urn:microsoft.com/office/officeart/2005/8/layout/vList2"/>
    <dgm:cxn modelId="{E74D4C61-5F98-4AF6-BE5D-A697045C4A5B}" type="presParOf" srcId="{ECFF0DEC-5308-460A-9926-86816E09DA98}" destId="{80810EE4-86E7-406D-ACFA-948DE53B7858}" srcOrd="3" destOrd="0" presId="urn:microsoft.com/office/officeart/2005/8/layout/vList2"/>
    <dgm:cxn modelId="{F10B986D-47DF-4C52-BCB9-8725A1C9F55D}" type="presParOf" srcId="{ECFF0DEC-5308-460A-9926-86816E09DA98}" destId="{369E3E96-4397-49C9-A4D5-FD84711A76A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0FDA87-486A-4CD1-987A-860C32DEC36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B8830860-1A5D-45E5-A369-FF44E775C57D}">
      <dgm:prSet/>
      <dgm:spPr/>
      <dgm:t>
        <a:bodyPr/>
        <a:lstStyle/>
        <a:p>
          <a:pPr rtl="0"/>
          <a:r>
            <a:rPr lang="sv-SE" i="1" dirty="0" smtClean="0"/>
            <a:t>Presence </a:t>
          </a:r>
          <a:r>
            <a:rPr lang="sv-SE" i="1" dirty="0" err="1" smtClean="0"/>
            <a:t>of</a:t>
          </a:r>
          <a:r>
            <a:rPr lang="sv-SE" i="1" dirty="0" smtClean="0"/>
            <a:t> free carriers</a:t>
          </a:r>
          <a:endParaRPr lang="sv-SE" i="1" dirty="0"/>
        </a:p>
      </dgm:t>
    </dgm:pt>
    <dgm:pt modelId="{FBA4B907-6FEF-4C97-AE53-FCFCE4962487}" type="parTrans" cxnId="{D93A2C7E-2C01-44A1-9C47-C7BDBF23EA74}">
      <dgm:prSet/>
      <dgm:spPr/>
      <dgm:t>
        <a:bodyPr/>
        <a:lstStyle/>
        <a:p>
          <a:endParaRPr lang="sv-SE"/>
        </a:p>
      </dgm:t>
    </dgm:pt>
    <dgm:pt modelId="{FE388E8C-346A-4B57-82A7-C19CD554EDF0}" type="sibTrans" cxnId="{D93A2C7E-2C01-44A1-9C47-C7BDBF23EA74}">
      <dgm:prSet/>
      <dgm:spPr/>
      <dgm:t>
        <a:bodyPr/>
        <a:lstStyle/>
        <a:p>
          <a:endParaRPr lang="sv-SE"/>
        </a:p>
      </dgm:t>
    </dgm:pt>
    <dgm:pt modelId="{3DDA11D5-AEF8-46D2-A0D6-F6E47ECC9398}" type="pres">
      <dgm:prSet presAssocID="{630FDA87-486A-4CD1-987A-860C32DEC3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04B7D4-3C69-442C-B01F-E0CBEA5AA631}" type="pres">
      <dgm:prSet presAssocID="{B8830860-1A5D-45E5-A369-FF44E775C57D}" presName="linNode" presStyleCnt="0"/>
      <dgm:spPr/>
    </dgm:pt>
    <dgm:pt modelId="{C2AC1861-FCC0-49F9-A5CF-F8C28E537103}" type="pres">
      <dgm:prSet presAssocID="{B8830860-1A5D-45E5-A369-FF44E775C57D}" presName="parentText" presStyleLbl="node1" presStyleIdx="0" presStyleCnt="1" custScaleX="255351" custScaleY="801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3A2C7E-2C01-44A1-9C47-C7BDBF23EA74}" srcId="{630FDA87-486A-4CD1-987A-860C32DEC36B}" destId="{B8830860-1A5D-45E5-A369-FF44E775C57D}" srcOrd="0" destOrd="0" parTransId="{FBA4B907-6FEF-4C97-AE53-FCFCE4962487}" sibTransId="{FE388E8C-346A-4B57-82A7-C19CD554EDF0}"/>
    <dgm:cxn modelId="{CC5FBC93-C801-479A-8E53-6550DA9C3EC8}" type="presOf" srcId="{B8830860-1A5D-45E5-A369-FF44E775C57D}" destId="{C2AC1861-FCC0-49F9-A5CF-F8C28E537103}" srcOrd="0" destOrd="0" presId="urn:microsoft.com/office/officeart/2005/8/layout/vList5"/>
    <dgm:cxn modelId="{40C03FC9-EDA1-4F55-AC54-19FDB8CB4BD8}" type="presOf" srcId="{630FDA87-486A-4CD1-987A-860C32DEC36B}" destId="{3DDA11D5-AEF8-46D2-A0D6-F6E47ECC9398}" srcOrd="0" destOrd="0" presId="urn:microsoft.com/office/officeart/2005/8/layout/vList5"/>
    <dgm:cxn modelId="{D6CE0700-5736-4B17-944A-5AF5CD57C28D}" type="presParOf" srcId="{3DDA11D5-AEF8-46D2-A0D6-F6E47ECC9398}" destId="{0504B7D4-3C69-442C-B01F-E0CBEA5AA631}" srcOrd="0" destOrd="0" presId="urn:microsoft.com/office/officeart/2005/8/layout/vList5"/>
    <dgm:cxn modelId="{C0E4ED50-0668-483C-8F78-D77932A04815}" type="presParOf" srcId="{0504B7D4-3C69-442C-B01F-E0CBEA5AA631}" destId="{C2AC1861-FCC0-49F9-A5CF-F8C28E53710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384D08-2894-4518-8920-AC93CAF0BB93}">
      <dsp:nvSpPr>
        <dsp:cNvPr id="0" name=""/>
        <dsp:cNvSpPr/>
      </dsp:nvSpPr>
      <dsp:spPr>
        <a:xfrm>
          <a:off x="0" y="97763"/>
          <a:ext cx="5068530" cy="12816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900" kern="1200" dirty="0" smtClean="0"/>
            <a:t>	</a:t>
          </a:r>
          <a:r>
            <a:rPr lang="sv-SE" sz="1900" kern="1200" dirty="0" err="1" smtClean="0"/>
            <a:t>luminescence</a:t>
          </a:r>
          <a:r>
            <a:rPr lang="sv-SE" sz="1900" kern="1200" dirty="0" smtClean="0"/>
            <a:t> </a:t>
          </a:r>
          <a:r>
            <a:rPr lang="sv-SE" sz="1900" kern="1200" dirty="0" err="1" smtClean="0"/>
            <a:t>intensity</a:t>
          </a:r>
          <a:r>
            <a:rPr lang="sv-SE" sz="1900" kern="1200" dirty="0" smtClean="0"/>
            <a:t> </a:t>
          </a:r>
          <a:r>
            <a:rPr lang="sv-SE" sz="1900" kern="1200" dirty="0" err="1" smtClean="0"/>
            <a:t>increases</a:t>
          </a:r>
          <a:r>
            <a:rPr lang="sv-SE" sz="1900" kern="1200" dirty="0" smtClean="0"/>
            <a:t>       	</a:t>
          </a:r>
          <a:r>
            <a:rPr lang="sv-SE" sz="1900" kern="1200" dirty="0" err="1" smtClean="0"/>
            <a:t>since</a:t>
          </a:r>
          <a:r>
            <a:rPr lang="sv-SE" sz="1900" kern="1200" dirty="0" smtClean="0"/>
            <a:t> </a:t>
          </a:r>
          <a:r>
            <a:rPr lang="en-US" sz="1900" kern="1200" dirty="0" smtClean="0"/>
            <a:t>non-radiative processes 	decreases rapidly with T</a:t>
          </a:r>
          <a:endParaRPr lang="sv-SE" sz="1900" kern="1200" dirty="0"/>
        </a:p>
      </dsp:txBody>
      <dsp:txXfrm>
        <a:off x="62567" y="160330"/>
        <a:ext cx="4943396" cy="1156564"/>
      </dsp:txXfrm>
    </dsp:sp>
    <dsp:sp modelId="{FC709F4D-C1D9-487D-B23F-3D6F9A6F96F2}">
      <dsp:nvSpPr>
        <dsp:cNvPr id="0" name=""/>
        <dsp:cNvSpPr/>
      </dsp:nvSpPr>
      <dsp:spPr>
        <a:xfrm>
          <a:off x="0" y="1434181"/>
          <a:ext cx="5068530" cy="12816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	the efficiency of excitation of             	luminescence </a:t>
          </a:r>
          <a:r>
            <a:rPr lang="en-US" sz="1900" kern="1200" dirty="0" err="1" smtClean="0"/>
            <a:t>centres</a:t>
          </a:r>
          <a:r>
            <a:rPr lang="en-US" sz="1900" kern="1200" dirty="0" smtClean="0"/>
            <a:t> decreases, 	because 		        with T</a:t>
          </a:r>
          <a:endParaRPr lang="sv-SE" sz="1900" kern="1200" dirty="0"/>
        </a:p>
      </dsp:txBody>
      <dsp:txXfrm>
        <a:off x="62567" y="1496748"/>
        <a:ext cx="4943396" cy="1156564"/>
      </dsp:txXfrm>
    </dsp:sp>
    <dsp:sp modelId="{76C991BC-6414-48AE-B6D7-77EEE7810607}">
      <dsp:nvSpPr>
        <dsp:cNvPr id="0" name=""/>
        <dsp:cNvSpPr/>
      </dsp:nvSpPr>
      <dsp:spPr>
        <a:xfrm>
          <a:off x="0" y="2780432"/>
          <a:ext cx="5068530" cy="12816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0" i="0" kern="1200" dirty="0" smtClean="0"/>
            <a:t>	the importance of applications of 	electroluminescence requires that 	electroluminescence processes are 	investigated at room temperature</a:t>
          </a:r>
          <a:endParaRPr lang="sv-SE" sz="1900" kern="1200" dirty="0"/>
        </a:p>
      </dsp:txBody>
      <dsp:txXfrm>
        <a:off x="62567" y="2842999"/>
        <a:ext cx="4943396" cy="11565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7558FC-35C8-4F9B-9228-AAAEB989CCB5}">
      <dsp:nvSpPr>
        <dsp:cNvPr id="0" name=""/>
        <dsp:cNvSpPr/>
      </dsp:nvSpPr>
      <dsp:spPr>
        <a:xfrm>
          <a:off x="0" y="1146365"/>
          <a:ext cx="2448232" cy="18466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Studies of electroluminescence at low temperatures are not common as photoluminescence studies.</a:t>
          </a:r>
          <a:endParaRPr lang="sv-SE" sz="1800" kern="1200" dirty="0"/>
        </a:p>
      </dsp:txBody>
      <dsp:txXfrm>
        <a:off x="90147" y="1236512"/>
        <a:ext cx="2267938" cy="16663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3F6791-58FA-4DDF-8173-4F326CA85B71}">
      <dsp:nvSpPr>
        <dsp:cNvPr id="0" name=""/>
        <dsp:cNvSpPr/>
      </dsp:nvSpPr>
      <dsp:spPr>
        <a:xfrm>
          <a:off x="0" y="3785"/>
          <a:ext cx="6056670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Extrinsic luminescence of localized </a:t>
          </a:r>
          <a:r>
            <a:rPr lang="en-US" sz="2500" kern="1200" dirty="0" err="1" smtClean="0"/>
            <a:t>centres</a:t>
          </a:r>
          <a:r>
            <a:rPr lang="en-US" sz="2500" kern="1200" dirty="0" smtClean="0"/>
            <a:t>, primarily ions of the transient metals and rare-earth ions  </a:t>
          </a:r>
          <a:endParaRPr lang="sv-SE" sz="2500" kern="1200" dirty="0"/>
        </a:p>
      </dsp:txBody>
      <dsp:txXfrm>
        <a:off x="64254" y="68039"/>
        <a:ext cx="5928162" cy="1187742"/>
      </dsp:txXfrm>
    </dsp:sp>
    <dsp:sp modelId="{46BBA5D9-871D-46D1-86E2-50425795448D}">
      <dsp:nvSpPr>
        <dsp:cNvPr id="0" name=""/>
        <dsp:cNvSpPr/>
      </dsp:nvSpPr>
      <dsp:spPr>
        <a:xfrm>
          <a:off x="0" y="1392035"/>
          <a:ext cx="6056670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Recombination processes involving the participation of neutral donors and acceptors, in particular the luminescence of donor–acceptor pairs. (</a:t>
          </a:r>
          <a:r>
            <a:rPr lang="en-US" sz="1400" kern="1200" dirty="0" smtClean="0"/>
            <a:t>the ionization energy of donors and acceptors is sufficiently high for the impurities to exist in their neutral state also at room temperature)</a:t>
          </a:r>
          <a:endParaRPr lang="sv-SE" sz="1500" kern="1200" dirty="0"/>
        </a:p>
      </dsp:txBody>
      <dsp:txXfrm>
        <a:off x="64254" y="1456289"/>
        <a:ext cx="5928162" cy="1187742"/>
      </dsp:txXfrm>
    </dsp:sp>
    <dsp:sp modelId="{369E3E96-4397-49C9-A4D5-FD84711A76A3}">
      <dsp:nvSpPr>
        <dsp:cNvPr id="0" name=""/>
        <dsp:cNvSpPr/>
      </dsp:nvSpPr>
      <dsp:spPr>
        <a:xfrm>
          <a:off x="0" y="2780285"/>
          <a:ext cx="6056670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Intrinsic recombination of free electron–hole pairs. </a:t>
          </a:r>
          <a:r>
            <a:rPr lang="en-US" sz="1400" kern="1200" dirty="0" smtClean="0"/>
            <a:t>The probability of such a process is, however, in comparison with processes (1) and (2) very low at room temperature</a:t>
          </a:r>
          <a:endParaRPr lang="sv-SE" sz="1400" kern="1200" dirty="0"/>
        </a:p>
      </dsp:txBody>
      <dsp:txXfrm>
        <a:off x="64254" y="2844539"/>
        <a:ext cx="5928162" cy="11877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AC1861-FCC0-49F9-A5CF-F8C28E537103}">
      <dsp:nvSpPr>
        <dsp:cNvPr id="0" name=""/>
        <dsp:cNvSpPr/>
      </dsp:nvSpPr>
      <dsp:spPr>
        <a:xfrm>
          <a:off x="83572" y="186810"/>
          <a:ext cx="1903116" cy="15043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800" i="1" kern="1200" dirty="0" smtClean="0"/>
            <a:t>Presence </a:t>
          </a:r>
          <a:r>
            <a:rPr lang="sv-SE" sz="2800" i="1" kern="1200" dirty="0" err="1" smtClean="0"/>
            <a:t>of</a:t>
          </a:r>
          <a:r>
            <a:rPr lang="sv-SE" sz="2800" i="1" kern="1200" dirty="0" smtClean="0"/>
            <a:t> free carriers</a:t>
          </a:r>
          <a:endParaRPr lang="sv-SE" sz="2800" i="1" kern="1200" dirty="0"/>
        </a:p>
      </dsp:txBody>
      <dsp:txXfrm>
        <a:off x="157008" y="260246"/>
        <a:ext cx="1756244" cy="1357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12" Type="http://schemas.openxmlformats.org/officeDocument/2006/relationships/image" Target="../media/image28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11" Type="http://schemas.openxmlformats.org/officeDocument/2006/relationships/image" Target="../media/image27.wmf"/><Relationship Id="rId5" Type="http://schemas.openxmlformats.org/officeDocument/2006/relationships/image" Target="../media/image21.wmf"/><Relationship Id="rId10" Type="http://schemas.openxmlformats.org/officeDocument/2006/relationships/image" Target="../media/image26.wmf"/><Relationship Id="rId4" Type="http://schemas.openxmlformats.org/officeDocument/2006/relationships/image" Target="../media/image20.wmf"/><Relationship Id="rId9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t>02/12/2013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1065AA-0F47-4142-9D2A-5CA153D8C4BA}" type="datetimeFigureOut">
              <a:rPr lang="ru-RU" smtClean="0"/>
              <a:t>03.12.2013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AAB5A-FDEC-4ED3-9982-2E49F05092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45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AAB5A-FDEC-4ED3-9982-2E49F050921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954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AAB5A-FDEC-4ED3-9982-2E49F050921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886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6935788" cy="3603625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02/12/2013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7896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02/12/2013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02/12/2013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2057400"/>
            <a:ext cx="3328988" cy="360362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02/12/2013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2057399"/>
            <a:ext cx="3328988" cy="3603625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02/12/2013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651" y="2067717"/>
            <a:ext cx="9180625" cy="4219952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0006" h="4281672">
                <a:moveTo>
                  <a:pt x="69" y="0"/>
                </a:moveTo>
                <a:lnTo>
                  <a:pt x="9149876" y="9702"/>
                </a:lnTo>
                <a:lnTo>
                  <a:pt x="9149876" y="89"/>
                </a:lnTo>
                <a:cubicBezTo>
                  <a:pt x="9151464" y="1317690"/>
                  <a:pt x="9138022" y="2649786"/>
                  <a:pt x="9139610" y="3967387"/>
                </a:cubicBezTo>
                <a:lnTo>
                  <a:pt x="1343580" y="3963016"/>
                </a:lnTo>
                <a:cubicBezTo>
                  <a:pt x="1305423" y="3967687"/>
                  <a:pt x="1277548" y="3969456"/>
                  <a:pt x="1268613" y="4009885"/>
                </a:cubicBezTo>
                <a:cubicBezTo>
                  <a:pt x="1259678" y="4050314"/>
                  <a:pt x="1265601" y="4168622"/>
                  <a:pt x="1261493" y="4220084"/>
                </a:cubicBezTo>
                <a:cubicBezTo>
                  <a:pt x="1252639" y="4259467"/>
                  <a:pt x="1251642" y="4256446"/>
                  <a:pt x="1213117" y="4280000"/>
                </a:cubicBezTo>
                <a:lnTo>
                  <a:pt x="5075" y="4281672"/>
                </a:lnTo>
                <a:cubicBezTo>
                  <a:pt x="9308" y="3094403"/>
                  <a:pt x="1643" y="1905539"/>
                  <a:pt x="5876" y="718270"/>
                </a:cubicBezTo>
                <a:cubicBezTo>
                  <a:pt x="5876" y="326939"/>
                  <a:pt x="-737" y="428625"/>
                  <a:pt x="69" y="0"/>
                </a:cubicBezTo>
                <a:close/>
              </a:path>
            </a:pathLst>
          </a:cu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02/12/2013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2057401"/>
            <a:ext cx="6935788" cy="3603624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02/12/2013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2057399"/>
            <a:ext cx="6935788" cy="360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02/12/2013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195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4" r:id="rId4"/>
    <p:sldLayoutId id="2147483663" r:id="rId5"/>
    <p:sldLayoutId id="2147483661" r:id="rId6"/>
    <p:sldLayoutId id="2147483662" r:id="rId7"/>
    <p:sldLayoutId id="2147483655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6.jpe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oleObject" Target="../embeddings/oleObject3.bin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15.bin"/><Relationship Id="rId18" Type="http://schemas.openxmlformats.org/officeDocument/2006/relationships/oleObject" Target="../embeddings/oleObject17.bin"/><Relationship Id="rId26" Type="http://schemas.openxmlformats.org/officeDocument/2006/relationships/oleObject" Target="../embeddings/oleObject21.bin"/><Relationship Id="rId3" Type="http://schemas.openxmlformats.org/officeDocument/2006/relationships/oleObject" Target="../embeddings/oleObject10.bin"/><Relationship Id="rId21" Type="http://schemas.openxmlformats.org/officeDocument/2006/relationships/image" Target="../media/image25.wmf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1.wmf"/><Relationship Id="rId17" Type="http://schemas.openxmlformats.org/officeDocument/2006/relationships/image" Target="../media/image29.jpeg"/><Relationship Id="rId25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3.wmf"/><Relationship Id="rId20" Type="http://schemas.openxmlformats.org/officeDocument/2006/relationships/oleObject" Target="../embeddings/oleObject18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4.bin"/><Relationship Id="rId24" Type="http://schemas.openxmlformats.org/officeDocument/2006/relationships/oleObject" Target="../embeddings/oleObject20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23" Type="http://schemas.openxmlformats.org/officeDocument/2006/relationships/image" Target="../media/image26.wmf"/><Relationship Id="rId10" Type="http://schemas.openxmlformats.org/officeDocument/2006/relationships/image" Target="../media/image20.wmf"/><Relationship Id="rId19" Type="http://schemas.openxmlformats.org/officeDocument/2006/relationships/image" Target="../media/image24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2.wmf"/><Relationship Id="rId22" Type="http://schemas.openxmlformats.org/officeDocument/2006/relationships/oleObject" Target="../embeddings/oleObject19.bin"/><Relationship Id="rId27" Type="http://schemas.openxmlformats.org/officeDocument/2006/relationships/image" Target="../media/image2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2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7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/>
              <a:t>Electroluminescence</a:t>
            </a:r>
            <a:endParaRPr lang="en-GB" dirty="0"/>
          </a:p>
        </p:txBody>
      </p:sp>
      <p:sp>
        <p:nvSpPr>
          <p:cNvPr id="12" name="Underrubrik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GB" dirty="0" err="1" smtClean="0"/>
              <a:t>Ruslan</a:t>
            </a:r>
            <a:r>
              <a:rPr lang="en-GB" dirty="0" smtClean="0"/>
              <a:t> Ivanov</a:t>
            </a:r>
          </a:p>
          <a:p>
            <a:pPr algn="r"/>
            <a:r>
              <a:rPr lang="en-GB" dirty="0" smtClean="0"/>
              <a:t>ICT</a:t>
            </a:r>
            <a:endParaRPr lang="en-GB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title"/>
          </p:nvPr>
        </p:nvSpPr>
        <p:spPr>
          <a:xfrm>
            <a:off x="1474872" y="318314"/>
            <a:ext cx="6935788" cy="668338"/>
          </a:xfrm>
        </p:spPr>
        <p:txBody>
          <a:bodyPr/>
          <a:lstStyle/>
          <a:p>
            <a:pPr algn="ctr"/>
            <a:r>
              <a:rPr lang="en-GB" b="0" dirty="0" smtClean="0"/>
              <a:t>Overview</a:t>
            </a:r>
            <a:endParaRPr lang="en-GB" b="0" dirty="0"/>
          </a:p>
        </p:txBody>
      </p:sp>
      <p:sp>
        <p:nvSpPr>
          <p:cNvPr id="3" name="Rounded Rectangle 2"/>
          <p:cNvSpPr/>
          <p:nvPr/>
        </p:nvSpPr>
        <p:spPr>
          <a:xfrm>
            <a:off x="3609473" y="885525"/>
            <a:ext cx="2425567" cy="413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Electroluminescence</a:t>
            </a:r>
            <a:endParaRPr lang="sv-SE" dirty="0"/>
          </a:p>
        </p:txBody>
      </p:sp>
      <p:sp>
        <p:nvSpPr>
          <p:cNvPr id="4" name="Rounded Rectangle 3"/>
          <p:cNvSpPr/>
          <p:nvPr/>
        </p:nvSpPr>
        <p:spPr>
          <a:xfrm>
            <a:off x="596766" y="1501534"/>
            <a:ext cx="2473692" cy="5582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 smtClean="0"/>
              <a:t>High-field</a:t>
            </a:r>
            <a:r>
              <a:rPr lang="sv-SE" dirty="0" smtClean="0"/>
              <a:t> </a:t>
            </a:r>
            <a:r>
              <a:rPr lang="sv-SE" dirty="0" err="1" smtClean="0"/>
              <a:t>electroluminiscence</a:t>
            </a:r>
            <a:endParaRPr lang="sv-SE" dirty="0"/>
          </a:p>
        </p:txBody>
      </p:sp>
      <p:sp>
        <p:nvSpPr>
          <p:cNvPr id="9" name="Rounded Rectangle 8"/>
          <p:cNvSpPr/>
          <p:nvPr/>
        </p:nvSpPr>
        <p:spPr>
          <a:xfrm>
            <a:off x="3561348" y="1501537"/>
            <a:ext cx="2473692" cy="5582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 smtClean="0"/>
              <a:t>Injection</a:t>
            </a:r>
            <a:r>
              <a:rPr lang="sv-SE" dirty="0" smtClean="0"/>
              <a:t> </a:t>
            </a:r>
            <a:r>
              <a:rPr lang="sv-SE" dirty="0" err="1" smtClean="0"/>
              <a:t>electroluminiscence</a:t>
            </a:r>
            <a:endParaRPr lang="sv-SE" dirty="0"/>
          </a:p>
        </p:txBody>
      </p:sp>
      <p:sp>
        <p:nvSpPr>
          <p:cNvPr id="10" name="Rounded Rectangle 9"/>
          <p:cNvSpPr/>
          <p:nvPr/>
        </p:nvSpPr>
        <p:spPr>
          <a:xfrm>
            <a:off x="6456947" y="1501536"/>
            <a:ext cx="2473692" cy="12512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 smtClean="0"/>
              <a:t>Electroluminiscence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a p-n </a:t>
            </a:r>
            <a:r>
              <a:rPr lang="sv-SE" dirty="0" err="1" smtClean="0"/>
              <a:t>junction</a:t>
            </a:r>
            <a:r>
              <a:rPr lang="sv-SE" dirty="0" smtClean="0"/>
              <a:t> </a:t>
            </a:r>
            <a:r>
              <a:rPr lang="sv-SE" dirty="0" err="1" smtClean="0"/>
              <a:t>biased</a:t>
            </a:r>
            <a:r>
              <a:rPr lang="sv-SE" dirty="0" smtClean="0"/>
              <a:t> in the </a:t>
            </a:r>
            <a:r>
              <a:rPr lang="sv-SE" dirty="0" err="1" smtClean="0"/>
              <a:t>reverse</a:t>
            </a:r>
            <a:r>
              <a:rPr lang="sv-SE" dirty="0" smtClean="0"/>
              <a:t> </a:t>
            </a:r>
            <a:r>
              <a:rPr lang="sv-SE" dirty="0" err="1" smtClean="0"/>
              <a:t>direction</a:t>
            </a:r>
            <a:endParaRPr lang="sv-SE" dirty="0"/>
          </a:p>
        </p:txBody>
      </p:sp>
      <p:cxnSp>
        <p:nvCxnSpPr>
          <p:cNvPr id="25" name="Elbow Connector 24"/>
          <p:cNvCxnSpPr>
            <a:stCxn id="3" idx="2"/>
            <a:endCxn id="10" idx="0"/>
          </p:cNvCxnSpPr>
          <p:nvPr/>
        </p:nvCxnSpPr>
        <p:spPr>
          <a:xfrm rot="16200000" flipH="1">
            <a:off x="6156963" y="-35295"/>
            <a:ext cx="202125" cy="2871536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3" idx="2"/>
            <a:endCxn id="4" idx="0"/>
          </p:cNvCxnSpPr>
          <p:nvPr/>
        </p:nvCxnSpPr>
        <p:spPr>
          <a:xfrm rot="5400000">
            <a:off x="3226874" y="-93850"/>
            <a:ext cx="202123" cy="2988645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3" idx="2"/>
          </p:cNvCxnSpPr>
          <p:nvPr/>
        </p:nvCxnSpPr>
        <p:spPr>
          <a:xfrm rot="5400000">
            <a:off x="4649003" y="1472665"/>
            <a:ext cx="346509" cy="1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5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5738" y="169059"/>
            <a:ext cx="6935788" cy="668338"/>
          </a:xfrm>
        </p:spPr>
        <p:txBody>
          <a:bodyPr/>
          <a:lstStyle/>
          <a:p>
            <a:pPr algn="ctr"/>
            <a:r>
              <a:rPr lang="en-GB" b="0" dirty="0"/>
              <a:t>High-field </a:t>
            </a:r>
            <a:r>
              <a:rPr lang="en-GB" b="0" dirty="0" smtClean="0"/>
              <a:t>electroluminescence</a:t>
            </a:r>
            <a:br>
              <a:rPr lang="en-GB" b="0" dirty="0" smtClean="0"/>
            </a:b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884" y="1058778"/>
            <a:ext cx="5450799" cy="473562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Can be divided into subcategories:</a:t>
            </a:r>
            <a:r>
              <a:rPr lang="en-US" dirty="0"/>
              <a:t> 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• </a:t>
            </a:r>
            <a:r>
              <a:rPr lang="en-US" dirty="0" smtClean="0"/>
              <a:t>electroluminescence </a:t>
            </a:r>
            <a:r>
              <a:rPr lang="en-US" dirty="0"/>
              <a:t>of powder phosphors </a:t>
            </a:r>
            <a:r>
              <a:rPr lang="en-US" dirty="0" smtClean="0"/>
              <a:t>(the phosphor particles dispersed in a dielectric);</a:t>
            </a:r>
          </a:p>
          <a:p>
            <a:r>
              <a:rPr lang="en-US" dirty="0" smtClean="0"/>
              <a:t>•</a:t>
            </a:r>
            <a:r>
              <a:rPr lang="en-US" dirty="0"/>
              <a:t> electroluminescence of thin films (a </a:t>
            </a:r>
            <a:r>
              <a:rPr lang="en-US" dirty="0" smtClean="0"/>
              <a:t>homogeneous thin layer </a:t>
            </a:r>
            <a:r>
              <a:rPr lang="en-US" dirty="0"/>
              <a:t>of a phosphor </a:t>
            </a:r>
            <a:r>
              <a:rPr lang="en-US" dirty="0" smtClean="0"/>
              <a:t>between electrodes</a:t>
            </a:r>
            <a:r>
              <a:rPr lang="en-US" dirty="0"/>
              <a:t>);</a:t>
            </a:r>
          </a:p>
          <a:p>
            <a:r>
              <a:rPr lang="en-US" dirty="0"/>
              <a:t>• electroluminescence of a reverse-biased p-n </a:t>
            </a:r>
            <a:r>
              <a:rPr lang="en-US" dirty="0" smtClean="0"/>
              <a:t>junction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Principal </a:t>
            </a:r>
            <a:r>
              <a:rPr lang="en-US" dirty="0"/>
              <a:t>schematic of a sample for </a:t>
            </a:r>
            <a:endParaRPr lang="en-US" dirty="0" smtClean="0"/>
          </a:p>
          <a:p>
            <a:r>
              <a:rPr lang="en-US" dirty="0" smtClean="0"/>
              <a:t>high-field </a:t>
            </a:r>
            <a:r>
              <a:rPr lang="en-US" dirty="0"/>
              <a:t>electroluminescence </a:t>
            </a:r>
            <a:r>
              <a:rPr lang="en-US" dirty="0" smtClean="0"/>
              <a:t>studies:</a:t>
            </a:r>
          </a:p>
          <a:p>
            <a:r>
              <a:rPr lang="ru-RU" dirty="0" smtClean="0"/>
              <a:t>(</a:t>
            </a:r>
            <a:r>
              <a:rPr lang="en-US" dirty="0" smtClean="0"/>
              <a:t>a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sv-SE" dirty="0" err="1" smtClean="0"/>
              <a:t>galvanic</a:t>
            </a:r>
            <a:r>
              <a:rPr lang="sv-SE" dirty="0" smtClean="0"/>
              <a:t> </a:t>
            </a:r>
            <a:r>
              <a:rPr lang="sv-SE" dirty="0" err="1" smtClean="0"/>
              <a:t>connection</a:t>
            </a:r>
            <a:r>
              <a:rPr lang="sv-SE" dirty="0" smtClean="0"/>
              <a:t> 	(DC, AC)</a:t>
            </a:r>
          </a:p>
          <a:p>
            <a:r>
              <a:rPr lang="sv-SE" dirty="0" smtClean="0"/>
              <a:t>(b) </a:t>
            </a:r>
            <a:r>
              <a:rPr lang="sv-SE" dirty="0" err="1" smtClean="0"/>
              <a:t>capacitance</a:t>
            </a:r>
            <a:r>
              <a:rPr lang="sv-SE" dirty="0" smtClean="0"/>
              <a:t> </a:t>
            </a:r>
            <a:r>
              <a:rPr lang="sv-SE" dirty="0" err="1" smtClean="0"/>
              <a:t>coupling</a:t>
            </a:r>
            <a:r>
              <a:rPr lang="sv-SE" dirty="0" smtClean="0"/>
              <a:t> (AC excitation </a:t>
            </a:r>
            <a:r>
              <a:rPr lang="sv-SE" dirty="0" err="1" smtClean="0"/>
              <a:t>only</a:t>
            </a:r>
            <a:r>
              <a:rPr lang="sv-SE" dirty="0" smtClean="0"/>
              <a:t>) – less degradation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sample</a:t>
            </a:r>
            <a:endParaRPr lang="sv-S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683" y="837397"/>
            <a:ext cx="3356317" cy="4718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535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2248" y="135433"/>
            <a:ext cx="6935788" cy="668338"/>
          </a:xfrm>
        </p:spPr>
        <p:txBody>
          <a:bodyPr/>
          <a:lstStyle/>
          <a:p>
            <a:pPr algn="ctr"/>
            <a:r>
              <a:rPr lang="en-GB" b="0" dirty="0"/>
              <a:t>High-field electroluminescence</a:t>
            </a:r>
            <a:br>
              <a:rPr lang="en-GB" b="0" dirty="0"/>
            </a:b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511" y="1065995"/>
            <a:ext cx="5120639" cy="487279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External voltage – ON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polarization </a:t>
            </a:r>
            <a:r>
              <a:rPr lang="en-US" dirty="0"/>
              <a:t>by free </a:t>
            </a:r>
            <a:r>
              <a:rPr lang="en-US" dirty="0" smtClean="0"/>
              <a:t>carriers and </a:t>
            </a:r>
            <a:r>
              <a:rPr lang="en-US" dirty="0"/>
              <a:t>formation of the space charge near </a:t>
            </a:r>
            <a:r>
              <a:rPr lang="en-US" dirty="0" smtClean="0"/>
              <a:t>electrodes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 smtClean="0"/>
              <a:t> intrinsic electric field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External voltage – OFF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field of opposite polarity appears for time ~</a:t>
            </a:r>
          </a:p>
          <a:p>
            <a:r>
              <a:rPr lang="en-US" dirty="0" smtClean="0"/>
              <a:t>                    - </a:t>
            </a:r>
            <a:r>
              <a:rPr lang="en-US" dirty="0"/>
              <a:t>dielectric relaxation time</a:t>
            </a:r>
            <a:endParaRPr lang="sv-SE" dirty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r>
              <a:rPr lang="en-US" sz="1600" dirty="0" smtClean="0"/>
              <a:t>Other important effects:</a:t>
            </a:r>
            <a:endParaRPr lang="en-US" sz="1600" dirty="0"/>
          </a:p>
          <a:p>
            <a:r>
              <a:rPr lang="en-US" sz="1600" dirty="0" smtClean="0"/>
              <a:t>High </a:t>
            </a:r>
            <a:r>
              <a:rPr lang="en-US" sz="1600" dirty="0"/>
              <a:t>electric fields at grain boundaries and in the vicinity of the electrodes  and the presence of hot electrons in these regions; the processes of the recombination of electrons with holes and of surface </a:t>
            </a:r>
            <a:r>
              <a:rPr lang="en-US" sz="1600" dirty="0" smtClean="0"/>
              <a:t>recombination; </a:t>
            </a:r>
            <a:r>
              <a:rPr lang="en-US" sz="1600" dirty="0" err="1"/>
              <a:t>inhomogeneities</a:t>
            </a:r>
            <a:r>
              <a:rPr lang="en-US" sz="1600" dirty="0"/>
              <a:t> of the phosphor and the presence of potential barriers, etc.</a:t>
            </a:r>
            <a:endParaRPr lang="sv-SE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290813" y="512620"/>
            <a:ext cx="5091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Difficulties of using pulsed excitation</a:t>
            </a:r>
            <a:endParaRPr lang="sv-S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643" y="881952"/>
            <a:ext cx="3403226" cy="49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3421963"/>
              </p:ext>
            </p:extLst>
          </p:nvPr>
        </p:nvGraphicFramePr>
        <p:xfrm>
          <a:off x="578471" y="2832974"/>
          <a:ext cx="1143018" cy="733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7" name="Equation" r:id="rId4" imgW="672840" imgH="431640" progId="Equation.DSMT4">
                  <p:embed/>
                </p:oleObj>
              </mc:Choice>
              <mc:Fallback>
                <p:oleObj name="Equation" r:id="rId4" imgW="67284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8471" y="2832974"/>
                        <a:ext cx="1143018" cy="733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2270312"/>
              </p:ext>
            </p:extLst>
          </p:nvPr>
        </p:nvGraphicFramePr>
        <p:xfrm>
          <a:off x="3672790" y="2615062"/>
          <a:ext cx="354348" cy="398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8" name="Equation" r:id="rId6" imgW="203040" imgH="228600" progId="Equation.DSMT4">
                  <p:embed/>
                </p:oleObj>
              </mc:Choice>
              <mc:Fallback>
                <p:oleObj name="Equation" r:id="rId6" imgW="2030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72790" y="2615062"/>
                        <a:ext cx="354348" cy="3986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Arrow Connector 17"/>
          <p:cNvCxnSpPr/>
          <p:nvPr/>
        </p:nvCxnSpPr>
        <p:spPr>
          <a:xfrm>
            <a:off x="5082139" y="1844045"/>
            <a:ext cx="1087655" cy="5666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082138" y="3199603"/>
            <a:ext cx="1087655" cy="5666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667" y="3873408"/>
            <a:ext cx="950049" cy="397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670" y="3456046"/>
            <a:ext cx="950049" cy="397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Straight Arrow Connector 23"/>
          <p:cNvCxnSpPr>
            <a:stCxn id="2058" idx="3"/>
          </p:cNvCxnSpPr>
          <p:nvPr/>
        </p:nvCxnSpPr>
        <p:spPr>
          <a:xfrm>
            <a:off x="5311719" y="3654894"/>
            <a:ext cx="944703" cy="140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313632" y="4072255"/>
            <a:ext cx="944703" cy="140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67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9418" y="146714"/>
            <a:ext cx="6935788" cy="668338"/>
          </a:xfrm>
        </p:spPr>
        <p:txBody>
          <a:bodyPr/>
          <a:lstStyle/>
          <a:p>
            <a:pPr algn="ctr"/>
            <a:r>
              <a:rPr lang="en-GB" b="0" dirty="0"/>
              <a:t>High-field electroluminescence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034534"/>
            <a:ext cx="8250238" cy="4899648"/>
          </a:xfrm>
        </p:spPr>
        <p:txBody>
          <a:bodyPr/>
          <a:lstStyle/>
          <a:p>
            <a:r>
              <a:rPr lang="en-US" dirty="0" smtClean="0"/>
              <a:t>Measurements at low temperature</a:t>
            </a:r>
          </a:p>
          <a:p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2635045" y="576711"/>
            <a:ext cx="4650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Problems of measuring</a:t>
            </a:r>
            <a:endParaRPr lang="sv-SE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42420761"/>
              </p:ext>
            </p:extLst>
          </p:nvPr>
        </p:nvGraphicFramePr>
        <p:xfrm>
          <a:off x="329379" y="1484246"/>
          <a:ext cx="5068531" cy="4150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2065792667"/>
              </p:ext>
            </p:extLst>
          </p:nvPr>
        </p:nvGraphicFramePr>
        <p:xfrm>
          <a:off x="6440129" y="1160206"/>
          <a:ext cx="2448232" cy="3854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2630682"/>
              </p:ext>
            </p:extLst>
          </p:nvPr>
        </p:nvGraphicFramePr>
        <p:xfrm>
          <a:off x="2370801" y="3637935"/>
          <a:ext cx="1864931" cy="347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Equation" r:id="rId13" imgW="1295280" imgH="241200" progId="Equation.DSMT4">
                  <p:embed/>
                </p:oleObj>
              </mc:Choice>
              <mc:Fallback>
                <p:oleObj name="Equation" r:id="rId13" imgW="129528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370801" y="3637935"/>
                        <a:ext cx="1864931" cy="347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ight Arrow 12"/>
          <p:cNvSpPr/>
          <p:nvPr/>
        </p:nvSpPr>
        <p:spPr>
          <a:xfrm>
            <a:off x="5510980" y="2900516"/>
            <a:ext cx="801330" cy="6587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Plus 13"/>
          <p:cNvSpPr/>
          <p:nvPr/>
        </p:nvSpPr>
        <p:spPr>
          <a:xfrm>
            <a:off x="629263" y="1970744"/>
            <a:ext cx="491613" cy="491613"/>
          </a:xfrm>
          <a:prstGeom prst="mathPlu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  <p:sp>
        <p:nvSpPr>
          <p:cNvPr id="15" name="Minus 14"/>
          <p:cNvSpPr/>
          <p:nvPr/>
        </p:nvSpPr>
        <p:spPr>
          <a:xfrm>
            <a:off x="594849" y="3318386"/>
            <a:ext cx="560440" cy="442452"/>
          </a:xfrm>
          <a:prstGeom prst="mathMinu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Minus 15"/>
          <p:cNvSpPr/>
          <p:nvPr/>
        </p:nvSpPr>
        <p:spPr>
          <a:xfrm>
            <a:off x="560436" y="4734230"/>
            <a:ext cx="560440" cy="442452"/>
          </a:xfrm>
          <a:prstGeom prst="mathMinu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923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0424" y="176211"/>
            <a:ext cx="6935788" cy="668338"/>
          </a:xfrm>
        </p:spPr>
        <p:txBody>
          <a:bodyPr/>
          <a:lstStyle/>
          <a:p>
            <a:pPr algn="ctr"/>
            <a:r>
              <a:rPr lang="en-GB" b="0" dirty="0"/>
              <a:t>High-field electroluminescence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910" y="946043"/>
            <a:ext cx="7729128" cy="471498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Excitation </a:t>
            </a:r>
            <a:r>
              <a:rPr lang="sv-SE" dirty="0" err="1" smtClean="0"/>
              <a:t>efficiency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 smtClean="0"/>
              <a:t>Radiative</a:t>
            </a:r>
            <a:r>
              <a:rPr lang="sv-SE" dirty="0" smtClean="0"/>
              <a:t> </a:t>
            </a:r>
            <a:r>
              <a:rPr lang="sv-SE" dirty="0" err="1" smtClean="0"/>
              <a:t>efficiency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/>
              <a:t>Outcoupling</a:t>
            </a:r>
            <a:r>
              <a:rPr lang="sv-SE" dirty="0"/>
              <a:t> (external) </a:t>
            </a:r>
            <a:r>
              <a:rPr lang="sv-SE" dirty="0" err="1" smtClean="0"/>
              <a:t>efficiency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Total efficiency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 smtClean="0"/>
          </a:p>
          <a:p>
            <a:r>
              <a:rPr lang="en-US" dirty="0"/>
              <a:t> 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Total </a:t>
            </a:r>
            <a:r>
              <a:rPr lang="en-US" dirty="0"/>
              <a:t>efficiency of the </a:t>
            </a:r>
            <a:r>
              <a:rPr lang="en-US" b="1" dirty="0"/>
              <a:t>injection electroluminescence</a:t>
            </a:r>
            <a:endParaRPr lang="sv-SE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635045" y="576711"/>
            <a:ext cx="4650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Electroluminescence</a:t>
            </a:r>
            <a:r>
              <a:rPr lang="sv-SE" b="1" dirty="0" smtClean="0"/>
              <a:t> </a:t>
            </a:r>
            <a:r>
              <a:rPr lang="sv-SE" b="1" dirty="0" err="1"/>
              <a:t>efficiency</a:t>
            </a:r>
            <a:endParaRPr lang="sv-SE" b="1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540940"/>
              </p:ext>
            </p:extLst>
          </p:nvPr>
        </p:nvGraphicFramePr>
        <p:xfrm>
          <a:off x="3216272" y="1140541"/>
          <a:ext cx="4836347" cy="661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" name="Equation" r:id="rId3" imgW="3251160" imgH="444240" progId="Equation.DSMT4">
                  <p:embed/>
                </p:oleObj>
              </mc:Choice>
              <mc:Fallback>
                <p:oleObj name="Equation" r:id="rId3" imgW="325116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16272" y="1140541"/>
                        <a:ext cx="4836347" cy="661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9586644"/>
              </p:ext>
            </p:extLst>
          </p:nvPr>
        </p:nvGraphicFramePr>
        <p:xfrm>
          <a:off x="4114800" y="33020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"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14800" y="33020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087300"/>
              </p:ext>
            </p:extLst>
          </p:nvPr>
        </p:nvGraphicFramePr>
        <p:xfrm>
          <a:off x="3175359" y="1762126"/>
          <a:ext cx="4916487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" name="Equation" r:id="rId7" imgW="3200400" imgH="444240" progId="Equation.DSMT4">
                  <p:embed/>
                </p:oleObj>
              </mc:Choice>
              <mc:Fallback>
                <p:oleObj name="Equation" r:id="rId7" imgW="320040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75359" y="1762126"/>
                        <a:ext cx="4916487" cy="682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342105"/>
              </p:ext>
            </p:extLst>
          </p:nvPr>
        </p:nvGraphicFramePr>
        <p:xfrm>
          <a:off x="3195485" y="2654712"/>
          <a:ext cx="4932493" cy="687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" name="Equation" r:id="rId9" imgW="3187440" imgH="444240" progId="Equation.DSMT4">
                  <p:embed/>
                </p:oleObj>
              </mc:Choice>
              <mc:Fallback>
                <p:oleObj name="Equation" r:id="rId9" imgW="318744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195485" y="2654712"/>
                        <a:ext cx="4932493" cy="6877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221622"/>
              </p:ext>
            </p:extLst>
          </p:nvPr>
        </p:nvGraphicFramePr>
        <p:xfrm>
          <a:off x="1435100" y="3994150"/>
          <a:ext cx="760095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8" name="Equation" r:id="rId11" imgW="4368600" imgH="444240" progId="Equation.DSMT4">
                  <p:embed/>
                </p:oleObj>
              </mc:Choice>
              <mc:Fallback>
                <p:oleObj name="Equation" r:id="rId11" imgW="436860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35100" y="3994150"/>
                        <a:ext cx="760095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70039" y="3333135"/>
            <a:ext cx="7197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limited mainly by the optical transmission of the semitransparent output electrode, total internal reflection and by the surface morphology</a:t>
            </a:r>
            <a:endParaRPr lang="sv-SE" sz="14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549445" y="2969342"/>
            <a:ext cx="1002890" cy="4129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2401448"/>
              </p:ext>
            </p:extLst>
          </p:nvPr>
        </p:nvGraphicFramePr>
        <p:xfrm>
          <a:off x="3091834" y="5251809"/>
          <a:ext cx="5772150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" name="Equation" r:id="rId13" imgW="3682800" imgH="444240" progId="Equation.DSMT4">
                  <p:embed/>
                </p:oleObj>
              </mc:Choice>
              <mc:Fallback>
                <p:oleObj name="Equation" r:id="rId13" imgW="368280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091834" y="5251809"/>
                        <a:ext cx="5772150" cy="696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575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592" y="107385"/>
            <a:ext cx="6935788" cy="668338"/>
          </a:xfrm>
        </p:spPr>
        <p:txBody>
          <a:bodyPr/>
          <a:lstStyle/>
          <a:p>
            <a:pPr algn="ctr"/>
            <a:r>
              <a:rPr lang="en-GB" b="0" dirty="0" smtClean="0"/>
              <a:t>Mechanisms of high-field </a:t>
            </a:r>
            <a:r>
              <a:rPr lang="en-GB" b="0" dirty="0"/>
              <a:t>electroluminescence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556" y="776749"/>
            <a:ext cx="7670134" cy="114054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Processes excluding cases of: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Low temperature (</a:t>
            </a:r>
            <a:r>
              <a:rPr lang="en-US" dirty="0"/>
              <a:t>recombination of free and most bound </a:t>
            </a:r>
            <a:r>
              <a:rPr lang="en-US" dirty="0" err="1" smtClean="0"/>
              <a:t>excitons</a:t>
            </a:r>
            <a:r>
              <a:rPr lang="en-US" dirty="0" smtClean="0"/>
              <a:t>, </a:t>
            </a:r>
            <a:r>
              <a:rPr lang="en-US" dirty="0"/>
              <a:t>luminescence of the electron–hole liquid</a:t>
            </a:r>
            <a:r>
              <a:rPr lang="en-US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High excitation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46758525"/>
              </p:ext>
            </p:extLst>
          </p:nvPr>
        </p:nvGraphicFramePr>
        <p:xfrm>
          <a:off x="108156" y="1868129"/>
          <a:ext cx="6056670" cy="4100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ight Arrow 5"/>
          <p:cNvSpPr/>
          <p:nvPr/>
        </p:nvSpPr>
        <p:spPr>
          <a:xfrm>
            <a:off x="6211531" y="3524861"/>
            <a:ext cx="801330" cy="6587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230417278"/>
              </p:ext>
            </p:extLst>
          </p:nvPr>
        </p:nvGraphicFramePr>
        <p:xfrm>
          <a:off x="7025150" y="2861188"/>
          <a:ext cx="2070262" cy="1877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49700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212" y="-1"/>
            <a:ext cx="3254477" cy="5919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494" y="117217"/>
            <a:ext cx="6935788" cy="668338"/>
          </a:xfrm>
        </p:spPr>
        <p:txBody>
          <a:bodyPr/>
          <a:lstStyle/>
          <a:p>
            <a:pPr algn="ctr"/>
            <a:r>
              <a:rPr lang="sv-SE" b="0" dirty="0" err="1"/>
              <a:t>Impact</a:t>
            </a:r>
            <a:r>
              <a:rPr lang="sv-SE" b="0" dirty="0"/>
              <a:t> </a:t>
            </a:r>
            <a:r>
              <a:rPr lang="sv-SE" b="0" dirty="0" err="1"/>
              <a:t>ionization</a:t>
            </a:r>
            <a:r>
              <a:rPr lang="sv-SE" b="0" dirty="0"/>
              <a:t> and excitation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882" y="983226"/>
            <a:ext cx="4801215" cy="4945625"/>
          </a:xfrm>
        </p:spPr>
        <p:txBody>
          <a:bodyPr>
            <a:normAutofit/>
          </a:bodyPr>
          <a:lstStyle/>
          <a:p>
            <a:r>
              <a:rPr lang="sv-SE" b="1" dirty="0" err="1" smtClean="0"/>
              <a:t>Impact</a:t>
            </a:r>
            <a:r>
              <a:rPr lang="sv-SE" b="1" dirty="0" smtClean="0"/>
              <a:t> excitation</a:t>
            </a:r>
            <a:endParaRPr lang="en-US" b="1" dirty="0" smtClean="0"/>
          </a:p>
          <a:p>
            <a:pPr algn="just"/>
            <a:r>
              <a:rPr lang="en-US" sz="1800" dirty="0" smtClean="0"/>
              <a:t>Free carriers (e) are accelerated </a:t>
            </a:r>
            <a:r>
              <a:rPr lang="en-US" sz="1800" dirty="0"/>
              <a:t>in an electric </a:t>
            </a:r>
            <a:r>
              <a:rPr lang="en-US" sz="1800" dirty="0" smtClean="0"/>
              <a:t>field</a:t>
            </a:r>
            <a:r>
              <a:rPr lang="en-US" sz="1800" dirty="0">
                <a:sym typeface="Wingdings" panose="05000000000000000000" pitchFamily="2" charset="2"/>
              </a:rPr>
              <a:t> </a:t>
            </a:r>
            <a:r>
              <a:rPr lang="en-US" sz="1800" dirty="0"/>
              <a:t> </a:t>
            </a:r>
            <a:r>
              <a:rPr lang="en-US" sz="1800" dirty="0" smtClean="0"/>
              <a:t>transfer energy to </a:t>
            </a:r>
            <a:r>
              <a:rPr lang="sv-SE" sz="1800" dirty="0" err="1"/>
              <a:t>luminescence</a:t>
            </a:r>
            <a:r>
              <a:rPr lang="sv-SE" sz="1800" dirty="0"/>
              <a:t> </a:t>
            </a:r>
            <a:r>
              <a:rPr lang="sv-SE" sz="1800" dirty="0" err="1" smtClean="0"/>
              <a:t>centres</a:t>
            </a:r>
            <a:r>
              <a:rPr lang="sv-SE" sz="1800" dirty="0" smtClean="0"/>
              <a:t> </a:t>
            </a:r>
            <a:r>
              <a:rPr lang="sv-SE" sz="1800" dirty="0" err="1"/>
              <a:t>due</a:t>
            </a:r>
            <a:r>
              <a:rPr lang="sv-SE" sz="1800" dirty="0"/>
              <a:t> </a:t>
            </a:r>
            <a:r>
              <a:rPr lang="sv-SE" sz="1800" dirty="0" err="1" smtClean="0"/>
              <a:t>to</a:t>
            </a:r>
            <a:r>
              <a:rPr lang="sv-SE" sz="1800" dirty="0" smtClean="0"/>
              <a:t> </a:t>
            </a:r>
            <a:r>
              <a:rPr lang="sv-SE" sz="1800" dirty="0" err="1" smtClean="0"/>
              <a:t>inelastic</a:t>
            </a:r>
            <a:r>
              <a:rPr lang="sv-SE" sz="1800" dirty="0" smtClean="0"/>
              <a:t> </a:t>
            </a:r>
            <a:r>
              <a:rPr lang="sv-SE" sz="1800" dirty="0" err="1" smtClean="0"/>
              <a:t>collisions</a:t>
            </a:r>
            <a:r>
              <a:rPr lang="sv-SE" sz="1800" dirty="0" smtClean="0"/>
              <a:t> </a:t>
            </a:r>
            <a:r>
              <a:rPr lang="en-US" sz="1800" dirty="0" smtClean="0">
                <a:sym typeface="Wingdings" panose="05000000000000000000" pitchFamily="2" charset="2"/>
              </a:rPr>
              <a:t> electrons </a:t>
            </a:r>
            <a:r>
              <a:rPr lang="en-US" sz="1800" dirty="0" smtClean="0"/>
              <a:t>relax </a:t>
            </a:r>
            <a:r>
              <a:rPr lang="en-US" sz="1800" dirty="0"/>
              <a:t>to the bottom of the conduction </a:t>
            </a:r>
            <a:r>
              <a:rPr lang="en-US" sz="1800" dirty="0" smtClean="0"/>
              <a:t>band; </a:t>
            </a:r>
            <a:r>
              <a:rPr lang="en-US" sz="1800" dirty="0"/>
              <a:t>photons are emitted owing to the electron transitions </a:t>
            </a:r>
            <a:r>
              <a:rPr lang="en-US" sz="1800" dirty="0" smtClean="0"/>
              <a:t>in </a:t>
            </a:r>
            <a:r>
              <a:rPr lang="en-US" sz="1800" dirty="0" err="1" smtClean="0"/>
              <a:t>luminiscence</a:t>
            </a:r>
            <a:r>
              <a:rPr lang="en-US" sz="1800" dirty="0" smtClean="0"/>
              <a:t> </a:t>
            </a:r>
            <a:r>
              <a:rPr lang="en-US" sz="1800" dirty="0" err="1" smtClean="0"/>
              <a:t>centre</a:t>
            </a:r>
            <a:r>
              <a:rPr lang="en-US" sz="1800" dirty="0" smtClean="0"/>
              <a:t> between </a:t>
            </a:r>
            <a:r>
              <a:rPr lang="en-US" sz="1800" dirty="0"/>
              <a:t>levels of the not fully occupied </a:t>
            </a:r>
            <a:r>
              <a:rPr lang="en-US" sz="1800" dirty="0" smtClean="0"/>
              <a:t>(3d) shell </a:t>
            </a:r>
            <a:r>
              <a:rPr lang="sv-SE" sz="1800" dirty="0" smtClean="0"/>
              <a:t>(</a:t>
            </a:r>
            <a:r>
              <a:rPr lang="sv-SE" sz="1800" dirty="0" err="1" smtClean="0"/>
              <a:t>ZnS</a:t>
            </a:r>
            <a:r>
              <a:rPr lang="sv-SE" sz="1800" dirty="0"/>
              <a:t>:</a:t>
            </a:r>
            <a:r>
              <a:rPr lang="sv-SE" sz="1800" dirty="0" smtClean="0"/>
              <a:t> Mn</a:t>
            </a:r>
            <a:r>
              <a:rPr lang="sv-SE" sz="1800" baseline="30000" dirty="0" smtClean="0"/>
              <a:t>2+</a:t>
            </a:r>
            <a:r>
              <a:rPr lang="en-US" sz="1800" dirty="0" smtClean="0"/>
              <a:t>)</a:t>
            </a:r>
          </a:p>
          <a:p>
            <a:endParaRPr lang="en-US" sz="1800" dirty="0" smtClean="0"/>
          </a:p>
          <a:p>
            <a:r>
              <a:rPr lang="en-US" b="1" dirty="0" smtClean="0"/>
              <a:t>Impact </a:t>
            </a:r>
            <a:r>
              <a:rPr lang="en-US" b="1" dirty="0"/>
              <a:t>lattice ionization </a:t>
            </a:r>
            <a:endParaRPr lang="en-US" b="1" dirty="0" smtClean="0"/>
          </a:p>
          <a:p>
            <a:r>
              <a:rPr lang="en-US" sz="1800" dirty="0" smtClean="0"/>
              <a:t>leads </a:t>
            </a:r>
            <a:r>
              <a:rPr lang="en-US" sz="1800" dirty="0"/>
              <a:t>to the luminescence of </a:t>
            </a:r>
            <a:r>
              <a:rPr lang="en-US" sz="1800" dirty="0" smtClean="0"/>
              <a:t>donor – acceptor pairs</a:t>
            </a:r>
          </a:p>
          <a:p>
            <a:endParaRPr lang="en-US" sz="1800" dirty="0" smtClean="0"/>
          </a:p>
          <a:p>
            <a:r>
              <a:rPr lang="sv-SE" b="1" dirty="0" err="1"/>
              <a:t>Intrinsic</a:t>
            </a:r>
            <a:r>
              <a:rPr lang="sv-SE" b="1" dirty="0"/>
              <a:t> </a:t>
            </a:r>
            <a:r>
              <a:rPr lang="sv-SE" b="1" dirty="0" err="1"/>
              <a:t>electroluminescence</a:t>
            </a:r>
            <a:r>
              <a:rPr lang="sv-SE" b="1" dirty="0"/>
              <a:t> process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798142" y="678426"/>
            <a:ext cx="1150374" cy="5997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621161" y="3392129"/>
            <a:ext cx="1327355" cy="639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161935" y="4935794"/>
            <a:ext cx="1022555" cy="4719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99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0760" y="333527"/>
            <a:ext cx="6935788" cy="668338"/>
          </a:xfrm>
        </p:spPr>
        <p:txBody>
          <a:bodyPr/>
          <a:lstStyle/>
          <a:p>
            <a:pPr algn="ctr"/>
            <a:r>
              <a:rPr lang="en-US" dirty="0" smtClean="0"/>
              <a:t>Hot electrons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787" y="794623"/>
            <a:ext cx="8239432" cy="5252216"/>
          </a:xfrm>
        </p:spPr>
        <p:txBody>
          <a:bodyPr>
            <a:normAutofit/>
          </a:bodyPr>
          <a:lstStyle/>
          <a:p>
            <a:r>
              <a:rPr lang="en-US" dirty="0" smtClean="0"/>
              <a:t>	</a:t>
            </a:r>
            <a:r>
              <a:rPr lang="en-US" sz="1800" dirty="0" smtClean="0"/>
              <a:t>The </a:t>
            </a:r>
            <a:r>
              <a:rPr lang="en-US" sz="1800" dirty="0"/>
              <a:t>minimum </a:t>
            </a:r>
            <a:r>
              <a:rPr lang="en-US" sz="1800" dirty="0" smtClean="0"/>
              <a:t>required energy </a:t>
            </a:r>
            <a:r>
              <a:rPr lang="en-US" sz="1800" dirty="0"/>
              <a:t>of an accelerated </a:t>
            </a:r>
            <a:r>
              <a:rPr lang="en-US" sz="1800" dirty="0" smtClean="0"/>
              <a:t>electron is much higher </a:t>
            </a:r>
            <a:r>
              <a:rPr lang="en-US" sz="1800" dirty="0"/>
              <a:t> than the lattice temperature </a:t>
            </a:r>
            <a:r>
              <a:rPr lang="en-US" sz="1800" i="1" dirty="0" smtClean="0"/>
              <a:t>T </a:t>
            </a:r>
            <a:r>
              <a:rPr lang="en-US" sz="1800" dirty="0" smtClean="0"/>
              <a:t>(~</a:t>
            </a:r>
            <a:r>
              <a:rPr lang="en-US" sz="1800" dirty="0"/>
              <a:t>2eV for </a:t>
            </a:r>
            <a:r>
              <a:rPr lang="sv-SE" sz="1800" dirty="0" err="1"/>
              <a:t>ZnS</a:t>
            </a:r>
            <a:r>
              <a:rPr lang="sv-SE" sz="1800" dirty="0"/>
              <a:t>: Mn</a:t>
            </a:r>
            <a:r>
              <a:rPr lang="sv-SE" sz="1800" baseline="30000" dirty="0"/>
              <a:t>2+</a:t>
            </a:r>
            <a:r>
              <a:rPr lang="en-US" sz="1800" dirty="0" smtClean="0"/>
              <a:t>), i.e. </a:t>
            </a:r>
            <a:r>
              <a:rPr lang="en-US" sz="1800" i="1" dirty="0" smtClean="0"/>
              <a:t>hot electrons </a:t>
            </a:r>
            <a:r>
              <a:rPr lang="en-US" sz="1800" dirty="0" smtClean="0"/>
              <a:t>required for the excitation process.</a:t>
            </a:r>
          </a:p>
          <a:p>
            <a:r>
              <a:rPr lang="en-US" sz="1800" dirty="0" smtClean="0"/>
              <a:t>In weak fields (F   10</a:t>
            </a:r>
            <a:r>
              <a:rPr lang="en-US" sz="1800" baseline="30000" dirty="0" smtClean="0"/>
              <a:t>3</a:t>
            </a:r>
            <a:r>
              <a:rPr lang="en-US" sz="1800" dirty="0" smtClean="0"/>
              <a:t> V/cm ) electron distribution – </a:t>
            </a:r>
            <a:r>
              <a:rPr lang="en-US" sz="1800" dirty="0" err="1" smtClean="0"/>
              <a:t>Boltzman</a:t>
            </a:r>
            <a:r>
              <a:rPr lang="en-US" sz="1800" dirty="0" smtClean="0"/>
              <a:t>:</a:t>
            </a:r>
          </a:p>
          <a:p>
            <a:r>
              <a:rPr lang="en-US" dirty="0" smtClean="0"/>
              <a:t>		- mean free path between collisions</a:t>
            </a:r>
          </a:p>
          <a:p>
            <a:r>
              <a:rPr lang="en-US" dirty="0"/>
              <a:t>	</a:t>
            </a:r>
            <a:r>
              <a:rPr lang="en-US" dirty="0" smtClean="0"/>
              <a:t>	- mean velocity of thermal motion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When field is low, drift velocity 	  and Ohm’s law is applicable:</a:t>
            </a:r>
          </a:p>
          <a:p>
            <a:r>
              <a:rPr lang="en-US" dirty="0"/>
              <a:t>	 </a:t>
            </a:r>
            <a:r>
              <a:rPr lang="en-US" dirty="0" smtClean="0"/>
              <a:t>     , n – electron concentration</a:t>
            </a:r>
          </a:p>
          <a:p>
            <a:r>
              <a:rPr lang="en-US" dirty="0"/>
              <a:t>	</a:t>
            </a:r>
            <a:r>
              <a:rPr lang="en-US" dirty="0" smtClean="0"/>
              <a:t>		    - electron </a:t>
            </a:r>
          </a:p>
          <a:p>
            <a:r>
              <a:rPr lang="en-US" dirty="0"/>
              <a:t>	</a:t>
            </a:r>
            <a:r>
              <a:rPr lang="en-US" dirty="0" smtClean="0"/>
              <a:t>		      mobility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Since some F</a:t>
            </a:r>
            <a:r>
              <a:rPr lang="en-US" baseline="-25000" dirty="0" smtClean="0"/>
              <a:t>0</a:t>
            </a:r>
            <a:r>
              <a:rPr lang="en-US" dirty="0" smtClean="0"/>
              <a:t>                  </a:t>
            </a:r>
            <a:r>
              <a:rPr lang="en-US" dirty="0" smtClean="0">
                <a:sym typeface="Wingdings" panose="05000000000000000000" pitchFamily="2" charset="2"/>
              </a:rPr>
              <a:t> electron systems heats up, </a:t>
            </a:r>
            <a:r>
              <a:rPr lang="sv-SE" dirty="0"/>
              <a:t> </a:t>
            </a:r>
            <a:r>
              <a:rPr lang="sv-SE" dirty="0" smtClean="0"/>
              <a:t>                 , </a:t>
            </a:r>
            <a:r>
              <a:rPr lang="sv-SE" dirty="0" err="1" smtClean="0"/>
              <a:t>scattering</a:t>
            </a:r>
            <a:r>
              <a:rPr lang="sv-SE" dirty="0" smtClean="0"/>
              <a:t> on </a:t>
            </a:r>
            <a:r>
              <a:rPr lang="sv-SE" dirty="0" err="1" smtClean="0"/>
              <a:t>acoustic</a:t>
            </a:r>
            <a:r>
              <a:rPr lang="sv-SE" dirty="0" smtClean="0"/>
              <a:t> </a:t>
            </a:r>
            <a:r>
              <a:rPr lang="sv-SE" dirty="0" err="1" smtClean="0"/>
              <a:t>phonons</a:t>
            </a:r>
            <a:r>
              <a:rPr lang="sv-SE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Further increase of F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 slow increase of       , beginning of inelastic scattering on optical phonons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 saturation of </a:t>
            </a:r>
            <a:endParaRPr lang="sv-SE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9697427"/>
              </p:ext>
            </p:extLst>
          </p:nvPr>
        </p:nvGraphicFramePr>
        <p:xfrm>
          <a:off x="2060165" y="1691865"/>
          <a:ext cx="212435" cy="254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8" name="Equation" r:id="rId3" imgW="126720" imgH="152280" progId="Equation.DSMT4">
                  <p:embed/>
                </p:oleObj>
              </mc:Choice>
              <mc:Fallback>
                <p:oleObj name="Equation" r:id="rId3" imgW="12672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0165" y="1691865"/>
                        <a:ext cx="212435" cy="2549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182558"/>
              </p:ext>
            </p:extLst>
          </p:nvPr>
        </p:nvGraphicFramePr>
        <p:xfrm>
          <a:off x="747252" y="1885798"/>
          <a:ext cx="1284852" cy="561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9" name="Equation" r:id="rId5" imgW="812520" imgH="355320" progId="Equation.DSMT4">
                  <p:embed/>
                </p:oleObj>
              </mc:Choice>
              <mc:Fallback>
                <p:oleObj name="Equation" r:id="rId5" imgW="81252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7252" y="1885798"/>
                        <a:ext cx="1284852" cy="561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895020"/>
              </p:ext>
            </p:extLst>
          </p:nvPr>
        </p:nvGraphicFramePr>
        <p:xfrm>
          <a:off x="914400" y="2233897"/>
          <a:ext cx="1021429" cy="554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0" name="Equation" r:id="rId7" imgW="888840" imgH="482400" progId="Equation.DSMT4">
                  <p:embed/>
                </p:oleObj>
              </mc:Choice>
              <mc:Fallback>
                <p:oleObj name="Equation" r:id="rId7" imgW="88884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2233897"/>
                        <a:ext cx="1021429" cy="554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763305"/>
              </p:ext>
            </p:extLst>
          </p:nvPr>
        </p:nvGraphicFramePr>
        <p:xfrm>
          <a:off x="4188542" y="2682007"/>
          <a:ext cx="931348" cy="421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1" name="Equation" r:id="rId9" imgW="660240" imgH="253800" progId="Equation.DSMT4">
                  <p:embed/>
                </p:oleObj>
              </mc:Choice>
              <mc:Fallback>
                <p:oleObj name="Equation" r:id="rId9" imgW="66024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88542" y="2682007"/>
                        <a:ext cx="931348" cy="421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078670"/>
              </p:ext>
            </p:extLst>
          </p:nvPr>
        </p:nvGraphicFramePr>
        <p:xfrm>
          <a:off x="307667" y="3103975"/>
          <a:ext cx="1479345" cy="578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2" name="Equation" r:id="rId11" imgW="583920" imgH="228600" progId="Equation.DSMT4">
                  <p:embed/>
                </p:oleObj>
              </mc:Choice>
              <mc:Fallback>
                <p:oleObj name="Equation" r:id="rId11" imgW="5839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7667" y="3103975"/>
                        <a:ext cx="1479345" cy="5788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778409"/>
              </p:ext>
            </p:extLst>
          </p:nvPr>
        </p:nvGraphicFramePr>
        <p:xfrm>
          <a:off x="1831668" y="3431217"/>
          <a:ext cx="1629288" cy="641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" name="Equation" r:id="rId13" imgW="1193760" imgH="469800" progId="Equation.DSMT4">
                  <p:embed/>
                </p:oleObj>
              </mc:Choice>
              <mc:Fallback>
                <p:oleObj name="Equation" r:id="rId13" imgW="119376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831668" y="3431217"/>
                        <a:ext cx="1629288" cy="641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632968"/>
              </p:ext>
            </p:extLst>
          </p:nvPr>
        </p:nvGraphicFramePr>
        <p:xfrm>
          <a:off x="341724" y="3708739"/>
          <a:ext cx="137795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" name="Equation" r:id="rId15" imgW="596880" imgH="228600" progId="Equation.DSMT4">
                  <p:embed/>
                </p:oleObj>
              </mc:Choice>
              <mc:Fallback>
                <p:oleObj name="Equation" r:id="rId15" imgW="5968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41724" y="3708739"/>
                        <a:ext cx="1377950" cy="528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9" name="Picture 15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308" y="3103975"/>
            <a:ext cx="3766421" cy="158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8848991"/>
              </p:ext>
            </p:extLst>
          </p:nvPr>
        </p:nvGraphicFramePr>
        <p:xfrm>
          <a:off x="2495652" y="4499181"/>
          <a:ext cx="1190625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" name="Equation" r:id="rId18" imgW="749160" imgH="355320" progId="Equation.DSMT4">
                  <p:embed/>
                </p:oleObj>
              </mc:Choice>
              <mc:Fallback>
                <p:oleObj name="Equation" r:id="rId18" imgW="74916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495652" y="4499181"/>
                        <a:ext cx="1190625" cy="566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030012"/>
              </p:ext>
            </p:extLst>
          </p:nvPr>
        </p:nvGraphicFramePr>
        <p:xfrm>
          <a:off x="7034647" y="4561919"/>
          <a:ext cx="12604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" name="Equation" r:id="rId20" imgW="685800" imgH="253800" progId="Equation.DSMT4">
                  <p:embed/>
                </p:oleObj>
              </mc:Choice>
              <mc:Fallback>
                <p:oleObj name="Equation" r:id="rId20" imgW="6858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034647" y="4561919"/>
                        <a:ext cx="1260475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312332"/>
              </p:ext>
            </p:extLst>
          </p:nvPr>
        </p:nvGraphicFramePr>
        <p:xfrm>
          <a:off x="4616039" y="4819035"/>
          <a:ext cx="1258052" cy="411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" name="Equation" r:id="rId22" imgW="698400" imgH="228600" progId="Equation.DSMT4">
                  <p:embed/>
                </p:oleObj>
              </mc:Choice>
              <mc:Fallback>
                <p:oleObj name="Equation" r:id="rId22" imgW="6984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616039" y="4819035"/>
                        <a:ext cx="1258052" cy="4117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999172"/>
              </p:ext>
            </p:extLst>
          </p:nvPr>
        </p:nvGraphicFramePr>
        <p:xfrm>
          <a:off x="5343781" y="5207582"/>
          <a:ext cx="447419" cy="463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" name="Equation" r:id="rId24" imgW="342720" imgH="355320" progId="Equation.DSMT4">
                  <p:embed/>
                </p:oleObj>
              </mc:Choice>
              <mc:Fallback>
                <p:oleObj name="Equation" r:id="rId24" imgW="34272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343781" y="5207582"/>
                        <a:ext cx="447419" cy="463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61584"/>
              </p:ext>
            </p:extLst>
          </p:nvPr>
        </p:nvGraphicFramePr>
        <p:xfrm>
          <a:off x="5954457" y="5567894"/>
          <a:ext cx="298860" cy="413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9" name="Equation" r:id="rId26" imgW="164880" imgH="228600" progId="Equation.DSMT4">
                  <p:embed/>
                </p:oleObj>
              </mc:Choice>
              <mc:Fallback>
                <p:oleObj name="Equation" r:id="rId26" imgW="1648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954457" y="5567894"/>
                        <a:ext cx="298860" cy="413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334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774" y="3101983"/>
            <a:ext cx="2937304" cy="250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710" y="331276"/>
            <a:ext cx="3059368" cy="261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592" y="127050"/>
            <a:ext cx="6935788" cy="668338"/>
          </a:xfrm>
        </p:spPr>
        <p:txBody>
          <a:bodyPr/>
          <a:lstStyle/>
          <a:p>
            <a:pPr algn="ctr"/>
            <a:r>
              <a:rPr lang="en-US" dirty="0"/>
              <a:t>Hot electrons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6077" y="707922"/>
            <a:ext cx="4753703" cy="2241756"/>
          </a:xfrm>
        </p:spPr>
        <p:txBody>
          <a:bodyPr>
            <a:normAutofit fontScale="92500" lnSpcReduction="1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/>
              <a:t>Further increase of F leads to decrease of mobility. F~10</a:t>
            </a:r>
            <a:r>
              <a:rPr lang="en-US" baseline="30000" dirty="0" smtClean="0"/>
              <a:t>7</a:t>
            </a:r>
            <a:r>
              <a:rPr lang="en-US" dirty="0" smtClean="0"/>
              <a:t>V/cm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 lattice ionization </a:t>
            </a:r>
            <a:r>
              <a:rPr lang="en-US" dirty="0"/>
              <a:t>accompanied by the generation of free electron–hole pairs </a:t>
            </a:r>
            <a:r>
              <a:rPr lang="en-US" dirty="0" smtClean="0">
                <a:sym typeface="Wingdings" panose="05000000000000000000" pitchFamily="2" charset="2"/>
              </a:rPr>
              <a:t>can occur</a:t>
            </a:r>
          </a:p>
          <a:p>
            <a:r>
              <a:rPr lang="en-US" dirty="0" smtClean="0"/>
              <a:t>High-field electroluminescence processes lie at the edge of semiconductor avalanche breakdown</a:t>
            </a:r>
            <a:endParaRPr lang="sv-SE" dirty="0" smtClean="0">
              <a:sym typeface="Wingdings" panose="05000000000000000000" pitchFamily="2" charset="2"/>
            </a:endParaRPr>
          </a:p>
          <a:p>
            <a:endParaRPr lang="sv-SE" dirty="0" smtClean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707923" y="2782530"/>
            <a:ext cx="53979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i="1" dirty="0" smtClean="0"/>
              <a:t>Negative </a:t>
            </a:r>
            <a:r>
              <a:rPr lang="sv-SE" i="1" dirty="0"/>
              <a:t>differential </a:t>
            </a:r>
            <a:r>
              <a:rPr lang="sv-SE" i="1" dirty="0" err="1" smtClean="0"/>
              <a:t>conductivity</a:t>
            </a:r>
            <a:endParaRPr lang="sv-SE" i="1" dirty="0" smtClean="0"/>
          </a:p>
          <a:p>
            <a:r>
              <a:rPr lang="en-US" dirty="0" smtClean="0"/>
              <a:t>- arises </a:t>
            </a:r>
            <a:r>
              <a:rPr lang="en-US" dirty="0"/>
              <a:t>from transitions of the accelerated electrons from </a:t>
            </a:r>
            <a:r>
              <a:rPr lang="en-US" dirty="0" smtClean="0"/>
              <a:t>the </a:t>
            </a:r>
            <a:r>
              <a:rPr lang="en-US" dirty="0"/>
              <a:t>absolute minimum of the conduction band at the </a:t>
            </a:r>
            <a:r>
              <a:rPr lang="ru-RU" dirty="0" smtClean="0"/>
              <a:t>Г-</a:t>
            </a:r>
            <a:r>
              <a:rPr lang="en-US" dirty="0" smtClean="0"/>
              <a:t>point to </a:t>
            </a:r>
            <a:r>
              <a:rPr lang="en-US" dirty="0"/>
              <a:t>a higher-situated minimum at some other points of the first </a:t>
            </a:r>
            <a:r>
              <a:rPr lang="en-US" dirty="0" err="1"/>
              <a:t>Brillouin</a:t>
            </a:r>
            <a:r>
              <a:rPr lang="en-US" dirty="0"/>
              <a:t> </a:t>
            </a:r>
            <a:r>
              <a:rPr lang="en-US" dirty="0" smtClean="0"/>
              <a:t>zone (</a:t>
            </a:r>
            <a:r>
              <a:rPr lang="sv-SE" dirty="0" err="1"/>
              <a:t>intervalley</a:t>
            </a:r>
            <a:r>
              <a:rPr lang="sv-SE" dirty="0"/>
              <a:t> </a:t>
            </a:r>
            <a:r>
              <a:rPr lang="sv-SE" dirty="0" err="1"/>
              <a:t>scattering</a:t>
            </a:r>
            <a:r>
              <a:rPr lang="en-US" dirty="0" smtClean="0"/>
              <a:t>)\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Required high electrical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Specific band structure: </a:t>
            </a:r>
            <a:r>
              <a:rPr lang="en-US" dirty="0"/>
              <a:t>the energy separation between the minima is much higher than </a:t>
            </a:r>
            <a:r>
              <a:rPr lang="en-US" i="1" dirty="0" err="1" smtClean="0"/>
              <a:t>k</a:t>
            </a:r>
            <a:r>
              <a:rPr lang="en-US" baseline="-25000" dirty="0" err="1" smtClean="0"/>
              <a:t>B</a:t>
            </a:r>
            <a:r>
              <a:rPr lang="en-US" i="1" dirty="0" err="1" smtClean="0"/>
              <a:t>T</a:t>
            </a:r>
            <a:r>
              <a:rPr lang="en-US" i="1" dirty="0" smtClean="0"/>
              <a:t> </a:t>
            </a:r>
            <a:r>
              <a:rPr lang="en-US" dirty="0" smtClean="0"/>
              <a:t>and</a:t>
            </a:r>
            <a:r>
              <a:rPr lang="en-US" dirty="0"/>
              <a:t>, at the same time, smaller than the </a:t>
            </a:r>
            <a:r>
              <a:rPr lang="en-US" dirty="0" err="1" smtClean="0"/>
              <a:t>bandgap</a:t>
            </a:r>
            <a:r>
              <a:rPr lang="en-US" dirty="0" smtClean="0"/>
              <a:t> </a:t>
            </a:r>
            <a:r>
              <a:rPr lang="en-US" dirty="0"/>
              <a:t>width </a:t>
            </a:r>
            <a:r>
              <a:rPr lang="en-US" i="1" dirty="0" err="1" smtClean="0"/>
              <a:t>E</a:t>
            </a:r>
            <a:r>
              <a:rPr lang="en-US" baseline="-25000" dirty="0" err="1" smtClean="0"/>
              <a:t>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178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0424" y="166378"/>
            <a:ext cx="6935788" cy="668338"/>
          </a:xfrm>
        </p:spPr>
        <p:txBody>
          <a:bodyPr/>
          <a:lstStyle/>
          <a:p>
            <a:pPr algn="ctr"/>
            <a:r>
              <a:rPr lang="en-US" dirty="0" smtClean="0"/>
              <a:t>Hot electrons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817" y="1084004"/>
            <a:ext cx="7888543" cy="4766189"/>
          </a:xfrm>
        </p:spPr>
        <p:txBody>
          <a:bodyPr>
            <a:normAutofit lnSpcReduction="10000"/>
          </a:bodyPr>
          <a:lstStyle/>
          <a:p>
            <a:r>
              <a:rPr lang="sv-SE" dirty="0" smtClean="0"/>
              <a:t>Interband transfer </a:t>
            </a:r>
            <a:r>
              <a:rPr lang="sv-SE" dirty="0" err="1"/>
              <a:t>of</a:t>
            </a:r>
            <a:r>
              <a:rPr lang="sv-SE" dirty="0"/>
              <a:t> hot </a:t>
            </a:r>
            <a:r>
              <a:rPr lang="sv-SE" dirty="0" err="1" smtClean="0"/>
              <a:t>electrons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higher</a:t>
            </a:r>
            <a:r>
              <a:rPr lang="sv-SE" dirty="0" smtClean="0"/>
              <a:t> </a:t>
            </a:r>
            <a:r>
              <a:rPr lang="sv-SE" dirty="0" err="1" smtClean="0"/>
              <a:t>valleys</a:t>
            </a:r>
            <a:r>
              <a:rPr lang="sv-SE" dirty="0" smtClean="0"/>
              <a:t> is </a:t>
            </a:r>
            <a:r>
              <a:rPr lang="sv-SE" dirty="0" err="1" smtClean="0"/>
              <a:t>very</a:t>
            </a:r>
            <a:r>
              <a:rPr lang="sv-SE" dirty="0" smtClean="0"/>
              <a:t> </a:t>
            </a:r>
            <a:r>
              <a:rPr lang="sv-SE" dirty="0" err="1" smtClean="0"/>
              <a:t>important</a:t>
            </a:r>
            <a:r>
              <a:rPr lang="sv-SE" dirty="0" smtClean="0"/>
              <a:t> for </a:t>
            </a:r>
            <a:r>
              <a:rPr lang="sv-SE" dirty="0" err="1" smtClean="0"/>
              <a:t>high-field</a:t>
            </a:r>
            <a:r>
              <a:rPr lang="sv-SE" dirty="0" smtClean="0"/>
              <a:t> </a:t>
            </a:r>
            <a:r>
              <a:rPr lang="sv-SE" dirty="0" err="1" smtClean="0"/>
              <a:t>luminescence</a:t>
            </a:r>
            <a:endParaRPr lang="sv-SE" dirty="0" smtClean="0"/>
          </a:p>
          <a:p>
            <a:r>
              <a:rPr lang="sv-SE" i="1" dirty="0" err="1" smtClean="0"/>
              <a:t>Impact</a:t>
            </a:r>
            <a:r>
              <a:rPr lang="sv-SE" i="1" dirty="0" smtClean="0"/>
              <a:t> </a:t>
            </a:r>
            <a:r>
              <a:rPr lang="sv-SE" i="1" dirty="0"/>
              <a:t>excitation </a:t>
            </a:r>
            <a:r>
              <a:rPr lang="sv-SE" i="1" dirty="0" err="1" smtClean="0"/>
              <a:t>cross-section</a:t>
            </a:r>
            <a:r>
              <a:rPr lang="sv-SE" i="1" dirty="0" smtClean="0"/>
              <a:t> </a:t>
            </a:r>
            <a:r>
              <a:rPr lang="sv-SE" dirty="0" smtClean="0"/>
              <a:t>- </a:t>
            </a:r>
            <a:r>
              <a:rPr lang="en-US" dirty="0" smtClean="0"/>
              <a:t>the </a:t>
            </a:r>
            <a:r>
              <a:rPr lang="en-US" dirty="0"/>
              <a:t>efficiency of impact excitation of the </a:t>
            </a:r>
            <a:r>
              <a:rPr lang="en-US" dirty="0" err="1" smtClean="0"/>
              <a:t>luminiscence</a:t>
            </a:r>
            <a:r>
              <a:rPr lang="en-US" dirty="0" smtClean="0"/>
              <a:t> (Mn</a:t>
            </a:r>
            <a:r>
              <a:rPr lang="en-US" baseline="30000" dirty="0" smtClean="0"/>
              <a:t>2</a:t>
            </a:r>
            <a:r>
              <a:rPr lang="en-US" baseline="30000" dirty="0"/>
              <a:t>+</a:t>
            </a:r>
            <a:r>
              <a:rPr lang="en-US" dirty="0"/>
              <a:t> </a:t>
            </a:r>
            <a:r>
              <a:rPr lang="en-US" dirty="0" smtClean="0"/>
              <a:t>in </a:t>
            </a:r>
            <a:r>
              <a:rPr lang="en-US" dirty="0" err="1" smtClean="0"/>
              <a:t>ZnS</a:t>
            </a:r>
            <a:r>
              <a:rPr lang="en-US" dirty="0" smtClean="0"/>
              <a:t>) </a:t>
            </a:r>
            <a:r>
              <a:rPr lang="en-US" dirty="0" err="1" smtClean="0"/>
              <a:t>centres</a:t>
            </a:r>
            <a:endParaRPr lang="en-US" dirty="0" smtClean="0"/>
          </a:p>
          <a:p>
            <a:r>
              <a:rPr lang="en-US" dirty="0"/>
              <a:t>	</a:t>
            </a:r>
          </a:p>
          <a:p>
            <a:endParaRPr lang="en-US" dirty="0" smtClean="0"/>
          </a:p>
          <a:p>
            <a:r>
              <a:rPr lang="en-US" dirty="0" smtClean="0"/>
              <a:t>  ,me  – 	electron effective mass (increases for higher located band 	valleys)</a:t>
            </a:r>
          </a:p>
          <a:p>
            <a:r>
              <a:rPr lang="en-US" dirty="0" smtClean="0"/>
              <a:t>         - 	energy </a:t>
            </a:r>
            <a:r>
              <a:rPr lang="en-US" dirty="0"/>
              <a:t>loss of electrons corresponding to the excitation of the </a:t>
            </a:r>
            <a:r>
              <a:rPr lang="en-US" dirty="0" smtClean="0"/>
              <a:t>	Mn</a:t>
            </a:r>
            <a:r>
              <a:rPr lang="en-US" baseline="30000" dirty="0" smtClean="0"/>
              <a:t>2</a:t>
            </a:r>
            <a:r>
              <a:rPr lang="en-US" baseline="30000" dirty="0"/>
              <a:t>+</a:t>
            </a:r>
            <a:r>
              <a:rPr lang="en-US" dirty="0"/>
              <a:t> </a:t>
            </a:r>
            <a:r>
              <a:rPr lang="en-US" dirty="0" err="1"/>
              <a:t>centre</a:t>
            </a:r>
            <a:r>
              <a:rPr lang="en-US" dirty="0"/>
              <a:t> from its ground to the excited </a:t>
            </a:r>
            <a:r>
              <a:rPr lang="en-US" dirty="0" smtClean="0"/>
              <a:t>state</a:t>
            </a:r>
          </a:p>
          <a:p>
            <a:r>
              <a:rPr lang="en-US" dirty="0" smtClean="0"/>
              <a:t>         - 	drift velocity</a:t>
            </a:r>
          </a:p>
          <a:p>
            <a:endParaRPr lang="en-US" dirty="0"/>
          </a:p>
          <a:p>
            <a:r>
              <a:rPr lang="en-US" sz="1700" dirty="0"/>
              <a:t>Although the decrease in mobility of hot electrons with increasing </a:t>
            </a:r>
            <a:r>
              <a:rPr lang="en-US" sz="1700" i="1" dirty="0" err="1"/>
              <a:t>F</a:t>
            </a:r>
            <a:r>
              <a:rPr lang="en-US" sz="1700" dirty="0" err="1"/>
              <a:t>turns</a:t>
            </a:r>
            <a:r>
              <a:rPr lang="en-US" sz="1700" dirty="0"/>
              <a:t> out to be a prerequisite for efficient and safe electroluminescence, we have to realize that the initial high mobility </a:t>
            </a:r>
            <a:r>
              <a:rPr lang="en-US" sz="1700" i="1" dirty="0"/>
              <a:t>μ</a:t>
            </a:r>
            <a:r>
              <a:rPr lang="en-US" sz="1700" dirty="0"/>
              <a:t> n in low fields </a:t>
            </a:r>
            <a:r>
              <a:rPr lang="en-US" sz="1700" dirty="0" smtClean="0"/>
              <a:t>is </a:t>
            </a:r>
            <a:r>
              <a:rPr lang="en-US" sz="1700" dirty="0"/>
              <a:t>no less important. It helps to attain the desired energy of hot electrons in fields of a reasonable intensity </a:t>
            </a:r>
            <a:r>
              <a:rPr lang="en-US" sz="1700" i="1" dirty="0"/>
              <a:t>F</a:t>
            </a:r>
            <a:r>
              <a:rPr lang="en-US" sz="1700" dirty="0"/>
              <a:t>.</a:t>
            </a:r>
            <a:endParaRPr lang="en-US" sz="1700" dirty="0" smtClean="0"/>
          </a:p>
          <a:p>
            <a:endParaRPr lang="en-US" dirty="0" smtClean="0"/>
          </a:p>
          <a:p>
            <a:endParaRPr lang="sv-SE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1087377"/>
              </p:ext>
            </p:extLst>
          </p:nvPr>
        </p:nvGraphicFramePr>
        <p:xfrm>
          <a:off x="1011953" y="2212259"/>
          <a:ext cx="1391251" cy="826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4" name="Equation" r:id="rId3" imgW="749160" imgH="444240" progId="Equation.DSMT4">
                  <p:embed/>
                </p:oleObj>
              </mc:Choice>
              <mc:Fallback>
                <p:oleObj name="Equation" r:id="rId3" imgW="749160" imgH="444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1953" y="2212259"/>
                        <a:ext cx="1391251" cy="8263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2395900"/>
              </p:ext>
            </p:extLst>
          </p:nvPr>
        </p:nvGraphicFramePr>
        <p:xfrm>
          <a:off x="1138085" y="3421627"/>
          <a:ext cx="521108" cy="521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5" name="Equation" r:id="rId5" imgW="241200" imgH="241200" progId="Equation.DSMT4">
                  <p:embed/>
                </p:oleObj>
              </mc:Choice>
              <mc:Fallback>
                <p:oleObj name="Equation" r:id="rId5" imgW="2412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38085" y="3421627"/>
                        <a:ext cx="521108" cy="5211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151209"/>
              </p:ext>
            </p:extLst>
          </p:nvPr>
        </p:nvGraphicFramePr>
        <p:xfrm>
          <a:off x="1244803" y="4070367"/>
          <a:ext cx="357853" cy="495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6" name="Equation" r:id="rId7" imgW="164880" imgH="228600" progId="Equation.DSMT4">
                  <p:embed/>
                </p:oleObj>
              </mc:Choice>
              <mc:Fallback>
                <p:oleObj name="Equation" r:id="rId7" imgW="1648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44803" y="4070367"/>
                        <a:ext cx="357853" cy="4954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46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089" y="451513"/>
            <a:ext cx="6935788" cy="668338"/>
          </a:xfrm>
        </p:spPr>
        <p:txBody>
          <a:bodyPr/>
          <a:lstStyle/>
          <a:p>
            <a:pPr algn="ctr"/>
            <a:r>
              <a:rPr lang="en-US" dirty="0" smtClean="0"/>
              <a:t>Generation of free carriers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6966" y="1467463"/>
            <a:ext cx="6108905" cy="3603625"/>
          </a:xfrm>
        </p:spPr>
        <p:txBody>
          <a:bodyPr/>
          <a:lstStyle/>
          <a:p>
            <a:r>
              <a:rPr lang="en-US" dirty="0" smtClean="0"/>
              <a:t>Mechanisms: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injection of majority carriers from electrodes</a:t>
            </a:r>
            <a:r>
              <a:rPr lang="en-US" dirty="0" smtClean="0"/>
              <a:t>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release of carriers from deep traps localized in the  phosphor, due to both high electric field and </a:t>
            </a:r>
            <a:r>
              <a:rPr lang="en-US" dirty="0" err="1" smtClean="0"/>
              <a:t>tunnelling</a:t>
            </a:r>
            <a:r>
              <a:rPr lang="en-US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release </a:t>
            </a:r>
            <a:r>
              <a:rPr lang="en-US" dirty="0"/>
              <a:t>of carriers from traps on the boundary between a dielectric and the phosphor.</a:t>
            </a:r>
          </a:p>
          <a:p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7177548" y="1828800"/>
            <a:ext cx="14945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(galvanic)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(both)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(</a:t>
            </a:r>
            <a:r>
              <a:rPr lang="en-US" dirty="0"/>
              <a:t>c</a:t>
            </a:r>
            <a:r>
              <a:rPr lang="en-US" dirty="0" smtClean="0"/>
              <a:t>apacitance coupling)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1834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68826"/>
            <a:ext cx="3506634" cy="5889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675" y="68826"/>
            <a:ext cx="6935788" cy="668338"/>
          </a:xfrm>
        </p:spPr>
        <p:txBody>
          <a:bodyPr/>
          <a:lstStyle/>
          <a:p>
            <a:pPr algn="ctr"/>
            <a:r>
              <a:rPr lang="en-US" b="0" dirty="0"/>
              <a:t>Injection of majority carriers from electrodes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812" y="641554"/>
            <a:ext cx="5388078" cy="5188975"/>
          </a:xfrm>
        </p:spPr>
        <p:txBody>
          <a:bodyPr>
            <a:normAutofit/>
          </a:bodyPr>
          <a:lstStyle/>
          <a:p>
            <a:r>
              <a:rPr lang="sv-SE" dirty="0" smtClean="0"/>
              <a:t>	</a:t>
            </a:r>
            <a:r>
              <a:rPr lang="sv-SE" sz="1600" dirty="0" smtClean="0"/>
              <a:t>Charge </a:t>
            </a:r>
            <a:r>
              <a:rPr lang="sv-SE" sz="1600" dirty="0" err="1" smtClean="0"/>
              <a:t>carrier</a:t>
            </a:r>
            <a:r>
              <a:rPr lang="sv-SE" sz="1600" dirty="0" smtClean="0"/>
              <a:t> </a:t>
            </a:r>
            <a:r>
              <a:rPr lang="sv-SE" sz="1600" dirty="0" err="1" smtClean="0"/>
              <a:t>injection</a:t>
            </a:r>
            <a:r>
              <a:rPr lang="sv-SE" sz="1600" dirty="0" smtClean="0"/>
              <a:t> - </a:t>
            </a:r>
            <a:r>
              <a:rPr lang="en-US" sz="1600" dirty="0"/>
              <a:t>a disturbance of the equilibrium space distribution of carriers by a local increase of their concentration beneath </a:t>
            </a:r>
            <a:r>
              <a:rPr lang="en-US" sz="1600" dirty="0" smtClean="0"/>
              <a:t>the </a:t>
            </a:r>
            <a:r>
              <a:rPr lang="en-US" sz="1600" dirty="0"/>
              <a:t>surface, or at an interface with another </a:t>
            </a:r>
            <a:r>
              <a:rPr lang="en-US" sz="1600" dirty="0" smtClean="0"/>
              <a:t>material</a:t>
            </a:r>
          </a:p>
          <a:p>
            <a:r>
              <a:rPr lang="en-US" sz="1800" dirty="0" smtClean="0"/>
              <a:t>‘Injection</a:t>
            </a:r>
            <a:r>
              <a:rPr lang="en-US" sz="1800" dirty="0"/>
              <a:t>’ refers to the injection of </a:t>
            </a:r>
            <a:r>
              <a:rPr lang="en-US" sz="1800" i="1" dirty="0"/>
              <a:t>minority</a:t>
            </a:r>
            <a:r>
              <a:rPr lang="en-US" sz="1800" dirty="0"/>
              <a:t> </a:t>
            </a:r>
            <a:r>
              <a:rPr lang="en-US" sz="1800" dirty="0" smtClean="0"/>
              <a:t>carriers</a:t>
            </a:r>
            <a:endParaRPr lang="en-US" sz="1800" dirty="0"/>
          </a:p>
          <a:p>
            <a:r>
              <a:rPr lang="en-US" sz="1800" dirty="0" smtClean="0"/>
              <a:t>To </a:t>
            </a:r>
            <a:r>
              <a:rPr lang="en-US" sz="1800" dirty="0"/>
              <a:t>achieve electroluminescence in high </a:t>
            </a:r>
            <a:r>
              <a:rPr lang="en-US" sz="1800" dirty="0" smtClean="0"/>
              <a:t>fields the crucial process is </a:t>
            </a:r>
            <a:r>
              <a:rPr lang="en-US" sz="1800" dirty="0"/>
              <a:t>the injection of </a:t>
            </a:r>
            <a:r>
              <a:rPr lang="en-US" sz="1800" i="1" dirty="0"/>
              <a:t>majority</a:t>
            </a:r>
            <a:r>
              <a:rPr lang="en-US" sz="1800" dirty="0"/>
              <a:t> carriers </a:t>
            </a:r>
            <a:endParaRPr lang="en-US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Steady state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Forward bias U&lt;0 </a:t>
            </a:r>
            <a:r>
              <a:rPr lang="en-US" sz="1800" dirty="0" smtClean="0">
                <a:sym typeface="Wingdings" panose="05000000000000000000" pitchFamily="2" charset="2"/>
              </a:rPr>
              <a:t>injection of </a:t>
            </a:r>
            <a:r>
              <a:rPr lang="sv-SE" sz="1800" dirty="0" err="1"/>
              <a:t>minority</a:t>
            </a:r>
            <a:r>
              <a:rPr lang="sv-SE" sz="1800" dirty="0"/>
              <a:t> </a:t>
            </a:r>
            <a:r>
              <a:rPr lang="sv-SE" sz="1800" dirty="0" smtClean="0"/>
              <a:t>carriers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i="1" dirty="0" smtClean="0"/>
              <a:t>Reverse bias </a:t>
            </a:r>
            <a:r>
              <a:rPr lang="en-US" sz="1800" dirty="0" smtClean="0"/>
              <a:t>U&gt;0 </a:t>
            </a:r>
            <a:r>
              <a:rPr lang="en-US" sz="1800" dirty="0" smtClean="0">
                <a:sym typeface="Wingdings" panose="05000000000000000000" pitchFamily="2" charset="2"/>
              </a:rPr>
              <a:t></a:t>
            </a:r>
            <a:r>
              <a:rPr lang="en-US" sz="1800" dirty="0"/>
              <a:t> the built-in potential barrier for electrons is </a:t>
            </a:r>
            <a:r>
              <a:rPr lang="en-US" sz="1800" dirty="0" smtClean="0"/>
              <a:t>decreased by                 </a:t>
            </a:r>
            <a:r>
              <a:rPr lang="en-US" sz="1800" dirty="0" smtClean="0">
                <a:sym typeface="Wingdings" panose="05000000000000000000" pitchFamily="2" charset="2"/>
              </a:rPr>
              <a:t></a:t>
            </a:r>
            <a:r>
              <a:rPr lang="en-US" sz="1800" dirty="0" smtClean="0"/>
              <a:t> </a:t>
            </a:r>
            <a:r>
              <a:rPr lang="en-US" sz="1800" dirty="0"/>
              <a:t>field keeps the injected electron current at a magnitude sufficient to sustain the stability the electron </a:t>
            </a:r>
            <a:r>
              <a:rPr lang="en-US" sz="1800" dirty="0" smtClean="0"/>
              <a:t>concentration and keeps </a:t>
            </a:r>
            <a:r>
              <a:rPr lang="en-US" sz="1800" dirty="0"/>
              <a:t>the injected electron current at a magnitude sufficient to sustain the stability the electron concentration</a:t>
            </a:r>
            <a:endParaRPr lang="sv-SE" sz="1800" dirty="0" smtClean="0"/>
          </a:p>
          <a:p>
            <a:r>
              <a:rPr lang="sv-SE" sz="1600" i="1" dirty="0" smtClean="0"/>
              <a:t>				Fowler–</a:t>
            </a:r>
            <a:r>
              <a:rPr lang="sv-SE" sz="1600" i="1" dirty="0" err="1" smtClean="0"/>
              <a:t>Nordheim</a:t>
            </a:r>
            <a:r>
              <a:rPr lang="sv-SE" sz="1600" i="1" dirty="0" smtClean="0"/>
              <a:t> 				</a:t>
            </a:r>
            <a:r>
              <a:rPr lang="sv-SE" sz="1600" i="1" dirty="0" err="1" smtClean="0"/>
              <a:t>tunnelling</a:t>
            </a:r>
            <a:endParaRPr lang="en-US" sz="1600" i="1" dirty="0" smtClean="0"/>
          </a:p>
          <a:p>
            <a:endParaRPr lang="en-US" dirty="0"/>
          </a:p>
          <a:p>
            <a:endParaRPr lang="sv-SE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837757"/>
              </p:ext>
            </p:extLst>
          </p:nvPr>
        </p:nvGraphicFramePr>
        <p:xfrm>
          <a:off x="3567844" y="3519949"/>
          <a:ext cx="827176" cy="493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4" name="Equation" r:id="rId4" imgW="723600" imgH="431640" progId="Equation.DSMT4">
                  <p:embed/>
                </p:oleObj>
              </mc:Choice>
              <mc:Fallback>
                <p:oleObj name="Equation" r:id="rId4" imgW="7236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67844" y="3519949"/>
                        <a:ext cx="827176" cy="493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>
            <a:off x="2418735" y="5466735"/>
            <a:ext cx="1347020" cy="688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532783"/>
              </p:ext>
            </p:extLst>
          </p:nvPr>
        </p:nvGraphicFramePr>
        <p:xfrm>
          <a:off x="556136" y="5243052"/>
          <a:ext cx="2712680" cy="793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5" name="Equation" r:id="rId6" imgW="1562040" imgH="457200" progId="Equation.DSMT4">
                  <p:embed/>
                </p:oleObj>
              </mc:Choice>
              <mc:Fallback>
                <p:oleObj name="Equation" r:id="rId6" imgW="156204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6136" y="5243052"/>
                        <a:ext cx="2712680" cy="793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095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089" y="245037"/>
            <a:ext cx="6935788" cy="668338"/>
          </a:xfrm>
        </p:spPr>
        <p:txBody>
          <a:bodyPr/>
          <a:lstStyle/>
          <a:p>
            <a:pPr algn="ctr"/>
            <a:r>
              <a:rPr lang="en-US" b="0" dirty="0"/>
              <a:t>Release of carriers from deep traps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805" y="730044"/>
            <a:ext cx="4021445" cy="4844846"/>
          </a:xfrm>
        </p:spPr>
        <p:txBody>
          <a:bodyPr/>
          <a:lstStyle/>
          <a:p>
            <a:r>
              <a:rPr lang="en-US" dirty="0"/>
              <a:t>Lattice defects in semiconductors act as deep traps (potential wells) for charge carriers</a:t>
            </a:r>
            <a:r>
              <a:rPr lang="en-US" dirty="0" smtClean="0"/>
              <a:t>.</a:t>
            </a:r>
          </a:p>
          <a:p>
            <a:r>
              <a:rPr lang="sv-SE" i="1" dirty="0" smtClean="0"/>
              <a:t>Poole – </a:t>
            </a:r>
            <a:r>
              <a:rPr lang="sv-SE" i="1" dirty="0" err="1"/>
              <a:t>Frenkel</a:t>
            </a:r>
            <a:r>
              <a:rPr lang="sv-SE" i="1" dirty="0"/>
              <a:t> </a:t>
            </a:r>
            <a:r>
              <a:rPr lang="sv-SE" i="1" dirty="0" err="1"/>
              <a:t>effect</a:t>
            </a:r>
            <a:r>
              <a:rPr lang="sv-SE" i="1" dirty="0"/>
              <a:t> </a:t>
            </a:r>
            <a:r>
              <a:rPr lang="sv-SE" i="1" dirty="0" smtClean="0"/>
              <a:t>- </a:t>
            </a:r>
            <a:r>
              <a:rPr lang="sv-SE" dirty="0" smtClean="0"/>
              <a:t>u</a:t>
            </a:r>
            <a:r>
              <a:rPr lang="en-US" dirty="0" err="1" smtClean="0"/>
              <a:t>pon</a:t>
            </a:r>
            <a:r>
              <a:rPr lang="en-US" dirty="0" smtClean="0"/>
              <a:t> </a:t>
            </a:r>
            <a:r>
              <a:rPr lang="en-US" dirty="0"/>
              <a:t>the application of an electric field, a decrease in the potential barrier of the trap occurs </a:t>
            </a:r>
            <a:r>
              <a:rPr lang="en-US" dirty="0" smtClean="0"/>
              <a:t>leading </a:t>
            </a:r>
            <a:r>
              <a:rPr lang="en-US" dirty="0"/>
              <a:t>to the thermal release of trapped electrons into the </a:t>
            </a:r>
            <a:r>
              <a:rPr lang="en-US" dirty="0" smtClean="0"/>
              <a:t>conduction band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At very high fields dominating contribution is from tunneling:</a:t>
            </a:r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250" y="606579"/>
            <a:ext cx="3559175" cy="510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893403"/>
              </p:ext>
            </p:extLst>
          </p:nvPr>
        </p:nvGraphicFramePr>
        <p:xfrm>
          <a:off x="1459066" y="4961143"/>
          <a:ext cx="2001802" cy="747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" name="Equation" r:id="rId4" imgW="1054080" imgH="393480" progId="Equation.DSMT4">
                  <p:embed/>
                </p:oleObj>
              </mc:Choice>
              <mc:Fallback>
                <p:oleObj name="Equation" r:id="rId4" imgW="10540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59066" y="4961143"/>
                        <a:ext cx="2001802" cy="7476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602526"/>
              </p:ext>
            </p:extLst>
          </p:nvPr>
        </p:nvGraphicFramePr>
        <p:xfrm>
          <a:off x="1518674" y="3573411"/>
          <a:ext cx="1910550" cy="7331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2" name="Equation" r:id="rId6" imgW="1091880" imgH="419040" progId="Equation.DSMT4">
                  <p:embed/>
                </p:oleObj>
              </mc:Choice>
              <mc:Fallback>
                <p:oleObj name="Equation" r:id="rId6" imgW="10918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18674" y="3573411"/>
                        <a:ext cx="1910550" cy="7331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664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1263" y="186043"/>
            <a:ext cx="6935788" cy="668338"/>
          </a:xfrm>
        </p:spPr>
        <p:txBody>
          <a:bodyPr/>
          <a:lstStyle/>
          <a:p>
            <a:pPr algn="ctr"/>
            <a:r>
              <a:rPr lang="en-US" b="0" dirty="0"/>
              <a:t>Release of carriers from traps on the boundary between a dielectric and a phosphor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8979" y="1074173"/>
            <a:ext cx="4280105" cy="4756356"/>
          </a:xfrm>
        </p:spPr>
        <p:txBody>
          <a:bodyPr/>
          <a:lstStyle/>
          <a:p>
            <a:r>
              <a:rPr lang="en-US" dirty="0"/>
              <a:t>If a </a:t>
            </a:r>
            <a:r>
              <a:rPr lang="en-US" dirty="0" err="1"/>
              <a:t>semiconductive</a:t>
            </a:r>
            <a:r>
              <a:rPr lang="en-US" dirty="0"/>
              <a:t> phosphor is in contact with an insulator </a:t>
            </a:r>
            <a:r>
              <a:rPr lang="en-US" dirty="0" smtClean="0"/>
              <a:t>lattice </a:t>
            </a:r>
            <a:r>
              <a:rPr lang="en-US" dirty="0"/>
              <a:t>defects are formed at the interface</a:t>
            </a:r>
            <a:r>
              <a:rPr lang="en-US" dirty="0" smtClean="0"/>
              <a:t>. </a:t>
            </a:r>
            <a:r>
              <a:rPr lang="en-US" dirty="0"/>
              <a:t>The corresponding electronic states are localized within the forbidden </a:t>
            </a:r>
            <a:r>
              <a:rPr lang="en-US" dirty="0" smtClean="0"/>
              <a:t>band</a:t>
            </a:r>
          </a:p>
          <a:p>
            <a:endParaRPr lang="en-US" dirty="0" smtClean="0"/>
          </a:p>
          <a:p>
            <a:r>
              <a:rPr lang="en-US" dirty="0"/>
              <a:t>Under application of an electric field, electrons captured in these traps can be injected into the conduction band, again either thermally owing to the Poole–</a:t>
            </a:r>
            <a:r>
              <a:rPr lang="en-US" dirty="0" err="1"/>
              <a:t>Frenkel</a:t>
            </a:r>
            <a:r>
              <a:rPr lang="en-US" dirty="0"/>
              <a:t> effect </a:t>
            </a:r>
            <a:r>
              <a:rPr lang="en-US" dirty="0" smtClean="0"/>
              <a:t>(</a:t>
            </a:r>
            <a:r>
              <a:rPr lang="en-US" dirty="0" err="1" smtClean="0"/>
              <a:t>i.e</a:t>
            </a:r>
            <a:r>
              <a:rPr lang="en-US" dirty="0" smtClean="0"/>
              <a:t> thermally) or </a:t>
            </a:r>
            <a:r>
              <a:rPr lang="en-US" dirty="0"/>
              <a:t>by </a:t>
            </a:r>
            <a:r>
              <a:rPr lang="en-US" dirty="0" err="1"/>
              <a:t>tunnelling</a:t>
            </a:r>
            <a:endParaRPr lang="en-US" dirty="0" smtClean="0"/>
          </a:p>
          <a:p>
            <a:endParaRPr lang="en-US" dirty="0"/>
          </a:p>
          <a:p>
            <a:endParaRPr lang="sv-SE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563" y="1186683"/>
            <a:ext cx="3607003" cy="3777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4490655" y="2497394"/>
            <a:ext cx="2539409" cy="21729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271252" y="2732468"/>
            <a:ext cx="4758813" cy="22319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47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6482" y="112734"/>
            <a:ext cx="7110563" cy="801665"/>
          </a:xfrm>
        </p:spPr>
        <p:txBody>
          <a:bodyPr/>
          <a:lstStyle/>
          <a:p>
            <a:pPr algn="ctr"/>
            <a:r>
              <a:rPr lang="en-US" b="0" dirty="0" smtClean="0"/>
              <a:t>Intensity characteristics of </a:t>
            </a:r>
            <a:r>
              <a:rPr lang="en-GB" b="0" dirty="0" smtClean="0"/>
              <a:t>h</a:t>
            </a:r>
            <a:r>
              <a:rPr lang="en-GB" b="0" dirty="0" smtClean="0"/>
              <a:t>igh-field </a:t>
            </a:r>
            <a:r>
              <a:rPr lang="en-US" b="0" dirty="0" err="1" smtClean="0"/>
              <a:t>electroluminiscence</a:t>
            </a:r>
            <a:r>
              <a:rPr lang="en-US" b="0" dirty="0"/>
              <a:t/>
            </a:r>
            <a:br>
              <a:rPr lang="en-US" b="0" dirty="0"/>
            </a:br>
            <a:endParaRPr lang="sv-SE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827" y="667010"/>
            <a:ext cx="4327708" cy="4669078"/>
          </a:xfrm>
        </p:spPr>
        <p:txBody>
          <a:bodyPr>
            <a:normAutofit/>
          </a:bodyPr>
          <a:lstStyle/>
          <a:p>
            <a:r>
              <a:rPr lang="en-US" dirty="0" smtClean="0"/>
              <a:t>	Dependence </a:t>
            </a:r>
            <a:r>
              <a:rPr lang="en-US" dirty="0"/>
              <a:t>of the electroluminescence intensity </a:t>
            </a:r>
            <a:r>
              <a:rPr lang="en-US" dirty="0" smtClean="0"/>
              <a:t>(film </a:t>
            </a:r>
            <a:r>
              <a:rPr lang="en-US" dirty="0"/>
              <a:t>brightness </a:t>
            </a:r>
            <a:r>
              <a:rPr lang="en-US" i="1" dirty="0"/>
              <a:t>B</a:t>
            </a:r>
            <a:r>
              <a:rPr lang="en-US" dirty="0"/>
              <a:t>) on the applied voltage </a:t>
            </a:r>
            <a:r>
              <a:rPr lang="en-US" i="1" dirty="0" smtClean="0"/>
              <a:t>U</a:t>
            </a:r>
          </a:p>
          <a:p>
            <a:r>
              <a:rPr lang="en-US" sz="1600" dirty="0"/>
              <a:t>we make the assumption that the brightness </a:t>
            </a:r>
            <a:r>
              <a:rPr lang="en-US" sz="1600" i="1" dirty="0"/>
              <a:t>B</a:t>
            </a:r>
            <a:r>
              <a:rPr lang="en-US" sz="1600" dirty="0"/>
              <a:t> is proportional to the injection current density </a:t>
            </a:r>
            <a:r>
              <a:rPr lang="en-US" sz="1600" i="1" dirty="0" smtClean="0"/>
              <a:t>j</a:t>
            </a:r>
          </a:p>
          <a:p>
            <a:endParaRPr lang="en-US" sz="1600" i="1" dirty="0" smtClean="0"/>
          </a:p>
          <a:p>
            <a:r>
              <a:rPr lang="en-US" i="1" dirty="0" smtClean="0"/>
              <a:t>But if we </a:t>
            </a:r>
            <a:r>
              <a:rPr lang="en-US" dirty="0"/>
              <a:t>plot in a logarithmic </a:t>
            </a:r>
            <a:r>
              <a:rPr lang="en-US" dirty="0" smtClean="0"/>
              <a:t>scale B/U</a:t>
            </a:r>
            <a:r>
              <a:rPr lang="en-US" baseline="30000" dirty="0" smtClean="0"/>
              <a:t>2</a:t>
            </a:r>
            <a:r>
              <a:rPr lang="en-US" dirty="0" smtClean="0"/>
              <a:t>~j/U</a:t>
            </a:r>
            <a:r>
              <a:rPr lang="en-US" baseline="30000" dirty="0" smtClean="0"/>
              <a:t>2</a:t>
            </a:r>
            <a:r>
              <a:rPr lang="en-US" dirty="0" smtClean="0"/>
              <a:t>(1/U)</a:t>
            </a:r>
          </a:p>
          <a:p>
            <a:r>
              <a:rPr lang="en-US" sz="1600" dirty="0" smtClean="0"/>
              <a:t>Fowler–</a:t>
            </a:r>
            <a:r>
              <a:rPr lang="en-US" sz="1600" dirty="0" err="1" smtClean="0"/>
              <a:t>Nordheim</a:t>
            </a:r>
            <a:r>
              <a:rPr lang="en-US" sz="1600" dirty="0" smtClean="0"/>
              <a:t> </a:t>
            </a:r>
            <a:r>
              <a:rPr lang="en-US" sz="1600" dirty="0"/>
              <a:t>straight line for the case of </a:t>
            </a:r>
            <a:r>
              <a:rPr lang="en-US" sz="1600" dirty="0" err="1" smtClean="0"/>
              <a:t>tunnelling</a:t>
            </a:r>
            <a:endParaRPr lang="en-US" sz="1600" dirty="0" smtClean="0"/>
          </a:p>
          <a:p>
            <a:r>
              <a:rPr lang="en-US" sz="1600" dirty="0" smtClean="0"/>
              <a:t>The </a:t>
            </a:r>
            <a:r>
              <a:rPr lang="en-US" sz="1600" dirty="0"/>
              <a:t>study of the </a:t>
            </a:r>
            <a:r>
              <a:rPr lang="en-US" sz="1600" i="1" dirty="0"/>
              <a:t>B</a:t>
            </a:r>
            <a:r>
              <a:rPr lang="en-US" sz="1600" dirty="0"/>
              <a:t>=</a:t>
            </a:r>
            <a:r>
              <a:rPr lang="en-US" sz="1600" i="1" dirty="0"/>
              <a:t>B(U</a:t>
            </a:r>
            <a:r>
              <a:rPr lang="en-US" sz="1600" dirty="0"/>
              <a:t>) dependence on its own can be a sufficiently reliable approach for the determination of the transport or injection mechanisms in electroluminescence in exceptional cases </a:t>
            </a:r>
            <a:r>
              <a:rPr lang="en-US" sz="1600" dirty="0" smtClean="0"/>
              <a:t>only</a:t>
            </a:r>
          </a:p>
        </p:txBody>
      </p:sp>
      <p:pic>
        <p:nvPicPr>
          <p:cNvPr id="11266" name="Picture 2" descr="C:\Users\samsung\Desktop\LumSpSemFigs10_17\Fig11_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535" y="1204979"/>
            <a:ext cx="4060510" cy="390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3566" y="5110619"/>
            <a:ext cx="8242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Temperature </a:t>
            </a:r>
            <a:r>
              <a:rPr lang="en-US" dirty="0" err="1"/>
              <a:t>behaviour</a:t>
            </a:r>
            <a:r>
              <a:rPr lang="en-US" dirty="0"/>
              <a:t> of the brightness </a:t>
            </a:r>
            <a:r>
              <a:rPr lang="en-US" i="1" dirty="0" smtClean="0"/>
              <a:t>B:</a:t>
            </a:r>
          </a:p>
          <a:p>
            <a:r>
              <a:rPr lang="en-US" dirty="0" smtClean="0"/>
              <a:t>We can’t distinguish the </a:t>
            </a:r>
            <a:r>
              <a:rPr lang="en-US" dirty="0"/>
              <a:t>temperature dependence of the excitation current density from that of the </a:t>
            </a:r>
            <a:r>
              <a:rPr lang="en-US" dirty="0" err="1"/>
              <a:t>radiative</a:t>
            </a:r>
            <a:r>
              <a:rPr lang="en-US" dirty="0"/>
              <a:t> process itself.</a:t>
            </a:r>
            <a:endParaRPr lang="sv-SE" dirty="0"/>
          </a:p>
          <a:p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4459266" y="2254685"/>
            <a:ext cx="1678487" cy="13528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39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samsung\Desktop\LumSpSemFigs10_17\Fig11_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350" y="979270"/>
            <a:ext cx="3296650" cy="451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4094" y="218368"/>
            <a:ext cx="6935788" cy="668338"/>
          </a:xfrm>
        </p:spPr>
        <p:txBody>
          <a:bodyPr/>
          <a:lstStyle/>
          <a:p>
            <a:pPr algn="ctr"/>
            <a:r>
              <a:rPr lang="en-US" b="0" dirty="0" smtClean="0"/>
              <a:t>Spectral </a:t>
            </a:r>
            <a:r>
              <a:rPr lang="en-US" b="0" dirty="0"/>
              <a:t>characteristics of </a:t>
            </a:r>
            <a:r>
              <a:rPr lang="en-GB" b="0" dirty="0"/>
              <a:t>high-field </a:t>
            </a:r>
            <a:r>
              <a:rPr lang="en-US" b="0" dirty="0" err="1" smtClean="0"/>
              <a:t>electroluminiscence</a:t>
            </a:r>
            <a:r>
              <a:rPr lang="en-US" b="0" dirty="0"/>
              <a:t/>
            </a:r>
            <a:br>
              <a:rPr lang="en-US" b="0" dirty="0"/>
            </a:b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100" y="979270"/>
            <a:ext cx="5035463" cy="5060515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	If </a:t>
            </a:r>
            <a:r>
              <a:rPr lang="en-US" dirty="0"/>
              <a:t>we </a:t>
            </a:r>
            <a:r>
              <a:rPr lang="en-US" dirty="0" smtClean="0"/>
              <a:t>measure </a:t>
            </a:r>
            <a:r>
              <a:rPr lang="en-US" dirty="0"/>
              <a:t>the emission </a:t>
            </a:r>
            <a:r>
              <a:rPr lang="en-US" dirty="0" smtClean="0"/>
              <a:t>spectrum </a:t>
            </a:r>
            <a:r>
              <a:rPr lang="en-US" dirty="0"/>
              <a:t>under both electrical and optical </a:t>
            </a:r>
            <a:r>
              <a:rPr lang="en-US" dirty="0" smtClean="0"/>
              <a:t>pumping </a:t>
            </a:r>
            <a:r>
              <a:rPr lang="en-US" dirty="0"/>
              <a:t>and both the spectra look </a:t>
            </a:r>
            <a:r>
              <a:rPr lang="en-US" dirty="0" smtClean="0"/>
              <a:t>the same, we </a:t>
            </a:r>
            <a:r>
              <a:rPr lang="en-US" dirty="0"/>
              <a:t>can quite reliably conclude that in both cases the same luminescence </a:t>
            </a:r>
            <a:r>
              <a:rPr lang="en-US" dirty="0" err="1"/>
              <a:t>centre</a:t>
            </a:r>
            <a:r>
              <a:rPr lang="en-US" dirty="0"/>
              <a:t> is </a:t>
            </a:r>
            <a:r>
              <a:rPr lang="en-US" dirty="0" smtClean="0"/>
              <a:t>active</a:t>
            </a:r>
          </a:p>
          <a:p>
            <a:pPr algn="just"/>
            <a:r>
              <a:rPr lang="en-US" dirty="0" smtClean="0"/>
              <a:t>There is no complete </a:t>
            </a:r>
            <a:r>
              <a:rPr lang="en-US" dirty="0"/>
              <a:t>identity of both </a:t>
            </a:r>
            <a:r>
              <a:rPr lang="en-US" dirty="0" smtClean="0"/>
              <a:t>spectra: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/>
              <a:t>the </a:t>
            </a:r>
            <a:r>
              <a:rPr lang="en-US" dirty="0" smtClean="0"/>
              <a:t>PL </a:t>
            </a:r>
            <a:r>
              <a:rPr lang="en-US" dirty="0"/>
              <a:t>emission spectrum can slightly depend on the excitation </a:t>
            </a:r>
            <a:r>
              <a:rPr lang="en-US" dirty="0" smtClean="0"/>
              <a:t>wavelength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/>
              <a:t>the </a:t>
            </a:r>
            <a:r>
              <a:rPr lang="en-US" dirty="0" smtClean="0"/>
              <a:t>EL </a:t>
            </a:r>
            <a:r>
              <a:rPr lang="en-US" dirty="0"/>
              <a:t>spectrum can depend on the applied voltage, frequency of the AC </a:t>
            </a:r>
            <a:r>
              <a:rPr lang="en-US" dirty="0" smtClean="0"/>
              <a:t>field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influence of the semitransparent electrode </a:t>
            </a:r>
            <a:r>
              <a:rPr lang="en-US" dirty="0" smtClean="0"/>
              <a:t>cannot be </a:t>
            </a:r>
            <a:r>
              <a:rPr lang="en-US" dirty="0"/>
              <a:t>neglected</a:t>
            </a: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8448805" y="1693254"/>
            <a:ext cx="58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448805" y="2329841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7916449" y="2699173"/>
            <a:ext cx="765753" cy="16724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4" idx="2"/>
          </p:cNvCxnSpPr>
          <p:nvPr/>
        </p:nvCxnSpPr>
        <p:spPr>
          <a:xfrm flipH="1">
            <a:off x="7114784" y="2062586"/>
            <a:ext cx="1628383" cy="2033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56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672" y="243420"/>
            <a:ext cx="6935788" cy="668338"/>
          </a:xfrm>
        </p:spPr>
        <p:txBody>
          <a:bodyPr/>
          <a:lstStyle/>
          <a:p>
            <a:pPr algn="ctr"/>
            <a:r>
              <a:rPr lang="en-US" b="0" dirty="0" smtClean="0"/>
              <a:t>Temporal characteristics </a:t>
            </a:r>
            <a:r>
              <a:rPr lang="en-US" b="0" dirty="0"/>
              <a:t>of </a:t>
            </a:r>
            <a:r>
              <a:rPr lang="en-GB" b="0" dirty="0"/>
              <a:t>high-field </a:t>
            </a:r>
            <a:r>
              <a:rPr lang="en-US" b="0" dirty="0" err="1" smtClean="0"/>
              <a:t>electroluminiscence</a:t>
            </a:r>
            <a:r>
              <a:rPr lang="en-US" b="0" dirty="0"/>
              <a:t/>
            </a:r>
            <a:br>
              <a:rPr lang="en-US" b="0" dirty="0"/>
            </a:b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434" y="1180577"/>
            <a:ext cx="5232487" cy="470665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luminescence, pumped with electrical pulses, has the form of short flashes both during switching on and off the </a:t>
            </a:r>
            <a:r>
              <a:rPr lang="en-US" dirty="0" smtClean="0"/>
              <a:t>voltage</a:t>
            </a:r>
            <a:endParaRPr lang="en-US" dirty="0"/>
          </a:p>
          <a:p>
            <a:r>
              <a:rPr lang="en-US" dirty="0"/>
              <a:t> </a:t>
            </a:r>
            <a:r>
              <a:rPr lang="en-US" dirty="0" smtClean="0"/>
              <a:t>The </a:t>
            </a:r>
            <a:r>
              <a:rPr lang="en-US" dirty="0"/>
              <a:t>excitation mechanism</a:t>
            </a:r>
            <a:r>
              <a:rPr lang="en-US" dirty="0" smtClean="0"/>
              <a:t>:</a:t>
            </a:r>
          </a:p>
          <a:p>
            <a:r>
              <a:rPr lang="en-US" dirty="0"/>
              <a:t>I</a:t>
            </a:r>
            <a:r>
              <a:rPr lang="en-US" dirty="0" smtClean="0"/>
              <a:t>mpact </a:t>
            </a:r>
            <a:r>
              <a:rPr lang="en-US" dirty="0"/>
              <a:t>excitation of the Ce</a:t>
            </a:r>
            <a:r>
              <a:rPr lang="en-US" baseline="30000" dirty="0"/>
              <a:t>3+</a:t>
            </a:r>
            <a:r>
              <a:rPr lang="en-US" dirty="0"/>
              <a:t> and Eu</a:t>
            </a:r>
            <a:r>
              <a:rPr lang="en-US" baseline="30000" dirty="0"/>
              <a:t>2+</a:t>
            </a:r>
            <a:r>
              <a:rPr lang="en-US" dirty="0"/>
              <a:t> </a:t>
            </a:r>
            <a:r>
              <a:rPr lang="en-US" dirty="0" err="1"/>
              <a:t>centres</a:t>
            </a:r>
            <a:r>
              <a:rPr lang="en-US" dirty="0"/>
              <a:t> </a:t>
            </a:r>
            <a:r>
              <a:rPr lang="en-US" dirty="0">
                <a:sym typeface="Wingdings" panose="05000000000000000000" pitchFamily="2" charset="2"/>
              </a:rPr>
              <a:t> </a:t>
            </a:r>
            <a:r>
              <a:rPr lang="en-US" dirty="0" smtClean="0"/>
              <a:t> </a:t>
            </a:r>
            <a:r>
              <a:rPr lang="en-US" dirty="0"/>
              <a:t>their ionization in high electric </a:t>
            </a:r>
            <a:r>
              <a:rPr lang="en-US" dirty="0" smtClean="0"/>
              <a:t>field </a:t>
            </a:r>
            <a:r>
              <a:rPr lang="en-US" dirty="0"/>
              <a:t>creating Ce</a:t>
            </a:r>
            <a:r>
              <a:rPr lang="en-US" baseline="30000" dirty="0"/>
              <a:t>4</a:t>
            </a:r>
            <a:r>
              <a:rPr lang="en-US" baseline="30000" dirty="0" smtClean="0"/>
              <a:t>+ </a:t>
            </a:r>
            <a:r>
              <a:rPr lang="en-US" dirty="0" smtClean="0"/>
              <a:t>and </a:t>
            </a:r>
            <a:r>
              <a:rPr lang="en-US" dirty="0"/>
              <a:t>Eu</a:t>
            </a:r>
            <a:r>
              <a:rPr lang="en-US" baseline="30000" dirty="0"/>
              <a:t>3+</a:t>
            </a:r>
            <a:r>
              <a:rPr lang="en-US" dirty="0"/>
              <a:t> </a:t>
            </a:r>
            <a:r>
              <a:rPr lang="en-US" dirty="0" smtClean="0"/>
              <a:t>ions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/>
              <a:t> </a:t>
            </a:r>
            <a:r>
              <a:rPr lang="en-US" dirty="0" smtClean="0"/>
              <a:t>electrons </a:t>
            </a:r>
            <a:r>
              <a:rPr lang="en-US" dirty="0"/>
              <a:t>released into the conduction band </a:t>
            </a:r>
            <a:r>
              <a:rPr lang="en-US" dirty="0" smtClean="0"/>
              <a:t>get </a:t>
            </a:r>
            <a:r>
              <a:rPr lang="en-US" dirty="0"/>
              <a:t>subsequently localized in </a:t>
            </a:r>
            <a:r>
              <a:rPr lang="en-US" dirty="0" smtClean="0"/>
              <a:t>traps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Impact excitation of </a:t>
            </a:r>
            <a:r>
              <a:rPr lang="en-US" dirty="0"/>
              <a:t>Ce</a:t>
            </a:r>
            <a:r>
              <a:rPr lang="en-US" baseline="30000" dirty="0"/>
              <a:t>4+ </a:t>
            </a:r>
            <a:r>
              <a:rPr lang="en-US" dirty="0" err="1" smtClean="0"/>
              <a:t>centres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Voltage is switched off </a:t>
            </a:r>
            <a:r>
              <a:rPr lang="en-US" dirty="0" smtClean="0">
                <a:sym typeface="Wingdings" panose="05000000000000000000" pitchFamily="2" charset="2"/>
              </a:rPr>
              <a:t>captured electrons get </a:t>
            </a:r>
            <a:r>
              <a:rPr lang="en-US" dirty="0" smtClean="0"/>
              <a:t>released </a:t>
            </a:r>
            <a:r>
              <a:rPr lang="en-US" dirty="0"/>
              <a:t>into </a:t>
            </a:r>
            <a:r>
              <a:rPr lang="en-US" dirty="0" smtClean="0"/>
              <a:t>conduction band (</a:t>
            </a:r>
            <a:r>
              <a:rPr lang="en-US" dirty="0"/>
              <a:t>via the Poole–</a:t>
            </a:r>
            <a:r>
              <a:rPr lang="en-US" dirty="0" err="1"/>
              <a:t>Frenkel</a:t>
            </a:r>
            <a:r>
              <a:rPr lang="en-US" dirty="0"/>
              <a:t> mechanism</a:t>
            </a:r>
            <a:r>
              <a:rPr lang="en-US" dirty="0" smtClean="0"/>
              <a:t>)</a:t>
            </a:r>
            <a:r>
              <a:rPr lang="en-US" dirty="0" smtClean="0">
                <a:sym typeface="Wingdings" panose="05000000000000000000" pitchFamily="2" charset="2"/>
              </a:rPr>
              <a:t>  </a:t>
            </a:r>
            <a:r>
              <a:rPr lang="en-US" dirty="0" err="1" smtClean="0"/>
              <a:t>Radiative</a:t>
            </a:r>
            <a:r>
              <a:rPr lang="en-US" dirty="0" smtClean="0"/>
              <a:t> transition 4f</a:t>
            </a:r>
            <a:r>
              <a:rPr lang="en-US" i="1" baseline="30000" dirty="0" smtClean="0"/>
              <a:t>n</a:t>
            </a:r>
            <a:r>
              <a:rPr lang="en-US" baseline="30000" dirty="0" smtClean="0"/>
              <a:t>−1</a:t>
            </a:r>
            <a:r>
              <a:rPr lang="en-US" dirty="0" smtClean="0"/>
              <a:t>5d → 4f</a:t>
            </a:r>
            <a:r>
              <a:rPr lang="en-US" i="1" baseline="30000" dirty="0" smtClean="0"/>
              <a:t>n</a:t>
            </a:r>
            <a:r>
              <a:rPr lang="en-US" dirty="0" smtClean="0"/>
              <a:t> inside the luminescence </a:t>
            </a:r>
            <a:r>
              <a:rPr lang="en-US" dirty="0" err="1" smtClean="0"/>
              <a:t>centre</a:t>
            </a:r>
            <a:endParaRPr lang="en-US" dirty="0"/>
          </a:p>
          <a:p>
            <a:r>
              <a:rPr lang="en-US" dirty="0" smtClean="0"/>
              <a:t>No </a:t>
            </a:r>
            <a:r>
              <a:rPr lang="en-US" dirty="0"/>
              <a:t>ionization of the Ce</a:t>
            </a:r>
            <a:r>
              <a:rPr lang="en-US" baseline="30000" dirty="0"/>
              <a:t>3+</a:t>
            </a:r>
            <a:r>
              <a:rPr lang="en-US" dirty="0"/>
              <a:t> </a:t>
            </a:r>
            <a:r>
              <a:rPr lang="en-US" dirty="0" err="1"/>
              <a:t>centres</a:t>
            </a:r>
            <a:r>
              <a:rPr lang="en-US" dirty="0"/>
              <a:t> occurs, but, like the ‘classical’ case of ZnS:Mn</a:t>
            </a:r>
            <a:r>
              <a:rPr lang="en-US" baseline="30000" dirty="0"/>
              <a:t>2+</a:t>
            </a:r>
            <a:r>
              <a:rPr lang="en-US" dirty="0"/>
              <a:t>, impact excitation by the accelerated electrons should be considered instead.</a:t>
            </a:r>
            <a:endParaRPr lang="sv-SE" dirty="0"/>
          </a:p>
        </p:txBody>
      </p:sp>
      <p:pic>
        <p:nvPicPr>
          <p:cNvPr id="13314" name="Picture 2" descr="C:\Users\samsung\Desktop\LumSpSemFigs10_17\Fig11_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714" y="1099071"/>
            <a:ext cx="3378876" cy="452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5361140" y="4935255"/>
            <a:ext cx="1102290" cy="137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36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9145" y="155738"/>
            <a:ext cx="6935788" cy="668338"/>
          </a:xfrm>
        </p:spPr>
        <p:txBody>
          <a:bodyPr/>
          <a:lstStyle/>
          <a:p>
            <a:pPr algn="ctr"/>
            <a:r>
              <a:rPr lang="en-US" b="0" dirty="0"/>
              <a:t>Injection electroluminescence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5886" y="879953"/>
            <a:ext cx="4496844" cy="5032332"/>
          </a:xfrm>
        </p:spPr>
        <p:txBody>
          <a:bodyPr>
            <a:normAutofit lnSpcReduction="10000"/>
          </a:bodyPr>
          <a:lstStyle/>
          <a:p>
            <a:pPr marL="342900" indent="-342900">
              <a:buFontTx/>
              <a:buChar char="-"/>
            </a:pPr>
            <a:r>
              <a:rPr lang="en-US" dirty="0" smtClean="0"/>
              <a:t>the </a:t>
            </a:r>
            <a:r>
              <a:rPr lang="en-US" dirty="0" err="1"/>
              <a:t>radiative</a:t>
            </a:r>
            <a:r>
              <a:rPr lang="en-US" dirty="0"/>
              <a:t> recombination induced by the injection of minority carriers into a semiconductor p-n </a:t>
            </a:r>
            <a:r>
              <a:rPr lang="en-US" dirty="0" smtClean="0"/>
              <a:t>junction</a:t>
            </a:r>
          </a:p>
          <a:p>
            <a:r>
              <a:rPr lang="en-US" dirty="0" smtClean="0"/>
              <a:t>U=0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smtClean="0"/>
              <a:t>mutual diffusion of carriers from p- to n- and from n- to p- regions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/>
              <a:t> electric field, preventing further diffusion of carriers </a:t>
            </a:r>
            <a:r>
              <a:rPr lang="en-US" dirty="0" smtClean="0"/>
              <a:t>arises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smtClean="0"/>
              <a:t>Fermi </a:t>
            </a:r>
            <a:r>
              <a:rPr lang="en-US" dirty="0"/>
              <a:t>levels are equalized and a potential barrier </a:t>
            </a:r>
            <a:r>
              <a:rPr lang="en-US" i="1" dirty="0" smtClean="0"/>
              <a:t>U</a:t>
            </a:r>
            <a:r>
              <a:rPr lang="en-US" baseline="-25000" dirty="0" smtClean="0"/>
              <a:t>D </a:t>
            </a:r>
            <a:r>
              <a:rPr lang="en-US" dirty="0" smtClean="0">
                <a:sym typeface="Wingdings" panose="05000000000000000000" pitchFamily="2" charset="2"/>
              </a:rPr>
              <a:t>rises  </a:t>
            </a:r>
            <a:r>
              <a:rPr lang="en-US" dirty="0" smtClean="0"/>
              <a:t>depletion layer appears on the interface</a:t>
            </a:r>
          </a:p>
          <a:p>
            <a:r>
              <a:rPr lang="en-US" dirty="0" smtClean="0"/>
              <a:t>U&gt;0 (forward bias)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 smtClean="0"/>
              <a:t> </a:t>
            </a:r>
            <a:r>
              <a:rPr lang="en-US" dirty="0"/>
              <a:t>the coincidence of the Fermi levels is perturbed, the internal potential barrier decreases to a value (</a:t>
            </a:r>
            <a:r>
              <a:rPr lang="en-US" i="1" dirty="0" smtClean="0"/>
              <a:t>U</a:t>
            </a:r>
            <a:r>
              <a:rPr lang="en-US" baseline="-25000" dirty="0" smtClean="0"/>
              <a:t>D</a:t>
            </a:r>
            <a:r>
              <a:rPr lang="en-US" dirty="0"/>
              <a:t> –</a:t>
            </a:r>
            <a:r>
              <a:rPr lang="en-US" i="1" dirty="0"/>
              <a:t>U</a:t>
            </a:r>
            <a:r>
              <a:rPr lang="en-US" dirty="0"/>
              <a:t>) and excess electrons are injected from the n region to the p </a:t>
            </a:r>
            <a:r>
              <a:rPr lang="en-US" dirty="0" smtClean="0"/>
              <a:t>region </a:t>
            </a:r>
            <a:r>
              <a:rPr lang="en-US" dirty="0" smtClean="0">
                <a:sym typeface="Wingdings" panose="05000000000000000000" pitchFamily="2" charset="2"/>
              </a:rPr>
              <a:t> recombination of mixed </a:t>
            </a:r>
            <a:r>
              <a:rPr lang="en-US" dirty="0"/>
              <a:t>minority and majority carriers </a:t>
            </a:r>
            <a:endParaRPr lang="en-US" dirty="0" smtClean="0"/>
          </a:p>
          <a:p>
            <a:pPr marL="342900" indent="-342900">
              <a:buFontTx/>
              <a:buChar char="-"/>
            </a:pPr>
            <a:endParaRPr lang="ru-RU" dirty="0"/>
          </a:p>
        </p:txBody>
      </p:sp>
      <p:pic>
        <p:nvPicPr>
          <p:cNvPr id="14338" name="Picture 2" descr="C:\Users\samsung\Desktop\LumSpSemFigs10_17\Fig11_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639" y="450934"/>
            <a:ext cx="4107361" cy="537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356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516" y="193316"/>
            <a:ext cx="6935788" cy="668338"/>
          </a:xfrm>
        </p:spPr>
        <p:txBody>
          <a:bodyPr/>
          <a:lstStyle/>
          <a:p>
            <a:pPr algn="ctr"/>
            <a:r>
              <a:rPr lang="en-US" b="0" dirty="0"/>
              <a:t>Electrical properties of a p-n junction</a:t>
            </a:r>
            <a:br>
              <a:rPr lang="en-US" b="0" dirty="0"/>
            </a:b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519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372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19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629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25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815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396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061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313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841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326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969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697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213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844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Anpassat 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E87C1"/>
      </a:accent2>
      <a:accent3>
        <a:srgbClr val="A3BBDB"/>
      </a:accent3>
      <a:accent4>
        <a:srgbClr val="65656C"/>
      </a:accent4>
      <a:accent5>
        <a:srgbClr val="939398"/>
      </a:accent5>
      <a:accent6>
        <a:srgbClr val="C2C2C4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1521</TotalTime>
  <Words>792</Words>
  <Application>Microsoft Office PowerPoint</Application>
  <PresentationFormat>Экран (4:3)</PresentationFormat>
  <Paragraphs>156</Paragraphs>
  <Slides>34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6" baseType="lpstr">
      <vt:lpstr>Office-tema</vt:lpstr>
      <vt:lpstr>Equation</vt:lpstr>
      <vt:lpstr>Electroluminescence</vt:lpstr>
      <vt:lpstr>Overview</vt:lpstr>
      <vt:lpstr>High-field electroluminescence </vt:lpstr>
      <vt:lpstr>High-field electroluminescence </vt:lpstr>
      <vt:lpstr>High-field electroluminescence</vt:lpstr>
      <vt:lpstr>High-field electroluminescence</vt:lpstr>
      <vt:lpstr>Mechanisms of high-field electroluminescence</vt:lpstr>
      <vt:lpstr>Impact ionization and excitation</vt:lpstr>
      <vt:lpstr>Hot electrons</vt:lpstr>
      <vt:lpstr>Hot electrons</vt:lpstr>
      <vt:lpstr>Hot electrons</vt:lpstr>
      <vt:lpstr>Generation of free carriers</vt:lpstr>
      <vt:lpstr>Injection of majority carriers from electrodes</vt:lpstr>
      <vt:lpstr>Release of carriers from deep traps</vt:lpstr>
      <vt:lpstr>Release of carriers from traps on the boundary between a dielectric and a phosphor</vt:lpstr>
      <vt:lpstr>Intensity characteristics of high-field electroluminiscence </vt:lpstr>
      <vt:lpstr>Spectral characteristics of high-field electroluminiscence </vt:lpstr>
      <vt:lpstr>Temporal characteristics of high-field electroluminiscence </vt:lpstr>
      <vt:lpstr>Injection electroluminescence</vt:lpstr>
      <vt:lpstr>Electrical properties of a p-n junction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</dc:creator>
  <cp:lastModifiedBy>Russel</cp:lastModifiedBy>
  <cp:revision>112</cp:revision>
  <cp:lastPrinted>2013-05-27T09:10:21Z</cp:lastPrinted>
  <dcterms:created xsi:type="dcterms:W3CDTF">2013-05-14T14:14:04Z</dcterms:created>
  <dcterms:modified xsi:type="dcterms:W3CDTF">2013-12-03T05:56:41Z</dcterms:modified>
</cp:coreProperties>
</file>