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6" r:id="rId14"/>
    <p:sldId id="269" r:id="rId15"/>
    <p:sldId id="268" r:id="rId16"/>
    <p:sldId id="270" r:id="rId17"/>
    <p:sldId id="271" r:id="rId18"/>
    <p:sldId id="273" r:id="rId19"/>
    <p:sldId id="274" r:id="rId20"/>
    <p:sldId id="275" r:id="rId21"/>
    <p:sldId id="285" r:id="rId22"/>
    <p:sldId id="277" r:id="rId23"/>
    <p:sldId id="278" r:id="rId24"/>
    <p:sldId id="279" r:id="rId25"/>
    <p:sldId id="283" r:id="rId26"/>
    <p:sldId id="282" r:id="rId27"/>
    <p:sldId id="281" r:id="rId28"/>
    <p:sldId id="280" r:id="rId29"/>
    <p:sldId id="284" r:id="rId30"/>
    <p:sldId id="288" r:id="rId31"/>
    <p:sldId id="286" r:id="rId32"/>
    <p:sldId id="287" r:id="rId33"/>
    <p:sldId id="289" r:id="rId34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02119-44D0-4A1F-8E29-DC04E53CE2C0}" type="datetimeFigureOut">
              <a:rPr lang="sv-SE" smtClean="0"/>
              <a:pPr/>
              <a:t>2013-02-18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CBD7E-FFD1-4249-9BE3-513826F85DBA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1</a:t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2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3</a:t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4</a:t>
            </a:fld>
            <a:endParaRPr lang="sv-S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5</a:t>
            </a:fld>
            <a:endParaRPr 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6</a:t>
            </a:fld>
            <a:endParaRPr lang="sv-S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7</a:t>
            </a:fld>
            <a:endParaRPr lang="sv-S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8</a:t>
            </a:fld>
            <a:endParaRPr lang="sv-S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9</a:t>
            </a:fld>
            <a:endParaRPr lang="sv-S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10</a:t>
            </a:fld>
            <a:endParaRPr lang="sv-S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11</a:t>
            </a:fld>
            <a:endParaRPr lang="sv-S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12</a:t>
            </a:fld>
            <a:endParaRPr lang="sv-S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13</a:t>
            </a:fld>
            <a:endParaRPr lang="sv-S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14</a:t>
            </a:fld>
            <a:endParaRPr lang="sv-S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15</a:t>
            </a:fld>
            <a:endParaRPr lang="sv-S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16</a:t>
            </a:fld>
            <a:endParaRPr lang="sv-S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17</a:t>
            </a:fld>
            <a:endParaRPr lang="sv-S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18</a:t>
            </a:fld>
            <a:endParaRPr lang="sv-S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19</a:t>
            </a:fld>
            <a:endParaRPr lang="sv-S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20</a:t>
            </a:fld>
            <a:endParaRPr lang="sv-S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21</a:t>
            </a:fld>
            <a:endParaRPr lang="sv-S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22</a:t>
            </a:fld>
            <a:endParaRPr lang="sv-S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23</a:t>
            </a:fld>
            <a:endParaRPr lang="sv-S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24</a:t>
            </a:fld>
            <a:endParaRPr lang="sv-S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25</a:t>
            </a:fld>
            <a:endParaRPr lang="sv-S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26</a:t>
            </a:fld>
            <a:endParaRPr lang="sv-S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27</a:t>
            </a:fld>
            <a:endParaRPr lang="sv-S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28</a:t>
            </a:fld>
            <a:endParaRPr lang="sv-S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29</a:t>
            </a:fld>
            <a:endParaRPr lang="sv-S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30</a:t>
            </a:fld>
            <a:endParaRPr lang="sv-S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31</a:t>
            </a:fld>
            <a:endParaRPr lang="sv-S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32</a:t>
            </a:fld>
            <a:endParaRPr lang="sv-S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CBD7E-FFD1-4249-9BE3-513826F85DBA}" type="slidenum">
              <a:rPr lang="sv-SE" smtClean="0"/>
              <a:pPr/>
              <a:t>33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95B27-59ED-49FB-A8CD-9BFC49248373}" type="datetimeFigureOut">
              <a:rPr lang="sv-SE" smtClean="0"/>
              <a:pPr/>
              <a:t>2013-02-18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D14B-1EDA-4106-ABB6-0624D55EB02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95B27-59ED-49FB-A8CD-9BFC49248373}" type="datetimeFigureOut">
              <a:rPr lang="sv-SE" smtClean="0"/>
              <a:pPr/>
              <a:t>2013-02-18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D14B-1EDA-4106-ABB6-0624D55EB02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95B27-59ED-49FB-A8CD-9BFC49248373}" type="datetimeFigureOut">
              <a:rPr lang="sv-SE" smtClean="0"/>
              <a:pPr/>
              <a:t>2013-02-18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D14B-1EDA-4106-ABB6-0624D55EB02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95B27-59ED-49FB-A8CD-9BFC49248373}" type="datetimeFigureOut">
              <a:rPr lang="sv-SE" smtClean="0"/>
              <a:pPr/>
              <a:t>2013-02-18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D14B-1EDA-4106-ABB6-0624D55EB02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95B27-59ED-49FB-A8CD-9BFC49248373}" type="datetimeFigureOut">
              <a:rPr lang="sv-SE" smtClean="0"/>
              <a:pPr/>
              <a:t>2013-02-18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D14B-1EDA-4106-ABB6-0624D55EB02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95B27-59ED-49FB-A8CD-9BFC49248373}" type="datetimeFigureOut">
              <a:rPr lang="sv-SE" smtClean="0"/>
              <a:pPr/>
              <a:t>2013-02-18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D14B-1EDA-4106-ABB6-0624D55EB02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95B27-59ED-49FB-A8CD-9BFC49248373}" type="datetimeFigureOut">
              <a:rPr lang="sv-SE" smtClean="0"/>
              <a:pPr/>
              <a:t>2013-02-18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D14B-1EDA-4106-ABB6-0624D55EB02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95B27-59ED-49FB-A8CD-9BFC49248373}" type="datetimeFigureOut">
              <a:rPr lang="sv-SE" smtClean="0"/>
              <a:pPr/>
              <a:t>2013-02-18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D14B-1EDA-4106-ABB6-0624D55EB02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95B27-59ED-49FB-A8CD-9BFC49248373}" type="datetimeFigureOut">
              <a:rPr lang="sv-SE" smtClean="0"/>
              <a:pPr/>
              <a:t>2013-02-18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D14B-1EDA-4106-ABB6-0624D55EB02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95B27-59ED-49FB-A8CD-9BFC49248373}" type="datetimeFigureOut">
              <a:rPr lang="sv-SE" smtClean="0"/>
              <a:pPr/>
              <a:t>2013-02-18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D14B-1EDA-4106-ABB6-0624D55EB02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95B27-59ED-49FB-A8CD-9BFC49248373}" type="datetimeFigureOut">
              <a:rPr lang="sv-SE" smtClean="0"/>
              <a:pPr/>
              <a:t>2013-02-18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D14B-1EDA-4106-ABB6-0624D55EB02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95B27-59ED-49FB-A8CD-9BFC49248373}" type="datetimeFigureOut">
              <a:rPr lang="sv-SE" smtClean="0"/>
              <a:pPr/>
              <a:t>2013-02-18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DD14B-1EDA-4106-ABB6-0624D55EB02E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Car </a:t>
            </a:r>
            <a:r>
              <a:rPr lang="sv-SE" dirty="0" err="1" smtClean="0"/>
              <a:t>ownership</a:t>
            </a:r>
            <a:endParaRPr lang="sv-S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Why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smtClean="0"/>
              <a:t>Market research: </a:t>
            </a:r>
            <a:r>
              <a:rPr lang="sv-SE" dirty="0" err="1" smtClean="0"/>
              <a:t>if</a:t>
            </a:r>
            <a:r>
              <a:rPr lang="sv-SE" dirty="0" smtClean="0"/>
              <a:t> you are a </a:t>
            </a:r>
            <a:r>
              <a:rPr lang="sv-SE" dirty="0" err="1" smtClean="0"/>
              <a:t>vehicle</a:t>
            </a:r>
            <a:r>
              <a:rPr lang="sv-SE" dirty="0" smtClean="0"/>
              <a:t> </a:t>
            </a:r>
            <a:r>
              <a:rPr lang="sv-SE" dirty="0" err="1" smtClean="0"/>
              <a:t>manufacturer</a:t>
            </a:r>
            <a:endParaRPr lang="sv-SE" dirty="0" smtClean="0"/>
          </a:p>
          <a:p>
            <a:r>
              <a:rPr lang="sv-SE" dirty="0" smtClean="0"/>
              <a:t>Public policy: </a:t>
            </a:r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much</a:t>
            </a:r>
            <a:r>
              <a:rPr lang="sv-SE" dirty="0" smtClean="0"/>
              <a:t> </a:t>
            </a:r>
            <a:r>
              <a:rPr lang="sv-SE" dirty="0" err="1" smtClean="0"/>
              <a:t>infrastructure</a:t>
            </a:r>
            <a:r>
              <a:rPr lang="sv-SE" dirty="0" smtClean="0"/>
              <a:t>, transport </a:t>
            </a:r>
            <a:r>
              <a:rPr lang="sv-SE" dirty="0" err="1" smtClean="0"/>
              <a:t>planning</a:t>
            </a:r>
            <a:r>
              <a:rPr lang="sv-SE" dirty="0" smtClean="0"/>
              <a:t>, land </a:t>
            </a:r>
            <a:r>
              <a:rPr lang="sv-SE" dirty="0" err="1" smtClean="0"/>
              <a:t>use</a:t>
            </a:r>
            <a:r>
              <a:rPr lang="sv-SE" dirty="0" smtClean="0"/>
              <a:t> </a:t>
            </a:r>
            <a:r>
              <a:rPr lang="sv-SE" dirty="0" err="1" smtClean="0"/>
              <a:t>planning</a:t>
            </a:r>
            <a:r>
              <a:rPr lang="sv-SE" dirty="0" smtClean="0"/>
              <a:t>, </a:t>
            </a:r>
            <a:r>
              <a:rPr lang="sv-SE" dirty="0" err="1" smtClean="0"/>
              <a:t>obvious</a:t>
            </a:r>
            <a:r>
              <a:rPr lang="sv-SE" dirty="0" smtClean="0"/>
              <a:t> </a:t>
            </a:r>
            <a:r>
              <a:rPr lang="sv-SE" dirty="0" err="1" smtClean="0"/>
              <a:t>essential</a:t>
            </a:r>
            <a:r>
              <a:rPr lang="sv-SE" dirty="0" smtClean="0"/>
              <a:t> input to </a:t>
            </a:r>
            <a:r>
              <a:rPr lang="sv-SE" dirty="0" err="1" smtClean="0"/>
              <a:t>travel</a:t>
            </a:r>
            <a:r>
              <a:rPr lang="sv-SE" dirty="0" smtClean="0"/>
              <a:t> </a:t>
            </a:r>
            <a:r>
              <a:rPr lang="sv-SE" dirty="0" err="1" smtClean="0"/>
              <a:t>demand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r>
              <a:rPr lang="sv-SE" dirty="0" smtClean="0"/>
              <a:t>, </a:t>
            </a:r>
            <a:r>
              <a:rPr lang="sv-SE" dirty="0" err="1" smtClean="0"/>
              <a:t>equity</a:t>
            </a:r>
            <a:r>
              <a:rPr lang="sv-SE" dirty="0" smtClean="0"/>
              <a:t>, </a:t>
            </a:r>
            <a:r>
              <a:rPr lang="sv-SE" dirty="0" err="1" smtClean="0"/>
              <a:t>sustainability</a:t>
            </a:r>
            <a:endParaRPr lang="sv-SE" dirty="0" smtClean="0"/>
          </a:p>
          <a:p>
            <a:endParaRPr lang="sv-SE" dirty="0"/>
          </a:p>
          <a:p>
            <a:r>
              <a:rPr lang="sv-SE" dirty="0" err="1" smtClean="0"/>
              <a:t>Planning</a:t>
            </a:r>
            <a:r>
              <a:rPr lang="sv-SE" dirty="0" smtClean="0"/>
              <a:t> on a </a:t>
            </a:r>
            <a:r>
              <a:rPr lang="sv-SE" dirty="0" err="1" smtClean="0"/>
              <a:t>very</a:t>
            </a:r>
            <a:r>
              <a:rPr lang="sv-SE" dirty="0" smtClean="0"/>
              <a:t> high </a:t>
            </a:r>
            <a:r>
              <a:rPr lang="sv-SE" dirty="0" err="1" smtClean="0"/>
              <a:t>level</a:t>
            </a:r>
            <a:r>
              <a:rPr lang="sv-SE" dirty="0" smtClean="0"/>
              <a:t> (national, and regional </a:t>
            </a:r>
            <a:r>
              <a:rPr lang="sv-SE" dirty="0" err="1" smtClean="0"/>
              <a:t>level</a:t>
            </a:r>
            <a:r>
              <a:rPr lang="sv-SE" dirty="0" smtClean="0"/>
              <a:t>), </a:t>
            </a:r>
            <a:r>
              <a:rPr lang="sv-SE" dirty="0" err="1" smtClean="0"/>
              <a:t>but</a:t>
            </a:r>
            <a:r>
              <a:rPr lang="sv-SE" dirty="0" smtClean="0"/>
              <a:t> </a:t>
            </a:r>
            <a:r>
              <a:rPr lang="sv-SE" dirty="0" err="1" smtClean="0"/>
              <a:t>also</a:t>
            </a:r>
            <a:r>
              <a:rPr lang="sv-SE" dirty="0" smtClean="0"/>
              <a:t> in </a:t>
            </a:r>
            <a:r>
              <a:rPr lang="sv-SE" dirty="0" err="1" smtClean="0"/>
              <a:t>detailed</a:t>
            </a:r>
            <a:r>
              <a:rPr lang="sv-SE" dirty="0" smtClean="0"/>
              <a:t> </a:t>
            </a:r>
            <a:r>
              <a:rPr lang="sv-SE" dirty="0" err="1" smtClean="0"/>
              <a:t>planning</a:t>
            </a:r>
            <a:r>
              <a:rPr lang="sv-SE" dirty="0" smtClean="0"/>
              <a:t> (block </a:t>
            </a:r>
            <a:r>
              <a:rPr lang="sv-SE" dirty="0" err="1" smtClean="0"/>
              <a:t>level</a:t>
            </a:r>
            <a:r>
              <a:rPr lang="sv-SE" dirty="0" smtClean="0"/>
              <a:t>)</a:t>
            </a:r>
            <a:endParaRPr lang="sv-S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Two</a:t>
            </a:r>
            <a:r>
              <a:rPr lang="sv-SE" dirty="0" smtClean="0"/>
              <a:t> different </a:t>
            </a:r>
            <a:r>
              <a:rPr lang="sv-SE" dirty="0" err="1" smtClean="0"/>
              <a:t>approaches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Time series </a:t>
            </a:r>
            <a:r>
              <a:rPr lang="sv-SE" dirty="0" err="1" smtClean="0"/>
              <a:t>analysis</a:t>
            </a:r>
            <a:r>
              <a:rPr lang="sv-SE" dirty="0" smtClean="0"/>
              <a:t> (</a:t>
            </a:r>
            <a:r>
              <a:rPr lang="sv-SE" dirty="0" err="1" smtClean="0"/>
              <a:t>either</a:t>
            </a:r>
            <a:r>
              <a:rPr lang="sv-SE" dirty="0" smtClean="0"/>
              <a:t> </a:t>
            </a:r>
            <a:r>
              <a:rPr lang="sv-SE" dirty="0" err="1" smtClean="0"/>
              <a:t>very</a:t>
            </a:r>
            <a:r>
              <a:rPr lang="sv-SE" dirty="0" smtClean="0"/>
              <a:t> </a:t>
            </a:r>
            <a:r>
              <a:rPr lang="sv-SE" dirty="0" err="1" smtClean="0"/>
              <a:t>aggregate</a:t>
            </a:r>
            <a:r>
              <a:rPr lang="sv-SE" dirty="0" smtClean="0"/>
              <a:t>, or </a:t>
            </a:r>
            <a:r>
              <a:rPr lang="sv-SE" dirty="0" err="1" smtClean="0"/>
              <a:t>segmented</a:t>
            </a:r>
            <a:r>
              <a:rPr lang="sv-SE" dirty="0" smtClean="0"/>
              <a:t> population)</a:t>
            </a:r>
          </a:p>
          <a:p>
            <a:pPr>
              <a:buNone/>
            </a:pPr>
            <a:r>
              <a:rPr lang="sv-SE" dirty="0"/>
              <a:t>	</a:t>
            </a:r>
            <a:r>
              <a:rPr lang="sv-SE" dirty="0" smtClean="0"/>
              <a:t>	+ </a:t>
            </a:r>
            <a:r>
              <a:rPr lang="sv-SE" dirty="0" err="1" smtClean="0"/>
              <a:t>low</a:t>
            </a:r>
            <a:r>
              <a:rPr lang="sv-SE" dirty="0" smtClean="0"/>
              <a:t> data </a:t>
            </a:r>
            <a:r>
              <a:rPr lang="sv-SE" dirty="0" err="1" smtClean="0"/>
              <a:t>requirements</a:t>
            </a:r>
            <a:endParaRPr lang="sv-SE" dirty="0" smtClean="0"/>
          </a:p>
          <a:p>
            <a:pPr>
              <a:buNone/>
            </a:pPr>
            <a:r>
              <a:rPr lang="sv-SE" dirty="0"/>
              <a:t>	</a:t>
            </a:r>
            <a:r>
              <a:rPr lang="sv-SE" dirty="0" smtClean="0"/>
              <a:t>	- </a:t>
            </a:r>
            <a:r>
              <a:rPr lang="sv-SE" dirty="0" err="1" smtClean="0"/>
              <a:t>limited</a:t>
            </a:r>
            <a:r>
              <a:rPr lang="sv-SE" dirty="0" smtClean="0"/>
              <a:t> </a:t>
            </a:r>
            <a:r>
              <a:rPr lang="sv-SE" dirty="0" err="1" smtClean="0"/>
              <a:t>scope</a:t>
            </a:r>
            <a:endParaRPr lang="sv-SE" dirty="0" smtClean="0"/>
          </a:p>
          <a:p>
            <a:r>
              <a:rPr lang="sv-SE" dirty="0" err="1" smtClean="0"/>
              <a:t>Disaggretage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r>
              <a:rPr lang="sv-SE" dirty="0" smtClean="0"/>
              <a:t> of </a:t>
            </a:r>
            <a:r>
              <a:rPr lang="sv-SE" dirty="0" err="1" smtClean="0"/>
              <a:t>household</a:t>
            </a:r>
            <a:r>
              <a:rPr lang="sv-SE" dirty="0" smtClean="0"/>
              <a:t> </a:t>
            </a:r>
            <a:r>
              <a:rPr lang="sv-SE" dirty="0" err="1" smtClean="0"/>
              <a:t>behaviour</a:t>
            </a:r>
            <a:endParaRPr lang="sv-SE" dirty="0" smtClean="0"/>
          </a:p>
          <a:p>
            <a:pPr>
              <a:buNone/>
            </a:pPr>
            <a:r>
              <a:rPr lang="sv-SE" dirty="0"/>
              <a:t>	</a:t>
            </a:r>
            <a:r>
              <a:rPr lang="sv-SE" dirty="0" smtClean="0"/>
              <a:t>	+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applied</a:t>
            </a:r>
            <a:r>
              <a:rPr lang="sv-SE" dirty="0" smtClean="0"/>
              <a:t> for </a:t>
            </a:r>
            <a:r>
              <a:rPr lang="sv-SE" dirty="0" err="1" smtClean="0"/>
              <a:t>many</a:t>
            </a:r>
            <a:r>
              <a:rPr lang="sv-SE" dirty="0" smtClean="0"/>
              <a:t> different research </a:t>
            </a:r>
            <a:r>
              <a:rPr lang="sv-SE" dirty="0" err="1" smtClean="0"/>
              <a:t>questions</a:t>
            </a:r>
            <a:endParaRPr lang="sv-SE" dirty="0" smtClean="0"/>
          </a:p>
          <a:p>
            <a:pPr>
              <a:buNone/>
            </a:pPr>
            <a:r>
              <a:rPr lang="sv-SE" dirty="0"/>
              <a:t>	</a:t>
            </a:r>
            <a:r>
              <a:rPr lang="sv-SE" dirty="0" smtClean="0"/>
              <a:t>	- high data </a:t>
            </a:r>
            <a:r>
              <a:rPr lang="sv-SE" dirty="0" err="1" smtClean="0"/>
              <a:t>requirements</a:t>
            </a:r>
            <a:endParaRPr lang="sv-S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Car </a:t>
            </a:r>
            <a:r>
              <a:rPr lang="sv-SE" dirty="0" err="1" smtClean="0"/>
              <a:t>ownership</a:t>
            </a:r>
            <a:r>
              <a:rPr lang="sv-SE" dirty="0" smtClean="0"/>
              <a:t> </a:t>
            </a:r>
            <a:r>
              <a:rPr lang="sv-SE" dirty="0" err="1" smtClean="0"/>
              <a:t>versus</a:t>
            </a:r>
            <a:r>
              <a:rPr lang="sv-SE" dirty="0" smtClean="0"/>
              <a:t> GDP per capita</a:t>
            </a:r>
            <a:br>
              <a:rPr lang="sv-SE" dirty="0" smtClean="0"/>
            </a:br>
            <a:r>
              <a:rPr lang="sv-SE" dirty="0" smtClean="0"/>
              <a:t>26 </a:t>
            </a:r>
            <a:r>
              <a:rPr lang="sv-SE" dirty="0" err="1" smtClean="0"/>
              <a:t>countries</a:t>
            </a:r>
            <a:r>
              <a:rPr lang="sv-SE" dirty="0" smtClean="0"/>
              <a:t> 1960-1992</a:t>
            </a:r>
            <a:endParaRPr lang="sv-S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556792"/>
            <a:ext cx="5832648" cy="5080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868144" y="551723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Dargay</a:t>
            </a:r>
            <a:r>
              <a:rPr lang="sv-SE" dirty="0" smtClean="0"/>
              <a:t> and </a:t>
            </a:r>
            <a:r>
              <a:rPr lang="sv-SE" dirty="0" err="1" smtClean="0"/>
              <a:t>Gately</a:t>
            </a:r>
            <a:r>
              <a:rPr lang="sv-SE" dirty="0" smtClean="0"/>
              <a:t> (1999)</a:t>
            </a:r>
            <a:endParaRPr lang="sv-S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628800"/>
            <a:ext cx="7479452" cy="4593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>
            <a:off x="971600" y="2780928"/>
            <a:ext cx="432048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971600" y="2780928"/>
            <a:ext cx="460851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971600" y="2780928"/>
            <a:ext cx="3960440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988840"/>
            <a:ext cx="8172400" cy="4218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39552" y="5733256"/>
            <a:ext cx="360040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796136" y="908720"/>
            <a:ext cx="1944216" cy="2520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660232" y="908720"/>
            <a:ext cx="1080120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Cars and </a:t>
            </a:r>
            <a:r>
              <a:rPr lang="sv-SE" dirty="0" err="1" smtClean="0"/>
              <a:t>economic</a:t>
            </a:r>
            <a:r>
              <a:rPr lang="sv-SE" dirty="0" smtClean="0"/>
              <a:t> </a:t>
            </a:r>
            <a:r>
              <a:rPr lang="sv-SE" dirty="0" err="1" smtClean="0"/>
              <a:t>growth</a:t>
            </a:r>
            <a:r>
              <a:rPr lang="sv-SE" dirty="0" smtClean="0"/>
              <a:t> in Sweden – over time</a:t>
            </a:r>
            <a:endParaRPr lang="sv-SE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49025"/>
            <a:ext cx="8229600" cy="422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Plot</a:t>
            </a:r>
            <a:r>
              <a:rPr lang="sv-SE" dirty="0" smtClean="0"/>
              <a:t>!</a:t>
            </a:r>
            <a:endParaRPr lang="sv-S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16832"/>
            <a:ext cx="8780187" cy="4447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23928" y="61653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Let’s</a:t>
            </a:r>
            <a:r>
              <a:rPr lang="sv-SE" dirty="0" smtClean="0"/>
              <a:t> try a </a:t>
            </a:r>
            <a:r>
              <a:rPr lang="sv-SE" dirty="0" err="1" smtClean="0"/>
              <a:t>quadratic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r>
              <a:rPr lang="sv-SE" dirty="0" smtClean="0"/>
              <a:t>….</a:t>
            </a:r>
            <a:endParaRPr lang="sv-SE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491880" y="1916832"/>
            <a:ext cx="1152128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491880" y="1916832"/>
            <a:ext cx="1944216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Easily</a:t>
            </a:r>
            <a:r>
              <a:rPr lang="sv-SE" dirty="0" smtClean="0"/>
              <a:t> modelled:</a:t>
            </a:r>
            <a:endParaRPr lang="sv-SE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564904"/>
            <a:ext cx="8370086" cy="4120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err="1" smtClean="0"/>
              <a:t>Next</a:t>
            </a:r>
            <a:r>
              <a:rPr lang="sv-SE" dirty="0" smtClean="0"/>
              <a:t>, </a:t>
            </a:r>
            <a:r>
              <a:rPr lang="sv-SE" dirty="0" err="1" smtClean="0"/>
              <a:t>maybe</a:t>
            </a:r>
            <a:r>
              <a:rPr lang="sv-SE" dirty="0" smtClean="0"/>
              <a:t> </a:t>
            </a:r>
            <a:r>
              <a:rPr lang="sv-SE" dirty="0" err="1" smtClean="0"/>
              <a:t>price</a:t>
            </a:r>
            <a:r>
              <a:rPr lang="sv-SE" dirty="0" smtClean="0"/>
              <a:t> on </a:t>
            </a:r>
            <a:r>
              <a:rPr lang="sv-SE" dirty="0" err="1" smtClean="0"/>
              <a:t>gasoline</a:t>
            </a:r>
            <a:r>
              <a:rPr lang="sv-SE" dirty="0" smtClean="0"/>
              <a:t> is </a:t>
            </a:r>
            <a:r>
              <a:rPr lang="sv-SE" dirty="0" err="1" smtClean="0"/>
              <a:t>important</a:t>
            </a:r>
            <a:r>
              <a:rPr lang="sv-SE" dirty="0" smtClean="0"/>
              <a:t>?</a:t>
            </a:r>
            <a:endParaRPr lang="sv-SE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916832"/>
            <a:ext cx="6383431" cy="425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Improve</a:t>
            </a:r>
            <a:r>
              <a:rPr lang="sv-SE" dirty="0" smtClean="0"/>
              <a:t> the </a:t>
            </a:r>
            <a:r>
              <a:rPr lang="sv-SE" dirty="0" err="1" smtClean="0"/>
              <a:t>model</a:t>
            </a:r>
            <a:endParaRPr lang="sv-SE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988840"/>
            <a:ext cx="7954057" cy="4669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Another </a:t>
            </a:r>
            <a:r>
              <a:rPr lang="sv-SE" dirty="0" err="1" smtClean="0"/>
              <a:t>improvement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A separate </a:t>
            </a:r>
            <a:r>
              <a:rPr lang="sv-SE" dirty="0" err="1" smtClean="0"/>
              <a:t>model</a:t>
            </a:r>
            <a:r>
              <a:rPr lang="sv-SE" dirty="0" smtClean="0"/>
              <a:t> for segments of the population, in </a:t>
            </a:r>
            <a:r>
              <a:rPr lang="sv-SE" dirty="0" err="1" smtClean="0"/>
              <a:t>particular</a:t>
            </a:r>
            <a:r>
              <a:rPr lang="sv-SE" dirty="0" smtClean="0"/>
              <a:t> </a:t>
            </a:r>
            <a:r>
              <a:rPr lang="sv-SE" i="1" dirty="0" err="1" smtClean="0"/>
              <a:t>cohorts</a:t>
            </a:r>
            <a:endParaRPr lang="sv-SE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Factors</a:t>
            </a:r>
            <a:r>
              <a:rPr lang="sv-SE" dirty="0" smtClean="0"/>
              <a:t> relevant for </a:t>
            </a:r>
            <a:r>
              <a:rPr lang="sv-SE" dirty="0" err="1" smtClean="0"/>
              <a:t>car</a:t>
            </a:r>
            <a:r>
              <a:rPr lang="sv-SE" dirty="0" smtClean="0"/>
              <a:t> </a:t>
            </a:r>
            <a:r>
              <a:rPr lang="sv-SE" dirty="0" err="1" smtClean="0"/>
              <a:t>ownership</a:t>
            </a:r>
            <a:r>
              <a:rPr lang="sv-SE" dirty="0" smtClean="0"/>
              <a:t>?</a:t>
            </a:r>
            <a:endParaRPr lang="sv-SE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6938" y="1619250"/>
            <a:ext cx="481012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84784"/>
            <a:ext cx="8787879" cy="5101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err="1" smtClean="0"/>
              <a:t>Gompertz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(</a:t>
            </a:r>
            <a:r>
              <a:rPr lang="sv-SE" dirty="0" err="1" smtClean="0"/>
              <a:t>Dargay</a:t>
            </a:r>
            <a:r>
              <a:rPr lang="sv-SE" dirty="0" smtClean="0"/>
              <a:t> and </a:t>
            </a:r>
            <a:r>
              <a:rPr lang="sv-SE" dirty="0" err="1" smtClean="0"/>
              <a:t>Gately</a:t>
            </a:r>
            <a:r>
              <a:rPr lang="sv-SE" dirty="0" smtClean="0"/>
              <a:t>, 2001)</a:t>
            </a:r>
            <a:endParaRPr lang="sv-SE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706038"/>
            <a:ext cx="8229600" cy="231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1043608" y="4509120"/>
            <a:ext cx="432048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31640" y="544522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Cars per capita</a:t>
            </a:r>
            <a:endParaRPr lang="sv-SE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Example</a:t>
            </a:r>
            <a:endParaRPr lang="sv-SE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81150"/>
            <a:ext cx="89916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Projections</a:t>
            </a:r>
            <a:r>
              <a:rPr lang="sv-SE" dirty="0" smtClean="0"/>
              <a:t>…</a:t>
            </a:r>
            <a:endParaRPr lang="sv-SE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72816"/>
            <a:ext cx="7802146" cy="4550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Let</a:t>
            </a:r>
            <a:r>
              <a:rPr lang="sv-SE" dirty="0" smtClean="0"/>
              <a:t> </a:t>
            </a:r>
            <a:r>
              <a:rPr lang="sv-SE" dirty="0" err="1" smtClean="0"/>
              <a:t>us</a:t>
            </a:r>
            <a:r>
              <a:rPr lang="sv-SE" dirty="0" smtClean="0"/>
              <a:t> </a:t>
            </a:r>
            <a:r>
              <a:rPr lang="sv-SE" dirty="0" err="1" smtClean="0"/>
              <a:t>pause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What</a:t>
            </a:r>
            <a:r>
              <a:rPr lang="sv-SE" dirty="0" smtClean="0"/>
              <a:t> are the </a:t>
            </a:r>
            <a:r>
              <a:rPr lang="sv-SE" dirty="0" err="1" smtClean="0"/>
              <a:t>assumptions</a:t>
            </a:r>
            <a:r>
              <a:rPr lang="sv-SE" dirty="0" smtClean="0"/>
              <a:t> </a:t>
            </a:r>
            <a:r>
              <a:rPr lang="sv-SE" dirty="0" err="1" smtClean="0"/>
              <a:t>behind</a:t>
            </a:r>
            <a:r>
              <a:rPr lang="sv-SE" dirty="0" smtClean="0"/>
              <a:t> </a:t>
            </a:r>
            <a:r>
              <a:rPr lang="sv-SE" dirty="0" err="1" smtClean="0"/>
              <a:t>these</a:t>
            </a:r>
            <a:r>
              <a:rPr lang="sv-SE" dirty="0" smtClean="0"/>
              <a:t> </a:t>
            </a:r>
            <a:r>
              <a:rPr lang="sv-SE" dirty="0" err="1" smtClean="0"/>
              <a:t>projections</a:t>
            </a:r>
            <a:r>
              <a:rPr lang="sv-SE" dirty="0" smtClean="0"/>
              <a:t>?</a:t>
            </a:r>
            <a:endParaRPr lang="sv-SE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Let</a:t>
            </a:r>
            <a:r>
              <a:rPr lang="sv-SE" dirty="0" smtClean="0"/>
              <a:t> </a:t>
            </a:r>
            <a:r>
              <a:rPr lang="sv-SE" dirty="0" err="1" smtClean="0"/>
              <a:t>us</a:t>
            </a:r>
            <a:r>
              <a:rPr lang="sv-SE" dirty="0" smtClean="0"/>
              <a:t> </a:t>
            </a:r>
            <a:r>
              <a:rPr lang="sv-SE" dirty="0" err="1" smtClean="0"/>
              <a:t>pause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about</a:t>
            </a:r>
            <a:r>
              <a:rPr lang="sv-SE" dirty="0" smtClean="0"/>
              <a:t> </a:t>
            </a:r>
            <a:r>
              <a:rPr lang="sv-SE" dirty="0" err="1" smtClean="0"/>
              <a:t>attitudinal</a:t>
            </a:r>
            <a:r>
              <a:rPr lang="sv-SE" dirty="0" smtClean="0"/>
              <a:t> </a:t>
            </a:r>
            <a:r>
              <a:rPr lang="sv-SE" dirty="0" err="1" smtClean="0"/>
              <a:t>change</a:t>
            </a:r>
            <a:r>
              <a:rPr lang="sv-SE" dirty="0" smtClean="0"/>
              <a:t>?</a:t>
            </a:r>
          </a:p>
          <a:p>
            <a:pPr>
              <a:buNone/>
            </a:pPr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about</a:t>
            </a:r>
            <a:r>
              <a:rPr lang="sv-SE" dirty="0" smtClean="0"/>
              <a:t> </a:t>
            </a:r>
            <a:r>
              <a:rPr lang="sv-SE" dirty="0" err="1" smtClean="0"/>
              <a:t>technological</a:t>
            </a:r>
            <a:r>
              <a:rPr lang="sv-SE" dirty="0" smtClean="0"/>
              <a:t> </a:t>
            </a:r>
            <a:r>
              <a:rPr lang="sv-SE" dirty="0" err="1" smtClean="0"/>
              <a:t>change</a:t>
            </a:r>
            <a:r>
              <a:rPr lang="sv-SE" dirty="0" smtClean="0"/>
              <a:t>?</a:t>
            </a:r>
          </a:p>
          <a:p>
            <a:pPr>
              <a:buFontTx/>
              <a:buChar char="-"/>
            </a:pPr>
            <a:r>
              <a:rPr lang="sv-SE" dirty="0" smtClean="0"/>
              <a:t>Alternative </a:t>
            </a:r>
            <a:r>
              <a:rPr lang="sv-SE" dirty="0" err="1" smtClean="0"/>
              <a:t>fuel</a:t>
            </a:r>
            <a:r>
              <a:rPr lang="sv-SE" dirty="0" smtClean="0"/>
              <a:t> </a:t>
            </a:r>
            <a:r>
              <a:rPr lang="sv-SE" dirty="0" err="1" smtClean="0"/>
              <a:t>types</a:t>
            </a:r>
            <a:endParaRPr lang="sv-SE" dirty="0" smtClean="0"/>
          </a:p>
          <a:p>
            <a:pPr>
              <a:buFontTx/>
              <a:buChar char="-"/>
            </a:pPr>
            <a:r>
              <a:rPr lang="sv-SE" dirty="0" err="1" smtClean="0"/>
              <a:t>Self-driving</a:t>
            </a:r>
            <a:r>
              <a:rPr lang="sv-SE" dirty="0" smtClean="0"/>
              <a:t> cars</a:t>
            </a:r>
          </a:p>
          <a:p>
            <a:pPr>
              <a:buNone/>
            </a:pPr>
            <a:r>
              <a:rPr lang="sv-SE" dirty="0" smtClean="0"/>
              <a:t>….</a:t>
            </a:r>
          </a:p>
          <a:p>
            <a:pPr>
              <a:buFontTx/>
              <a:buChar char="-"/>
            </a:pPr>
            <a:r>
              <a:rPr lang="sv-SE" dirty="0" smtClean="0"/>
              <a:t>Cars as public </a:t>
            </a:r>
            <a:r>
              <a:rPr lang="sv-SE" dirty="0" err="1" smtClean="0"/>
              <a:t>transportation</a:t>
            </a:r>
            <a:endParaRPr lang="sv-SE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Cars as public </a:t>
            </a:r>
            <a:r>
              <a:rPr lang="sv-SE" dirty="0" err="1" smtClean="0"/>
              <a:t>transportation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err="1" smtClean="0"/>
              <a:t>Electronical</a:t>
            </a:r>
            <a:r>
              <a:rPr lang="sv-SE" dirty="0" smtClean="0"/>
              <a:t> </a:t>
            </a:r>
            <a:r>
              <a:rPr lang="sv-SE" dirty="0" err="1" smtClean="0"/>
              <a:t>coupling</a:t>
            </a:r>
            <a:endParaRPr lang="sv-SE" dirty="0"/>
          </a:p>
          <a:p>
            <a:pPr>
              <a:buNone/>
            </a:pPr>
            <a:r>
              <a:rPr lang="sv-SE" dirty="0" smtClean="0"/>
              <a:t>V2V, V2I, I2V</a:t>
            </a:r>
          </a:p>
          <a:p>
            <a:pPr>
              <a:buNone/>
            </a:pPr>
            <a:r>
              <a:rPr lang="sv-SE" dirty="0" err="1" smtClean="0"/>
              <a:t>Fleet</a:t>
            </a:r>
            <a:r>
              <a:rPr lang="sv-SE" dirty="0" smtClean="0"/>
              <a:t> management, systems optimum </a:t>
            </a:r>
            <a:r>
              <a:rPr lang="sv-SE" dirty="0" err="1" smtClean="0"/>
              <a:t>within</a:t>
            </a:r>
            <a:r>
              <a:rPr lang="sv-SE" dirty="0" smtClean="0"/>
              <a:t> </a:t>
            </a:r>
            <a:r>
              <a:rPr lang="sv-SE" dirty="0" err="1" smtClean="0"/>
              <a:t>reach</a:t>
            </a:r>
            <a:endParaRPr lang="sv-SE" dirty="0" smtClean="0"/>
          </a:p>
          <a:p>
            <a:pPr>
              <a:buNone/>
            </a:pPr>
            <a:endParaRPr lang="sv-SE" dirty="0"/>
          </a:p>
          <a:p>
            <a:pPr>
              <a:buNone/>
            </a:pPr>
            <a:r>
              <a:rPr lang="sv-SE" dirty="0" smtClean="0"/>
              <a:t>Land </a:t>
            </a:r>
            <a:r>
              <a:rPr lang="sv-SE" dirty="0" err="1" smtClean="0"/>
              <a:t>use</a:t>
            </a:r>
            <a:r>
              <a:rPr lang="sv-SE" dirty="0" smtClean="0"/>
              <a:t>: suppose that cars </a:t>
            </a:r>
            <a:r>
              <a:rPr lang="sv-SE" dirty="0" err="1" smtClean="0"/>
              <a:t>can</a:t>
            </a:r>
            <a:r>
              <a:rPr lang="sv-SE" dirty="0" smtClean="0"/>
              <a:t> be parked </a:t>
            </a:r>
            <a:r>
              <a:rPr lang="sv-SE" dirty="0" err="1" smtClean="0"/>
              <a:t>anywhere</a:t>
            </a:r>
            <a:endParaRPr lang="sv-SE" dirty="0" smtClean="0"/>
          </a:p>
          <a:p>
            <a:pPr>
              <a:buNone/>
            </a:pPr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happens</a:t>
            </a:r>
            <a:r>
              <a:rPr lang="sv-SE" dirty="0" smtClean="0"/>
              <a:t> with land </a:t>
            </a:r>
            <a:r>
              <a:rPr lang="sv-SE" dirty="0" err="1" smtClean="0"/>
              <a:t>use</a:t>
            </a:r>
            <a:r>
              <a:rPr lang="sv-SE" dirty="0" smtClean="0"/>
              <a:t>?</a:t>
            </a:r>
            <a:endParaRPr lang="sv-SE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Take-aways</a:t>
            </a:r>
            <a:r>
              <a:rPr lang="sv-SE" dirty="0" smtClean="0"/>
              <a:t> </a:t>
            </a:r>
            <a:r>
              <a:rPr lang="sv-SE" dirty="0" err="1" smtClean="0"/>
              <a:t>car</a:t>
            </a:r>
            <a:r>
              <a:rPr lang="sv-SE" dirty="0" smtClean="0"/>
              <a:t> </a:t>
            </a:r>
            <a:r>
              <a:rPr lang="sv-SE" dirty="0" err="1" smtClean="0"/>
              <a:t>ownership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sv-SE" dirty="0" smtClean="0"/>
              <a:t>For </a:t>
            </a:r>
            <a:r>
              <a:rPr lang="sv-SE" dirty="0" err="1" smtClean="0"/>
              <a:t>which</a:t>
            </a:r>
            <a:r>
              <a:rPr lang="sv-SE" dirty="0" smtClean="0"/>
              <a:t> policy </a:t>
            </a:r>
            <a:r>
              <a:rPr lang="sv-SE" dirty="0" err="1" smtClean="0"/>
              <a:t>questions</a:t>
            </a:r>
            <a:r>
              <a:rPr lang="sv-SE" dirty="0" smtClean="0"/>
              <a:t> </a:t>
            </a:r>
            <a:r>
              <a:rPr lang="sv-SE" dirty="0" err="1" smtClean="0"/>
              <a:t>do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need</a:t>
            </a:r>
            <a:r>
              <a:rPr lang="sv-SE" dirty="0" smtClean="0"/>
              <a:t> to </a:t>
            </a:r>
            <a:r>
              <a:rPr lang="sv-SE" dirty="0" err="1" smtClean="0"/>
              <a:t>forecast</a:t>
            </a:r>
            <a:r>
              <a:rPr lang="sv-SE" dirty="0" smtClean="0"/>
              <a:t> </a:t>
            </a:r>
            <a:r>
              <a:rPr lang="sv-SE" dirty="0" err="1" smtClean="0"/>
              <a:t>car</a:t>
            </a:r>
            <a:r>
              <a:rPr lang="sv-SE" dirty="0" smtClean="0"/>
              <a:t> </a:t>
            </a:r>
            <a:r>
              <a:rPr lang="sv-SE" dirty="0" err="1" smtClean="0"/>
              <a:t>ownership</a:t>
            </a:r>
            <a:r>
              <a:rPr lang="sv-SE" dirty="0" smtClean="0"/>
              <a:t>? </a:t>
            </a:r>
            <a:r>
              <a:rPr lang="sv-SE" dirty="0" err="1" smtClean="0"/>
              <a:t>Explain</a:t>
            </a:r>
            <a:r>
              <a:rPr lang="sv-SE" dirty="0" smtClean="0"/>
              <a:t>.</a:t>
            </a:r>
          </a:p>
          <a:p>
            <a:pPr>
              <a:buNone/>
            </a:pPr>
            <a:r>
              <a:rPr lang="sv-SE" dirty="0" smtClean="0"/>
              <a:t>Time series </a:t>
            </a:r>
            <a:r>
              <a:rPr lang="sv-SE" dirty="0" err="1" smtClean="0"/>
              <a:t>modelling</a:t>
            </a:r>
            <a:r>
              <a:rPr lang="sv-SE" dirty="0" smtClean="0"/>
              <a:t> on </a:t>
            </a:r>
            <a:r>
              <a:rPr lang="sv-SE" dirty="0" err="1" smtClean="0"/>
              <a:t>aggregate</a:t>
            </a:r>
            <a:r>
              <a:rPr lang="sv-SE" dirty="0" smtClean="0"/>
              <a:t> data</a:t>
            </a:r>
          </a:p>
          <a:p>
            <a:pPr>
              <a:buNone/>
            </a:pPr>
            <a:r>
              <a:rPr lang="sv-SE" dirty="0" err="1" smtClean="0"/>
              <a:t>Which</a:t>
            </a:r>
            <a:r>
              <a:rPr lang="sv-SE" dirty="0" smtClean="0"/>
              <a:t> variables </a:t>
            </a:r>
            <a:r>
              <a:rPr lang="sv-SE" dirty="0" err="1" smtClean="0"/>
              <a:t>have</a:t>
            </a:r>
            <a:r>
              <a:rPr lang="sv-SE" dirty="0" smtClean="0"/>
              <a:t> the </a:t>
            </a:r>
            <a:r>
              <a:rPr lang="sv-SE" dirty="0" err="1" smtClean="0"/>
              <a:t>highest</a:t>
            </a:r>
            <a:r>
              <a:rPr lang="sv-SE" dirty="0" smtClean="0"/>
              <a:t> </a:t>
            </a:r>
            <a:r>
              <a:rPr lang="sv-SE" dirty="0" err="1" smtClean="0"/>
              <a:t>explanatory</a:t>
            </a:r>
            <a:r>
              <a:rPr lang="sv-SE" dirty="0" smtClean="0"/>
              <a:t> power? (</a:t>
            </a:r>
            <a:r>
              <a:rPr lang="sv-SE" dirty="0" err="1" smtClean="0"/>
              <a:t>what</a:t>
            </a:r>
            <a:r>
              <a:rPr lang="sv-SE" dirty="0"/>
              <a:t> </a:t>
            </a:r>
            <a:r>
              <a:rPr lang="sv-SE" dirty="0" err="1" smtClean="0"/>
              <a:t>explains</a:t>
            </a:r>
            <a:r>
              <a:rPr lang="sv-SE" dirty="0" smtClean="0"/>
              <a:t> </a:t>
            </a:r>
            <a:r>
              <a:rPr lang="sv-SE" dirty="0" err="1" smtClean="0"/>
              <a:t>car</a:t>
            </a:r>
            <a:r>
              <a:rPr lang="sv-SE" dirty="0" smtClean="0"/>
              <a:t> </a:t>
            </a:r>
            <a:r>
              <a:rPr lang="sv-SE" dirty="0" err="1" smtClean="0"/>
              <a:t>ownership</a:t>
            </a:r>
            <a:r>
              <a:rPr lang="sv-SE" dirty="0" smtClean="0"/>
              <a:t>?)</a:t>
            </a:r>
          </a:p>
          <a:p>
            <a:pPr>
              <a:buNone/>
            </a:pPr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assumptions</a:t>
            </a:r>
            <a:r>
              <a:rPr lang="sv-SE" dirty="0" smtClean="0"/>
              <a:t> are </a:t>
            </a:r>
            <a:r>
              <a:rPr lang="sv-SE" dirty="0" err="1" smtClean="0"/>
              <a:t>being</a:t>
            </a:r>
            <a:r>
              <a:rPr lang="sv-SE" dirty="0" smtClean="0"/>
              <a:t> </a:t>
            </a:r>
            <a:r>
              <a:rPr lang="sv-SE" dirty="0" err="1" smtClean="0"/>
              <a:t>made</a:t>
            </a:r>
            <a:r>
              <a:rPr lang="sv-SE" dirty="0" smtClean="0"/>
              <a:t> for </a:t>
            </a:r>
            <a:r>
              <a:rPr lang="sv-SE" dirty="0" err="1" smtClean="0"/>
              <a:t>forecasting</a:t>
            </a:r>
            <a:r>
              <a:rPr lang="sv-SE" dirty="0" smtClean="0"/>
              <a:t>?</a:t>
            </a:r>
          </a:p>
          <a:p>
            <a:pPr>
              <a:buNone/>
            </a:pPr>
            <a:r>
              <a:rPr lang="sv-SE" dirty="0" err="1" smtClean="0"/>
              <a:t>Compare</a:t>
            </a:r>
            <a:r>
              <a:rPr lang="sv-SE" dirty="0" smtClean="0"/>
              <a:t> </a:t>
            </a:r>
            <a:r>
              <a:rPr lang="sv-SE" dirty="0" err="1" smtClean="0"/>
              <a:t>aggregate</a:t>
            </a:r>
            <a:r>
              <a:rPr lang="sv-SE" dirty="0" smtClean="0"/>
              <a:t> time series </a:t>
            </a:r>
            <a:r>
              <a:rPr lang="sv-SE" dirty="0" err="1" smtClean="0"/>
              <a:t>models</a:t>
            </a:r>
            <a:r>
              <a:rPr lang="sv-SE" dirty="0" smtClean="0"/>
              <a:t> with </a:t>
            </a:r>
            <a:r>
              <a:rPr lang="sv-SE" dirty="0" err="1" smtClean="0"/>
              <a:t>disaggragate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r>
              <a:rPr lang="sv-SE" dirty="0" smtClean="0"/>
              <a:t> of </a:t>
            </a:r>
            <a:r>
              <a:rPr lang="sv-SE" dirty="0" err="1" smtClean="0"/>
              <a:t>household</a:t>
            </a:r>
            <a:r>
              <a:rPr lang="sv-SE" dirty="0" smtClean="0"/>
              <a:t> </a:t>
            </a:r>
            <a:r>
              <a:rPr lang="sv-SE" dirty="0" err="1" smtClean="0"/>
              <a:t>behavior</a:t>
            </a:r>
            <a:endParaRPr lang="sv-SE" dirty="0" smtClean="0"/>
          </a:p>
          <a:p>
            <a:pPr>
              <a:buNone/>
            </a:pPr>
            <a:endParaRPr lang="sv-SE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9249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v-SE" dirty="0" err="1" smtClean="0"/>
              <a:t>Departure</a:t>
            </a:r>
            <a:r>
              <a:rPr lang="sv-SE" dirty="0" smtClean="0"/>
              <a:t> time </a:t>
            </a:r>
            <a:r>
              <a:rPr lang="sv-SE" dirty="0" err="1" smtClean="0"/>
              <a:t>choice</a:t>
            </a:r>
            <a:r>
              <a:rPr lang="sv-SE" dirty="0" smtClean="0"/>
              <a:t> and </a:t>
            </a:r>
            <a:br>
              <a:rPr lang="sv-SE" dirty="0" smtClean="0"/>
            </a:br>
            <a:r>
              <a:rPr lang="sv-SE" dirty="0" err="1" smtClean="0"/>
              <a:t>travel</a:t>
            </a:r>
            <a:r>
              <a:rPr lang="sv-SE" dirty="0" smtClean="0"/>
              <a:t> time </a:t>
            </a:r>
            <a:r>
              <a:rPr lang="sv-SE" dirty="0" err="1" smtClean="0"/>
              <a:t>uncertainty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2200" dirty="0" smtClean="0"/>
              <a:t>(11.5)</a:t>
            </a:r>
            <a:endParaRPr lang="sv-SE" sz="2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sv-SE" dirty="0" smtClean="0"/>
              <a:t>Travel is </a:t>
            </a:r>
            <a:r>
              <a:rPr lang="sv-SE" dirty="0" err="1" smtClean="0"/>
              <a:t>derived</a:t>
            </a:r>
            <a:r>
              <a:rPr lang="sv-SE" dirty="0" smtClean="0"/>
              <a:t> </a:t>
            </a:r>
            <a:r>
              <a:rPr lang="sv-SE" dirty="0" err="1" smtClean="0"/>
              <a:t>demand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smtClean="0"/>
              <a:t>… so is </a:t>
            </a:r>
            <a:r>
              <a:rPr lang="sv-SE" dirty="0" err="1" smtClean="0"/>
              <a:t>also</a:t>
            </a:r>
            <a:r>
              <a:rPr lang="sv-SE" dirty="0" smtClean="0"/>
              <a:t> </a:t>
            </a:r>
            <a:r>
              <a:rPr lang="sv-SE" dirty="0" err="1" smtClean="0"/>
              <a:t>departure</a:t>
            </a:r>
            <a:r>
              <a:rPr lang="sv-SE" dirty="0" smtClean="0"/>
              <a:t> time </a:t>
            </a:r>
            <a:r>
              <a:rPr lang="sv-SE" dirty="0" err="1" smtClean="0"/>
              <a:t>choice</a:t>
            </a:r>
            <a:r>
              <a:rPr lang="sv-SE" dirty="0" smtClean="0"/>
              <a:t> </a:t>
            </a:r>
          </a:p>
          <a:p>
            <a:pPr>
              <a:buNone/>
            </a:pPr>
            <a:endParaRPr lang="sv-SE" dirty="0" smtClean="0"/>
          </a:p>
          <a:p>
            <a:pPr>
              <a:buNone/>
            </a:pPr>
            <a:r>
              <a:rPr lang="sv-SE" dirty="0" err="1" smtClean="0"/>
              <a:t>Two</a:t>
            </a:r>
            <a:r>
              <a:rPr lang="sv-SE" dirty="0" smtClean="0"/>
              <a:t> different </a:t>
            </a:r>
            <a:r>
              <a:rPr lang="sv-SE" dirty="0" err="1" smtClean="0"/>
              <a:t>views</a:t>
            </a:r>
            <a:r>
              <a:rPr lang="sv-SE" dirty="0" smtClean="0"/>
              <a:t> (</a:t>
            </a:r>
            <a:r>
              <a:rPr lang="sv-SE" dirty="0" err="1" smtClean="0"/>
              <a:t>depending</a:t>
            </a:r>
            <a:r>
              <a:rPr lang="sv-SE" dirty="0" smtClean="0"/>
              <a:t> on </a:t>
            </a:r>
            <a:r>
              <a:rPr lang="sv-SE" dirty="0" err="1" smtClean="0"/>
              <a:t>context</a:t>
            </a:r>
            <a:r>
              <a:rPr lang="sv-SE" dirty="0" smtClean="0"/>
              <a:t>)</a:t>
            </a:r>
          </a:p>
          <a:p>
            <a:r>
              <a:rPr lang="sv-SE" dirty="0" err="1" smtClean="0"/>
              <a:t>Preferred</a:t>
            </a:r>
            <a:r>
              <a:rPr lang="sv-SE" dirty="0" smtClean="0"/>
              <a:t> </a:t>
            </a:r>
            <a:r>
              <a:rPr lang="sv-SE" i="1" dirty="0" err="1" smtClean="0"/>
              <a:t>departure</a:t>
            </a:r>
            <a:r>
              <a:rPr lang="sv-SE" dirty="0" smtClean="0"/>
              <a:t> time or</a:t>
            </a:r>
          </a:p>
          <a:p>
            <a:r>
              <a:rPr lang="sv-SE" dirty="0" err="1" smtClean="0"/>
              <a:t>Preferred</a:t>
            </a:r>
            <a:r>
              <a:rPr lang="sv-SE" dirty="0" smtClean="0"/>
              <a:t> </a:t>
            </a:r>
            <a:r>
              <a:rPr lang="sv-SE" i="1" dirty="0" err="1" smtClean="0"/>
              <a:t>arrival</a:t>
            </a:r>
            <a:r>
              <a:rPr lang="sv-SE" dirty="0" smtClean="0"/>
              <a:t> time (PAT)</a:t>
            </a:r>
          </a:p>
          <a:p>
            <a:pPr>
              <a:buNone/>
            </a:pPr>
            <a:endParaRPr lang="sv-SE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Simple </a:t>
            </a:r>
            <a:r>
              <a:rPr lang="sv-SE" dirty="0" err="1" smtClean="0"/>
              <a:t>Scheduling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r>
              <a:rPr lang="sv-SE" dirty="0" smtClean="0"/>
              <a:t>Schedule </a:t>
            </a:r>
            <a:r>
              <a:rPr lang="sv-SE" dirty="0" err="1" smtClean="0"/>
              <a:t>Delay</a:t>
            </a:r>
            <a:r>
              <a:rPr lang="sv-SE" dirty="0" smtClean="0"/>
              <a:t> </a:t>
            </a:r>
            <a:r>
              <a:rPr lang="sv-SE" dirty="0" err="1" smtClean="0"/>
              <a:t>Early</a:t>
            </a:r>
            <a:r>
              <a:rPr lang="sv-SE" dirty="0" smtClean="0"/>
              <a:t> (SDE)</a:t>
            </a:r>
          </a:p>
          <a:p>
            <a:r>
              <a:rPr lang="sv-SE" dirty="0" smtClean="0"/>
              <a:t>Schedule </a:t>
            </a:r>
            <a:r>
              <a:rPr lang="sv-SE" dirty="0" err="1" smtClean="0"/>
              <a:t>Delay</a:t>
            </a:r>
            <a:r>
              <a:rPr lang="sv-SE" dirty="0" smtClean="0"/>
              <a:t> Late (SDL)</a:t>
            </a:r>
          </a:p>
          <a:p>
            <a:endParaRPr lang="sv-SE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635896" y="2924944"/>
            <a:ext cx="0" cy="2952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971600" y="5877272"/>
            <a:ext cx="59046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971600" y="5301208"/>
            <a:ext cx="2664296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635896" y="2996952"/>
            <a:ext cx="2664296" cy="1872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99592" y="544522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Slope</a:t>
            </a:r>
            <a:r>
              <a:rPr lang="sv-SE" dirty="0" smtClean="0"/>
              <a:t> 0.60</a:t>
            </a:r>
            <a:endParaRPr lang="sv-SE" dirty="0"/>
          </a:p>
        </p:txBody>
      </p:sp>
      <p:sp>
        <p:nvSpPr>
          <p:cNvPr id="17" name="TextBox 16"/>
          <p:cNvSpPr txBox="1"/>
          <p:nvPr/>
        </p:nvSpPr>
        <p:spPr>
          <a:xfrm>
            <a:off x="3851920" y="350100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Slope</a:t>
            </a:r>
            <a:r>
              <a:rPr lang="sv-SE" dirty="0" smtClean="0"/>
              <a:t> 2.5</a:t>
            </a:r>
            <a:endParaRPr lang="sv-SE" dirty="0"/>
          </a:p>
        </p:txBody>
      </p:sp>
      <p:sp>
        <p:nvSpPr>
          <p:cNvPr id="18" name="TextBox 17"/>
          <p:cNvSpPr txBox="1"/>
          <p:nvPr/>
        </p:nvSpPr>
        <p:spPr>
          <a:xfrm>
            <a:off x="3203848" y="47251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0.5</a:t>
            </a:r>
            <a:endParaRPr lang="sv-SE" dirty="0"/>
          </a:p>
        </p:txBody>
      </p:sp>
      <p:sp>
        <p:nvSpPr>
          <p:cNvPr id="19" name="TextBox 18"/>
          <p:cNvSpPr txBox="1"/>
          <p:nvPr/>
        </p:nvSpPr>
        <p:spPr>
          <a:xfrm>
            <a:off x="4716016" y="594928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Late</a:t>
            </a:r>
            <a:endParaRPr lang="sv-SE" dirty="0"/>
          </a:p>
        </p:txBody>
      </p:sp>
      <p:sp>
        <p:nvSpPr>
          <p:cNvPr id="20" name="TextBox 19"/>
          <p:cNvSpPr txBox="1"/>
          <p:nvPr/>
        </p:nvSpPr>
        <p:spPr>
          <a:xfrm>
            <a:off x="1619672" y="594928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Early</a:t>
            </a:r>
            <a:endParaRPr lang="sv-SE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sv-SE" dirty="0" smtClean="0"/>
              <a:t>Travel time </a:t>
            </a:r>
            <a:r>
              <a:rPr lang="sv-SE" dirty="0" err="1" smtClean="0"/>
              <a:t>uncertainty</a:t>
            </a:r>
            <a:endParaRPr lang="sv-SE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268760"/>
            <a:ext cx="6866036" cy="53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sv-SE" dirty="0" err="1" smtClean="0"/>
              <a:t>Value</a:t>
            </a:r>
            <a:r>
              <a:rPr lang="sv-SE" dirty="0" smtClean="0"/>
              <a:t> of </a:t>
            </a:r>
            <a:r>
              <a:rPr lang="sv-SE" dirty="0" err="1" smtClean="0"/>
              <a:t>travel</a:t>
            </a:r>
            <a:r>
              <a:rPr lang="sv-SE" dirty="0" smtClean="0"/>
              <a:t> time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v-SE" dirty="0" smtClean="0"/>
              <a:t>Travel time is a </a:t>
            </a:r>
            <a:r>
              <a:rPr lang="sv-SE" dirty="0" err="1" smtClean="0"/>
              <a:t>number</a:t>
            </a:r>
            <a:endParaRPr lang="sv-SE" dirty="0" smtClean="0"/>
          </a:p>
          <a:p>
            <a:pPr>
              <a:buNone/>
            </a:pP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may</a:t>
            </a:r>
            <a:r>
              <a:rPr lang="sv-SE" dirty="0" smtClean="0"/>
              <a:t> </a:t>
            </a:r>
            <a:r>
              <a:rPr lang="sv-SE" dirty="0" err="1" smtClean="0"/>
              <a:t>value</a:t>
            </a:r>
            <a:r>
              <a:rPr lang="sv-SE" dirty="0" smtClean="0"/>
              <a:t> different </a:t>
            </a:r>
            <a:r>
              <a:rPr lang="sv-SE" dirty="0" err="1" smtClean="0"/>
              <a:t>aspects</a:t>
            </a:r>
            <a:r>
              <a:rPr lang="sv-SE" dirty="0" smtClean="0"/>
              <a:t>, </a:t>
            </a:r>
            <a:r>
              <a:rPr lang="sv-SE" dirty="0" err="1" smtClean="0"/>
              <a:t>such</a:t>
            </a:r>
            <a:r>
              <a:rPr lang="sv-SE" dirty="0" smtClean="0"/>
              <a:t> as</a:t>
            </a:r>
          </a:p>
          <a:p>
            <a:pPr>
              <a:buNone/>
            </a:pPr>
            <a:r>
              <a:rPr lang="sv-SE" dirty="0" err="1" smtClean="0"/>
              <a:t>Waiting</a:t>
            </a:r>
            <a:r>
              <a:rPr lang="sv-SE" dirty="0" smtClean="0"/>
              <a:t> time</a:t>
            </a:r>
          </a:p>
          <a:p>
            <a:pPr>
              <a:buNone/>
            </a:pPr>
            <a:r>
              <a:rPr lang="sv-SE" dirty="0" err="1" smtClean="0"/>
              <a:t>In-vehicle</a:t>
            </a:r>
            <a:r>
              <a:rPr lang="sv-SE" dirty="0" smtClean="0"/>
              <a:t> </a:t>
            </a:r>
            <a:r>
              <a:rPr lang="sv-SE" dirty="0" err="1" smtClean="0"/>
              <a:t>travel</a:t>
            </a:r>
            <a:r>
              <a:rPr lang="sv-SE" dirty="0" smtClean="0"/>
              <a:t> time</a:t>
            </a:r>
          </a:p>
          <a:p>
            <a:pPr>
              <a:buNone/>
            </a:pPr>
            <a:endParaRPr lang="sv-SE" dirty="0"/>
          </a:p>
          <a:p>
            <a:pPr>
              <a:buNone/>
            </a:pPr>
            <a:r>
              <a:rPr lang="sv-SE" dirty="0" err="1" smtClean="0"/>
              <a:t>But</a:t>
            </a:r>
            <a:r>
              <a:rPr lang="sv-SE" dirty="0" smtClean="0"/>
              <a:t> </a:t>
            </a:r>
            <a:r>
              <a:rPr lang="sv-SE" dirty="0" err="1" smtClean="0"/>
              <a:t>these</a:t>
            </a:r>
            <a:r>
              <a:rPr lang="sv-SE" dirty="0" smtClean="0"/>
              <a:t> are </a:t>
            </a:r>
            <a:r>
              <a:rPr lang="sv-SE" dirty="0" err="1" smtClean="0"/>
              <a:t>numbers</a:t>
            </a:r>
            <a:r>
              <a:rPr lang="sv-SE" dirty="0" smtClean="0"/>
              <a:t>, finite </a:t>
            </a:r>
            <a:r>
              <a:rPr lang="sv-SE" dirty="0" err="1" smtClean="0"/>
              <a:t>dimensional</a:t>
            </a:r>
            <a:endParaRPr lang="sv-SE" dirty="0" smtClean="0"/>
          </a:p>
          <a:p>
            <a:pPr>
              <a:buNone/>
            </a:pPr>
            <a:r>
              <a:rPr lang="sv-SE" dirty="0" smtClean="0"/>
              <a:t>At the </a:t>
            </a:r>
            <a:r>
              <a:rPr lang="sv-SE" dirty="0" err="1" smtClean="0"/>
              <a:t>most</a:t>
            </a:r>
            <a:r>
              <a:rPr lang="sv-SE" dirty="0" smtClean="0"/>
              <a:t>, a </a:t>
            </a:r>
            <a:r>
              <a:rPr lang="sv-SE" dirty="0" err="1" smtClean="0"/>
              <a:t>vector</a:t>
            </a:r>
            <a:endParaRPr lang="sv-SE" dirty="0" smtClean="0"/>
          </a:p>
          <a:p>
            <a:pPr>
              <a:buNone/>
            </a:pPr>
            <a:r>
              <a:rPr lang="sv-SE" dirty="0" smtClean="0"/>
              <a:t>It is ”easy” to </a:t>
            </a:r>
            <a:r>
              <a:rPr lang="sv-SE" dirty="0" err="1" smtClean="0"/>
              <a:t>communicate</a:t>
            </a:r>
            <a:r>
              <a:rPr lang="sv-SE" dirty="0" smtClean="0"/>
              <a:t>, </a:t>
            </a:r>
          </a:p>
          <a:p>
            <a:pPr>
              <a:buNone/>
            </a:pPr>
            <a:r>
              <a:rPr lang="sv-SE" i="1" dirty="0" smtClean="0"/>
              <a:t>”the </a:t>
            </a:r>
            <a:r>
              <a:rPr lang="sv-SE" i="1" dirty="0" err="1" smtClean="0"/>
              <a:t>value</a:t>
            </a:r>
            <a:r>
              <a:rPr lang="sv-SE" i="1" dirty="0" smtClean="0"/>
              <a:t> of 1 </a:t>
            </a:r>
            <a:r>
              <a:rPr lang="sv-SE" i="1" dirty="0" err="1" smtClean="0"/>
              <a:t>minute</a:t>
            </a:r>
            <a:r>
              <a:rPr lang="sv-SE" i="1" dirty="0" smtClean="0"/>
              <a:t> </a:t>
            </a:r>
            <a:r>
              <a:rPr lang="sv-SE" i="1" dirty="0" err="1" smtClean="0"/>
              <a:t>shorter</a:t>
            </a:r>
            <a:r>
              <a:rPr lang="sv-SE" i="1" dirty="0" smtClean="0"/>
              <a:t> </a:t>
            </a:r>
            <a:r>
              <a:rPr lang="sv-SE" i="1" dirty="0" err="1" smtClean="0"/>
              <a:t>travel</a:t>
            </a:r>
            <a:r>
              <a:rPr lang="sv-SE" i="1" dirty="0" smtClean="0"/>
              <a:t> time is 5 SEK”.</a:t>
            </a:r>
          </a:p>
          <a:p>
            <a:pPr>
              <a:buNone/>
            </a:pPr>
            <a:endParaRPr lang="sv-SE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sv-SE" dirty="0" err="1" smtClean="0"/>
              <a:t>Value</a:t>
            </a:r>
            <a:r>
              <a:rPr lang="sv-SE" dirty="0" smtClean="0"/>
              <a:t> of </a:t>
            </a:r>
            <a:r>
              <a:rPr lang="sv-SE" dirty="0" err="1" smtClean="0"/>
              <a:t>travel</a:t>
            </a:r>
            <a:r>
              <a:rPr lang="sv-SE" dirty="0" smtClean="0"/>
              <a:t> time </a:t>
            </a:r>
            <a:r>
              <a:rPr lang="sv-SE" dirty="0" err="1" smtClean="0"/>
              <a:t>reliability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v-SE" dirty="0" smtClean="0"/>
          </a:p>
          <a:p>
            <a:pPr>
              <a:buNone/>
            </a:pPr>
            <a:endParaRPr lang="sv-SE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971600" y="2924944"/>
            <a:ext cx="0" cy="2952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971600" y="5877272"/>
            <a:ext cx="42484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1395663" y="3761874"/>
            <a:ext cx="3763478" cy="2119162"/>
          </a:xfrm>
          <a:custGeom>
            <a:avLst/>
            <a:gdLst>
              <a:gd name="connsiteX0" fmla="*/ 0 w 3763478"/>
              <a:gd name="connsiteY0" fmla="*/ 2109537 h 2119162"/>
              <a:gd name="connsiteX1" fmla="*/ 481263 w 3763478"/>
              <a:gd name="connsiteY1" fmla="*/ 251861 h 2119162"/>
              <a:gd name="connsiteX2" fmla="*/ 1395663 w 3763478"/>
              <a:gd name="connsiteY2" fmla="*/ 598370 h 2119162"/>
              <a:gd name="connsiteX3" fmla="*/ 2348564 w 3763478"/>
              <a:gd name="connsiteY3" fmla="*/ 1686025 h 2119162"/>
              <a:gd name="connsiteX4" fmla="*/ 3513221 w 3763478"/>
              <a:gd name="connsiteY4" fmla="*/ 2051785 h 2119162"/>
              <a:gd name="connsiteX5" fmla="*/ 3513221 w 3763478"/>
              <a:gd name="connsiteY5" fmla="*/ 2051785 h 2119162"/>
              <a:gd name="connsiteX6" fmla="*/ 3763478 w 3763478"/>
              <a:gd name="connsiteY6" fmla="*/ 2119162 h 211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63478" h="2119162">
                <a:moveTo>
                  <a:pt x="0" y="2109537"/>
                </a:moveTo>
                <a:cubicBezTo>
                  <a:pt x="124326" y="1306629"/>
                  <a:pt x="248653" y="503722"/>
                  <a:pt x="481263" y="251861"/>
                </a:cubicBezTo>
                <a:cubicBezTo>
                  <a:pt x="713873" y="0"/>
                  <a:pt x="1084446" y="359343"/>
                  <a:pt x="1395663" y="598370"/>
                </a:cubicBezTo>
                <a:cubicBezTo>
                  <a:pt x="1706880" y="837397"/>
                  <a:pt x="1995638" y="1443789"/>
                  <a:pt x="2348564" y="1686025"/>
                </a:cubicBezTo>
                <a:cubicBezTo>
                  <a:pt x="2701490" y="1928261"/>
                  <a:pt x="3513221" y="2051785"/>
                  <a:pt x="3513221" y="2051785"/>
                </a:cubicBezTo>
                <a:lnTo>
                  <a:pt x="3513221" y="2051785"/>
                </a:lnTo>
                <a:lnTo>
                  <a:pt x="3763478" y="2119162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Freeform 11"/>
          <p:cNvSpPr/>
          <p:nvPr/>
        </p:nvSpPr>
        <p:spPr>
          <a:xfrm>
            <a:off x="1395663" y="3654392"/>
            <a:ext cx="3724977" cy="2226644"/>
          </a:xfrm>
          <a:custGeom>
            <a:avLst/>
            <a:gdLst>
              <a:gd name="connsiteX0" fmla="*/ 0 w 3724977"/>
              <a:gd name="connsiteY0" fmla="*/ 2217019 h 2226644"/>
              <a:gd name="connsiteX1" fmla="*/ 385011 w 3724977"/>
              <a:gd name="connsiteY1" fmla="*/ 291966 h 2226644"/>
              <a:gd name="connsiteX2" fmla="*/ 1328286 w 3724977"/>
              <a:gd name="connsiteY2" fmla="*/ 465221 h 2226644"/>
              <a:gd name="connsiteX3" fmla="*/ 2098308 w 3724977"/>
              <a:gd name="connsiteY3" fmla="*/ 1832008 h 2226644"/>
              <a:gd name="connsiteX4" fmla="*/ 3724977 w 3724977"/>
              <a:gd name="connsiteY4" fmla="*/ 2226644 h 2226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4977" h="2226644">
                <a:moveTo>
                  <a:pt x="0" y="2217019"/>
                </a:moveTo>
                <a:cubicBezTo>
                  <a:pt x="81815" y="1400475"/>
                  <a:pt x="163630" y="583932"/>
                  <a:pt x="385011" y="291966"/>
                </a:cubicBezTo>
                <a:cubicBezTo>
                  <a:pt x="606392" y="0"/>
                  <a:pt x="1042737" y="208547"/>
                  <a:pt x="1328286" y="465221"/>
                </a:cubicBezTo>
                <a:cubicBezTo>
                  <a:pt x="1613835" y="721895"/>
                  <a:pt x="1698860" y="1538438"/>
                  <a:pt x="2098308" y="1832008"/>
                </a:cubicBezTo>
                <a:cubicBezTo>
                  <a:pt x="2497756" y="2125578"/>
                  <a:pt x="3111366" y="2176111"/>
                  <a:pt x="3724977" y="2226644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Box 12"/>
          <p:cNvSpPr txBox="1"/>
          <p:nvPr/>
        </p:nvSpPr>
        <p:spPr>
          <a:xfrm>
            <a:off x="4572000" y="328498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What</a:t>
            </a:r>
            <a:r>
              <a:rPr lang="sv-SE" dirty="0" smtClean="0"/>
              <a:t> is the </a:t>
            </a:r>
            <a:r>
              <a:rPr lang="sv-SE" dirty="0" err="1" smtClean="0"/>
              <a:t>value</a:t>
            </a:r>
            <a:r>
              <a:rPr lang="sv-SE" dirty="0" smtClean="0"/>
              <a:t> of </a:t>
            </a:r>
            <a:r>
              <a:rPr lang="sv-SE" i="1" dirty="0" smtClean="0"/>
              <a:t>this</a:t>
            </a:r>
            <a:r>
              <a:rPr lang="sv-SE" dirty="0" smtClean="0"/>
              <a:t>?</a:t>
            </a:r>
            <a:endParaRPr lang="sv-SE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995936" y="3573016"/>
            <a:ext cx="2736304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44208" y="450912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Standard deviation</a:t>
            </a:r>
            <a:endParaRPr lang="sv-SE" dirty="0"/>
          </a:p>
        </p:txBody>
      </p:sp>
      <p:sp>
        <p:nvSpPr>
          <p:cNvPr id="17" name="TextBox 16"/>
          <p:cNvSpPr txBox="1"/>
          <p:nvPr/>
        </p:nvSpPr>
        <p:spPr>
          <a:xfrm>
            <a:off x="6516216" y="501317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Variance</a:t>
            </a:r>
            <a:endParaRPr lang="sv-SE" dirty="0"/>
          </a:p>
        </p:txBody>
      </p:sp>
      <p:sp>
        <p:nvSpPr>
          <p:cNvPr id="18" name="TextBox 17"/>
          <p:cNvSpPr txBox="1"/>
          <p:nvPr/>
        </p:nvSpPr>
        <p:spPr>
          <a:xfrm>
            <a:off x="6516216" y="551723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about</a:t>
            </a:r>
            <a:r>
              <a:rPr lang="sv-SE" dirty="0" smtClean="0"/>
              <a:t> </a:t>
            </a:r>
            <a:r>
              <a:rPr lang="sv-SE" dirty="0" err="1" smtClean="0"/>
              <a:t>skewness</a:t>
            </a:r>
            <a:r>
              <a:rPr lang="sv-SE" dirty="0" smtClean="0"/>
              <a:t>?</a:t>
            </a:r>
            <a:endParaRPr lang="sv-SE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Simple </a:t>
            </a:r>
            <a:r>
              <a:rPr lang="sv-SE" dirty="0" err="1" smtClean="0"/>
              <a:t>Scheduling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r>
              <a:rPr lang="sv-SE" dirty="0" err="1" smtClean="0"/>
              <a:t>Important</a:t>
            </a:r>
            <a:r>
              <a:rPr lang="sv-SE" dirty="0" smtClean="0"/>
              <a:t> for </a:t>
            </a:r>
            <a:r>
              <a:rPr lang="sv-SE" dirty="0" err="1" smtClean="0"/>
              <a:t>travel</a:t>
            </a:r>
            <a:r>
              <a:rPr lang="sv-SE" dirty="0" smtClean="0"/>
              <a:t> time </a:t>
            </a:r>
            <a:r>
              <a:rPr lang="sv-SE" dirty="0" err="1" smtClean="0"/>
              <a:t>uncertainty</a:t>
            </a:r>
            <a:endParaRPr lang="sv-SE" dirty="0" smtClean="0"/>
          </a:p>
          <a:p>
            <a:endParaRPr lang="sv-SE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635896" y="2924944"/>
            <a:ext cx="0" cy="2952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971600" y="5877272"/>
            <a:ext cx="59046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971600" y="5301208"/>
            <a:ext cx="2664296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635896" y="2996952"/>
            <a:ext cx="2664296" cy="1872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99592" y="544522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Slope</a:t>
            </a:r>
            <a:r>
              <a:rPr lang="sv-SE" dirty="0" smtClean="0"/>
              <a:t> 0.60</a:t>
            </a:r>
            <a:endParaRPr lang="sv-SE" dirty="0"/>
          </a:p>
        </p:txBody>
      </p:sp>
      <p:sp>
        <p:nvSpPr>
          <p:cNvPr id="17" name="TextBox 16"/>
          <p:cNvSpPr txBox="1"/>
          <p:nvPr/>
        </p:nvSpPr>
        <p:spPr>
          <a:xfrm>
            <a:off x="3851920" y="350100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Slope</a:t>
            </a:r>
            <a:r>
              <a:rPr lang="sv-SE" dirty="0" smtClean="0"/>
              <a:t> 2.5</a:t>
            </a:r>
            <a:endParaRPr lang="sv-SE" dirty="0"/>
          </a:p>
        </p:txBody>
      </p:sp>
      <p:sp>
        <p:nvSpPr>
          <p:cNvPr id="18" name="TextBox 17"/>
          <p:cNvSpPr txBox="1"/>
          <p:nvPr/>
        </p:nvSpPr>
        <p:spPr>
          <a:xfrm>
            <a:off x="3203848" y="47251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0.5</a:t>
            </a:r>
            <a:endParaRPr lang="sv-SE" dirty="0"/>
          </a:p>
        </p:txBody>
      </p:sp>
      <p:sp>
        <p:nvSpPr>
          <p:cNvPr id="19" name="TextBox 18"/>
          <p:cNvSpPr txBox="1"/>
          <p:nvPr/>
        </p:nvSpPr>
        <p:spPr>
          <a:xfrm>
            <a:off x="4716016" y="594928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Late</a:t>
            </a:r>
            <a:endParaRPr lang="sv-SE" dirty="0"/>
          </a:p>
        </p:txBody>
      </p:sp>
      <p:sp>
        <p:nvSpPr>
          <p:cNvPr id="20" name="TextBox 19"/>
          <p:cNvSpPr txBox="1"/>
          <p:nvPr/>
        </p:nvSpPr>
        <p:spPr>
          <a:xfrm>
            <a:off x="1619672" y="594928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Early</a:t>
            </a:r>
            <a:endParaRPr lang="sv-SE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v-SE" dirty="0" err="1" smtClean="0"/>
              <a:t>Value</a:t>
            </a:r>
            <a:r>
              <a:rPr lang="sv-SE" dirty="0" smtClean="0"/>
              <a:t> of </a:t>
            </a:r>
            <a:r>
              <a:rPr lang="sv-SE" dirty="0" err="1" smtClean="0"/>
              <a:t>travel</a:t>
            </a:r>
            <a:r>
              <a:rPr lang="sv-SE" dirty="0" smtClean="0"/>
              <a:t> time </a:t>
            </a:r>
            <a:r>
              <a:rPr lang="sv-SE" dirty="0" err="1" smtClean="0"/>
              <a:t>reliability</a:t>
            </a:r>
            <a:r>
              <a:rPr lang="sv-SE" dirty="0" smtClean="0"/>
              <a:t> and </a:t>
            </a:r>
            <a:r>
              <a:rPr lang="sv-SE" dirty="0" err="1" smtClean="0"/>
              <a:t>scheduling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v-SE" dirty="0" smtClean="0"/>
              <a:t>It has </a:t>
            </a:r>
            <a:r>
              <a:rPr lang="sv-SE" dirty="0" err="1" smtClean="0"/>
              <a:t>been</a:t>
            </a:r>
            <a:r>
              <a:rPr lang="sv-SE" dirty="0" smtClean="0"/>
              <a:t> </a:t>
            </a:r>
            <a:r>
              <a:rPr lang="sv-SE" dirty="0" err="1" smtClean="0"/>
              <a:t>shown</a:t>
            </a:r>
            <a:r>
              <a:rPr lang="sv-SE" dirty="0" smtClean="0"/>
              <a:t> that the </a:t>
            </a:r>
            <a:r>
              <a:rPr lang="sv-SE" dirty="0" err="1" smtClean="0"/>
              <a:t>value</a:t>
            </a:r>
            <a:r>
              <a:rPr lang="sv-SE" dirty="0" smtClean="0"/>
              <a:t> of </a:t>
            </a:r>
            <a:r>
              <a:rPr lang="sv-SE" dirty="0" err="1" smtClean="0"/>
              <a:t>travel</a:t>
            </a:r>
            <a:r>
              <a:rPr lang="sv-SE" dirty="0" smtClean="0"/>
              <a:t> time </a:t>
            </a:r>
            <a:r>
              <a:rPr lang="sv-SE" dirty="0" err="1" smtClean="0"/>
              <a:t>reliability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captured</a:t>
            </a:r>
            <a:r>
              <a:rPr lang="sv-SE" dirty="0" smtClean="0"/>
              <a:t> by standard deviation or </a:t>
            </a:r>
            <a:r>
              <a:rPr lang="sv-SE" dirty="0" err="1" smtClean="0"/>
              <a:t>variance</a:t>
            </a:r>
            <a:r>
              <a:rPr lang="sv-SE" dirty="0" smtClean="0"/>
              <a:t>, in the </a:t>
            </a:r>
            <a:r>
              <a:rPr lang="sv-SE" dirty="0" err="1" smtClean="0"/>
              <a:t>case</a:t>
            </a:r>
            <a:r>
              <a:rPr lang="sv-SE" dirty="0" smtClean="0"/>
              <a:t> of different </a:t>
            </a:r>
            <a:r>
              <a:rPr lang="sv-SE" dirty="0" err="1" smtClean="0"/>
              <a:t>scheduling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endParaRPr lang="sv-SE" dirty="0" smtClean="0"/>
          </a:p>
          <a:p>
            <a:pPr>
              <a:buNone/>
            </a:pPr>
            <a:endParaRPr lang="sv-SE" dirty="0"/>
          </a:p>
          <a:p>
            <a:pPr>
              <a:buNone/>
            </a:pPr>
            <a:r>
              <a:rPr lang="sv-SE" dirty="0" err="1" smtClean="0"/>
              <a:t>Empirical</a:t>
            </a:r>
            <a:r>
              <a:rPr lang="sv-SE" dirty="0" smtClean="0"/>
              <a:t> </a:t>
            </a:r>
            <a:r>
              <a:rPr lang="sv-SE" dirty="0" err="1" smtClean="0"/>
              <a:t>evidence</a:t>
            </a:r>
            <a:r>
              <a:rPr lang="sv-SE" dirty="0" smtClean="0"/>
              <a:t> suggests that </a:t>
            </a:r>
            <a:r>
              <a:rPr lang="sv-SE" dirty="0" err="1" smtClean="0"/>
              <a:t>there</a:t>
            </a:r>
            <a:r>
              <a:rPr lang="sv-SE" dirty="0" smtClean="0"/>
              <a:t> are </a:t>
            </a:r>
            <a:r>
              <a:rPr lang="sv-SE" dirty="0" err="1" smtClean="0"/>
              <a:t>more</a:t>
            </a:r>
            <a:r>
              <a:rPr lang="sv-SE" dirty="0" smtClean="0"/>
              <a:t> </a:t>
            </a:r>
            <a:r>
              <a:rPr lang="sv-SE" dirty="0" err="1" smtClean="0"/>
              <a:t>than</a:t>
            </a:r>
            <a:r>
              <a:rPr lang="sv-SE" dirty="0" smtClean="0"/>
              <a:t> </a:t>
            </a:r>
            <a:r>
              <a:rPr lang="sv-SE" dirty="0" err="1" smtClean="0"/>
              <a:t>scheduling</a:t>
            </a:r>
            <a:r>
              <a:rPr lang="sv-SE" dirty="0" smtClean="0"/>
              <a:t>: </a:t>
            </a:r>
            <a:r>
              <a:rPr lang="sv-SE" dirty="0" err="1" smtClean="0"/>
              <a:t>penalty</a:t>
            </a:r>
            <a:r>
              <a:rPr lang="sv-SE" dirty="0" smtClean="0"/>
              <a:t> for </a:t>
            </a:r>
            <a:r>
              <a:rPr lang="sv-SE" dirty="0" err="1" smtClean="0"/>
              <a:t>being</a:t>
            </a:r>
            <a:r>
              <a:rPr lang="sv-SE" dirty="0" smtClean="0"/>
              <a:t> late per se, and the </a:t>
            </a:r>
            <a:r>
              <a:rPr lang="sv-SE" dirty="0" err="1" smtClean="0"/>
              <a:t>tail</a:t>
            </a:r>
            <a:r>
              <a:rPr lang="sv-SE" dirty="0" smtClean="0"/>
              <a:t> of the distribution matters</a:t>
            </a:r>
            <a:endParaRPr lang="sv-SE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sv-SE" dirty="0" err="1" smtClean="0"/>
              <a:t>Bottleneck</a:t>
            </a:r>
            <a:r>
              <a:rPr lang="sv-SE" dirty="0" smtClean="0"/>
              <a:t> (11.5.3)</a:t>
            </a:r>
            <a:endParaRPr lang="sv-SE" dirty="0"/>
          </a:p>
        </p:txBody>
      </p:sp>
      <p:sp>
        <p:nvSpPr>
          <p:cNvPr id="4" name="Oval 3"/>
          <p:cNvSpPr/>
          <p:nvPr/>
        </p:nvSpPr>
        <p:spPr>
          <a:xfrm>
            <a:off x="755576" y="378904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Oval 4"/>
          <p:cNvSpPr/>
          <p:nvPr/>
        </p:nvSpPr>
        <p:spPr>
          <a:xfrm>
            <a:off x="6948264" y="378904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7" name="Straight Connector 6"/>
          <p:cNvCxnSpPr>
            <a:stCxn id="4" idx="6"/>
            <a:endCxn id="5" idx="2"/>
          </p:cNvCxnSpPr>
          <p:nvPr/>
        </p:nvCxnSpPr>
        <p:spPr>
          <a:xfrm>
            <a:off x="971600" y="3897052"/>
            <a:ext cx="59766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sosceles Triangle 7"/>
          <p:cNvSpPr/>
          <p:nvPr/>
        </p:nvSpPr>
        <p:spPr>
          <a:xfrm>
            <a:off x="4788024" y="3933056"/>
            <a:ext cx="360040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Isosceles Triangle 8"/>
          <p:cNvSpPr/>
          <p:nvPr/>
        </p:nvSpPr>
        <p:spPr>
          <a:xfrm rot="10800000">
            <a:off x="4788024" y="3573016"/>
            <a:ext cx="360040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TextBox 9"/>
          <p:cNvSpPr txBox="1"/>
          <p:nvPr/>
        </p:nvSpPr>
        <p:spPr>
          <a:xfrm>
            <a:off x="467544" y="429309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origin</a:t>
            </a:r>
            <a:endParaRPr lang="sv-SE" dirty="0"/>
          </a:p>
        </p:txBody>
      </p:sp>
      <p:sp>
        <p:nvSpPr>
          <p:cNvPr id="11" name="TextBox 10"/>
          <p:cNvSpPr txBox="1"/>
          <p:nvPr/>
        </p:nvSpPr>
        <p:spPr>
          <a:xfrm>
            <a:off x="6588224" y="422108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destination</a:t>
            </a:r>
            <a:endParaRPr lang="sv-SE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sv-SE" dirty="0" err="1" smtClean="0"/>
              <a:t>Bottleneck</a:t>
            </a:r>
            <a:endParaRPr lang="sv-SE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99592" y="6381328"/>
            <a:ext cx="70567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899592" y="1628800"/>
            <a:ext cx="0" cy="47525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547664" y="3861048"/>
            <a:ext cx="1368152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915816" y="2564904"/>
            <a:ext cx="4104456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051720" y="2564904"/>
            <a:ext cx="4968552" cy="3816424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15816" y="3861048"/>
            <a:ext cx="0" cy="18722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028384" y="623731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t</a:t>
            </a:r>
            <a:endParaRPr lang="sv-SE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2915816" y="3861048"/>
            <a:ext cx="2376264" cy="0"/>
          </a:xfrm>
          <a:prstGeom prst="line">
            <a:avLst/>
          </a:prstGeom>
          <a:ln>
            <a:solidFill>
              <a:srgbClr val="00B05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267744" y="5085184"/>
            <a:ext cx="0" cy="10801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436096" y="3068960"/>
            <a:ext cx="0" cy="720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sv-SE" dirty="0" err="1" smtClean="0"/>
              <a:t>Exercise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v-SE" dirty="0" smtClean="0"/>
              <a:t>In the urban road </a:t>
            </a:r>
            <a:r>
              <a:rPr lang="sv-SE" dirty="0" err="1" smtClean="0"/>
              <a:t>network</a:t>
            </a:r>
            <a:r>
              <a:rPr lang="sv-SE" dirty="0" smtClean="0"/>
              <a:t> </a:t>
            </a:r>
            <a:r>
              <a:rPr lang="sv-SE" dirty="0" err="1" smtClean="0"/>
              <a:t>during</a:t>
            </a:r>
            <a:r>
              <a:rPr lang="sv-SE" dirty="0" smtClean="0"/>
              <a:t> morning </a:t>
            </a:r>
            <a:r>
              <a:rPr lang="sv-SE" dirty="0" err="1" smtClean="0"/>
              <a:t>peak</a:t>
            </a:r>
            <a:r>
              <a:rPr lang="sv-SE" dirty="0" smtClean="0"/>
              <a:t> hour, is the </a:t>
            </a:r>
            <a:r>
              <a:rPr lang="sv-SE" dirty="0" err="1" smtClean="0"/>
              <a:t>congestion</a:t>
            </a:r>
            <a:r>
              <a:rPr lang="sv-SE" dirty="0" smtClean="0"/>
              <a:t> </a:t>
            </a:r>
            <a:r>
              <a:rPr lang="sv-SE" dirty="0" err="1" smtClean="0"/>
              <a:t>due</a:t>
            </a:r>
            <a:r>
              <a:rPr lang="sv-SE" dirty="0" smtClean="0"/>
              <a:t> to </a:t>
            </a:r>
          </a:p>
          <a:p>
            <a:pPr>
              <a:buNone/>
            </a:pPr>
            <a:r>
              <a:rPr lang="sv-SE" dirty="0" smtClean="0"/>
              <a:t>A. </a:t>
            </a:r>
            <a:r>
              <a:rPr lang="sv-SE" dirty="0" err="1" smtClean="0"/>
              <a:t>Volume-delay</a:t>
            </a:r>
            <a:r>
              <a:rPr lang="sv-SE" dirty="0" smtClean="0"/>
              <a:t> </a:t>
            </a:r>
            <a:r>
              <a:rPr lang="sv-SE" dirty="0" err="1" smtClean="0"/>
              <a:t>relationships</a:t>
            </a:r>
            <a:r>
              <a:rPr lang="sv-SE" dirty="0" smtClean="0"/>
              <a:t> (</a:t>
            </a:r>
            <a:r>
              <a:rPr lang="sv-SE" dirty="0" err="1" smtClean="0"/>
              <a:t>remember</a:t>
            </a:r>
            <a:r>
              <a:rPr lang="sv-SE" dirty="0" smtClean="0"/>
              <a:t> </a:t>
            </a:r>
            <a:r>
              <a:rPr lang="sv-SE" dirty="0" err="1" smtClean="0"/>
              <a:t>assignment</a:t>
            </a:r>
            <a:r>
              <a:rPr lang="sv-SE" dirty="0" smtClean="0"/>
              <a:t>)</a:t>
            </a:r>
          </a:p>
          <a:p>
            <a:pPr>
              <a:buNone/>
            </a:pPr>
            <a:r>
              <a:rPr lang="sv-SE" i="1" dirty="0" smtClean="0"/>
              <a:t>or</a:t>
            </a:r>
          </a:p>
          <a:p>
            <a:pPr>
              <a:buNone/>
            </a:pPr>
            <a:r>
              <a:rPr lang="sv-SE" dirty="0" smtClean="0"/>
              <a:t>B. </a:t>
            </a:r>
            <a:r>
              <a:rPr lang="sv-SE" dirty="0" err="1" smtClean="0"/>
              <a:t>Bottleneck</a:t>
            </a:r>
            <a:r>
              <a:rPr lang="sv-SE" dirty="0" smtClean="0"/>
              <a:t>?</a:t>
            </a:r>
          </a:p>
          <a:p>
            <a:pPr>
              <a:buNone/>
            </a:pPr>
            <a:endParaRPr lang="sv-SE" dirty="0"/>
          </a:p>
          <a:p>
            <a:pPr>
              <a:buNone/>
            </a:pPr>
            <a:r>
              <a:rPr lang="sv-SE" dirty="0" smtClean="0"/>
              <a:t>C. Or is this a trick </a:t>
            </a:r>
            <a:r>
              <a:rPr lang="sv-SE" dirty="0" err="1" smtClean="0"/>
              <a:t>question</a:t>
            </a:r>
            <a:r>
              <a:rPr lang="sv-SE" dirty="0" smtClean="0"/>
              <a:t>?</a:t>
            </a:r>
            <a:endParaRPr lang="sv-SE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v-SE" dirty="0" err="1" smtClean="0"/>
              <a:t>Take-aways</a:t>
            </a:r>
            <a:r>
              <a:rPr lang="sv-SE" dirty="0" smtClean="0"/>
              <a:t> </a:t>
            </a:r>
            <a:r>
              <a:rPr lang="sv-SE" dirty="0" err="1" smtClean="0"/>
              <a:t>departure</a:t>
            </a:r>
            <a:r>
              <a:rPr lang="sv-SE" dirty="0" smtClean="0"/>
              <a:t> time and </a:t>
            </a:r>
            <a:r>
              <a:rPr lang="sv-SE" dirty="0" err="1" smtClean="0"/>
              <a:t>scheduling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v-SE" dirty="0" err="1" smtClean="0"/>
              <a:t>Explain</a:t>
            </a:r>
            <a:r>
              <a:rPr lang="sv-SE" dirty="0" smtClean="0"/>
              <a:t> a simple </a:t>
            </a:r>
            <a:r>
              <a:rPr lang="sv-SE" dirty="0" err="1" smtClean="0"/>
              <a:t>scheduling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endParaRPr lang="sv-SE" dirty="0" smtClean="0"/>
          </a:p>
          <a:p>
            <a:pPr>
              <a:buNone/>
            </a:pPr>
            <a:r>
              <a:rPr lang="sv-SE" dirty="0" smtClean="0"/>
              <a:t>Relation to </a:t>
            </a:r>
            <a:r>
              <a:rPr lang="sv-SE" dirty="0" err="1" smtClean="0"/>
              <a:t>departure</a:t>
            </a:r>
            <a:r>
              <a:rPr lang="sv-SE" dirty="0" smtClean="0"/>
              <a:t> time </a:t>
            </a:r>
            <a:r>
              <a:rPr lang="sv-SE" dirty="0" err="1" smtClean="0"/>
              <a:t>choice</a:t>
            </a:r>
            <a:endParaRPr lang="sv-SE" dirty="0" smtClean="0"/>
          </a:p>
          <a:p>
            <a:pPr>
              <a:buNone/>
            </a:pPr>
            <a:r>
              <a:rPr lang="sv-SE" dirty="0" smtClean="0"/>
              <a:t>… and </a:t>
            </a:r>
            <a:r>
              <a:rPr lang="sv-SE" dirty="0" err="1" smtClean="0"/>
              <a:t>valuation</a:t>
            </a:r>
            <a:r>
              <a:rPr lang="sv-SE" dirty="0" smtClean="0"/>
              <a:t> of </a:t>
            </a:r>
            <a:r>
              <a:rPr lang="sv-SE" dirty="0" err="1" smtClean="0"/>
              <a:t>travel</a:t>
            </a:r>
            <a:r>
              <a:rPr lang="sv-SE" dirty="0" smtClean="0"/>
              <a:t> time </a:t>
            </a:r>
            <a:r>
              <a:rPr lang="sv-SE" dirty="0" err="1" smtClean="0"/>
              <a:t>uncertainty</a:t>
            </a:r>
            <a:endParaRPr lang="sv-SE" dirty="0" smtClean="0"/>
          </a:p>
          <a:p>
            <a:pPr>
              <a:buNone/>
            </a:pPr>
            <a:endParaRPr lang="sv-SE" dirty="0"/>
          </a:p>
          <a:p>
            <a:pPr>
              <a:buNone/>
            </a:pPr>
            <a:r>
              <a:rPr lang="sv-SE" dirty="0" err="1" smtClean="0"/>
              <a:t>Explain</a:t>
            </a:r>
            <a:r>
              <a:rPr lang="sv-SE" dirty="0" smtClean="0"/>
              <a:t> the simple </a:t>
            </a:r>
            <a:r>
              <a:rPr lang="sv-SE" dirty="0" err="1" smtClean="0"/>
              <a:t>bottleneck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r>
              <a:rPr lang="sv-SE" dirty="0" smtClean="0"/>
              <a:t> and it </a:t>
            </a:r>
            <a:r>
              <a:rPr lang="sv-SE" dirty="0" err="1" smtClean="0"/>
              <a:t>relevance</a:t>
            </a:r>
            <a:r>
              <a:rPr lang="sv-SE" dirty="0" smtClean="0"/>
              <a:t> to urban </a:t>
            </a:r>
            <a:r>
              <a:rPr lang="sv-SE" dirty="0" err="1" smtClean="0"/>
              <a:t>congestion</a:t>
            </a:r>
            <a:endParaRPr lang="sv-S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590</Words>
  <Application>Microsoft Office PowerPoint</Application>
  <PresentationFormat>On-screen Show (4:3)</PresentationFormat>
  <Paragraphs>143</Paragraphs>
  <Slides>33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Car ownership</vt:lpstr>
      <vt:lpstr>Why?</vt:lpstr>
      <vt:lpstr>Two different approaches</vt:lpstr>
      <vt:lpstr>Car ownership versus GDP per capita 26 countries 1960-1992</vt:lpstr>
      <vt:lpstr>Slide 5</vt:lpstr>
      <vt:lpstr>Slide 6</vt:lpstr>
      <vt:lpstr>Cars and economic growth in Sweden – over time</vt:lpstr>
      <vt:lpstr>Plot!</vt:lpstr>
      <vt:lpstr>Easily modelled:</vt:lpstr>
      <vt:lpstr>Next, maybe price on gasoline is important?</vt:lpstr>
      <vt:lpstr>Improve the model</vt:lpstr>
      <vt:lpstr>Another improvement</vt:lpstr>
      <vt:lpstr>Factors relevant for car ownership?</vt:lpstr>
      <vt:lpstr>Slide 14</vt:lpstr>
      <vt:lpstr>Gompertz model (Dargay and Gately, 2001)</vt:lpstr>
      <vt:lpstr>Example</vt:lpstr>
      <vt:lpstr>Projections…</vt:lpstr>
      <vt:lpstr>Let us pause</vt:lpstr>
      <vt:lpstr>Let us pause</vt:lpstr>
      <vt:lpstr>Cars as public transportation?</vt:lpstr>
      <vt:lpstr>Take-aways car ownership</vt:lpstr>
      <vt:lpstr>Departure time choice and  travel time uncertainty (11.5)</vt:lpstr>
      <vt:lpstr>Travel is derived demand</vt:lpstr>
      <vt:lpstr>Simple Scheduling Model</vt:lpstr>
      <vt:lpstr>Travel time uncertainty</vt:lpstr>
      <vt:lpstr>Value of travel time</vt:lpstr>
      <vt:lpstr>Value of travel time reliability</vt:lpstr>
      <vt:lpstr>Simple Scheduling Model</vt:lpstr>
      <vt:lpstr>Value of travel time reliability and scheduling</vt:lpstr>
      <vt:lpstr>Bottleneck (11.5.3)</vt:lpstr>
      <vt:lpstr>Bottleneck</vt:lpstr>
      <vt:lpstr>Exercise</vt:lpstr>
      <vt:lpstr>Take-aways departure time and scheduling</vt:lpstr>
    </vt:vector>
  </TitlesOfParts>
  <Company>KTH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 ownership</dc:title>
  <dc:creator>amail</dc:creator>
  <cp:lastModifiedBy>amail</cp:lastModifiedBy>
  <cp:revision>4</cp:revision>
  <dcterms:created xsi:type="dcterms:W3CDTF">2013-02-17T17:30:41Z</dcterms:created>
  <dcterms:modified xsi:type="dcterms:W3CDTF">2013-02-18T07:57:40Z</dcterms:modified>
</cp:coreProperties>
</file>