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256" r:id="rId2"/>
    <p:sldId id="380" r:id="rId3"/>
    <p:sldId id="373" r:id="rId4"/>
    <p:sldId id="262" r:id="rId5"/>
    <p:sldId id="346" r:id="rId6"/>
    <p:sldId id="357" r:id="rId7"/>
    <p:sldId id="382" r:id="rId8"/>
    <p:sldId id="423" r:id="rId9"/>
    <p:sldId id="432" r:id="rId10"/>
    <p:sldId id="431" r:id="rId11"/>
    <p:sldId id="381" r:id="rId12"/>
    <p:sldId id="433" r:id="rId13"/>
    <p:sldId id="434" r:id="rId14"/>
    <p:sldId id="435" r:id="rId15"/>
    <p:sldId id="424" r:id="rId16"/>
    <p:sldId id="429" r:id="rId17"/>
    <p:sldId id="436" r:id="rId18"/>
    <p:sldId id="458" r:id="rId19"/>
    <p:sldId id="459" r:id="rId20"/>
    <p:sldId id="460" r:id="rId21"/>
    <p:sldId id="461" r:id="rId22"/>
    <p:sldId id="463" r:id="rId23"/>
    <p:sldId id="383" r:id="rId24"/>
    <p:sldId id="384" r:id="rId25"/>
    <p:sldId id="439" r:id="rId26"/>
    <p:sldId id="386" r:id="rId27"/>
    <p:sldId id="462" r:id="rId28"/>
    <p:sldId id="425" r:id="rId29"/>
    <p:sldId id="387" r:id="rId30"/>
    <p:sldId id="482" r:id="rId31"/>
    <p:sldId id="385" r:id="rId32"/>
    <p:sldId id="389" r:id="rId33"/>
    <p:sldId id="388" r:id="rId34"/>
    <p:sldId id="483" r:id="rId35"/>
    <p:sldId id="484" r:id="rId36"/>
    <p:sldId id="392" r:id="rId37"/>
    <p:sldId id="391" r:id="rId38"/>
    <p:sldId id="451" r:id="rId39"/>
    <p:sldId id="478" r:id="rId40"/>
    <p:sldId id="479" r:id="rId41"/>
    <p:sldId id="480" r:id="rId42"/>
    <p:sldId id="481" r:id="rId43"/>
    <p:sldId id="455" r:id="rId44"/>
    <p:sldId id="453" r:id="rId45"/>
    <p:sldId id="465" r:id="rId46"/>
    <p:sldId id="467" r:id="rId47"/>
    <p:sldId id="468" r:id="rId48"/>
    <p:sldId id="454" r:id="rId49"/>
    <p:sldId id="472" r:id="rId50"/>
    <p:sldId id="438" r:id="rId51"/>
    <p:sldId id="437" r:id="rId52"/>
    <p:sldId id="422" r:id="rId53"/>
    <p:sldId id="445" r:id="rId54"/>
    <p:sldId id="446" r:id="rId55"/>
    <p:sldId id="447" r:id="rId56"/>
    <p:sldId id="448" r:id="rId57"/>
    <p:sldId id="449" r:id="rId58"/>
    <p:sldId id="374" r:id="rId59"/>
  </p:sldIdLst>
  <p:sldSz cx="9144000" cy="6858000" type="screen4x3"/>
  <p:notesSz cx="6799263" cy="9875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82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3" autoAdjust="0"/>
    <p:restoredTop sz="94660"/>
  </p:normalViewPr>
  <p:slideViewPr>
    <p:cSldViewPr>
      <p:cViewPr varScale="1">
        <p:scale>
          <a:sx n="65" d="100"/>
          <a:sy n="65" d="100"/>
        </p:scale>
        <p:origin x="-16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6C15FB-3172-4A47-B63D-287320B496EE}" type="datetimeFigureOut">
              <a:rPr lang="sv-SE" smtClean="0"/>
              <a:t>2013-12-08</a:t>
            </a:fld>
            <a:endParaRPr lang="sv-S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40363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80538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380538"/>
            <a:ext cx="294640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225570-FDE1-4DF7-8B4A-F630C6E7059E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94732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FF784-F8E9-4565-958B-35331D13CC50}" type="slidenum">
              <a:rPr lang="sv-SE" smtClean="0"/>
              <a:t>34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04777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FF784-F8E9-4565-958B-35331D13CC50}" type="slidenum">
              <a:rPr lang="sv-SE" smtClean="0"/>
              <a:t>35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04777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urt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54"/>
            <a:ext cx="9144000" cy="571500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28728" y="1714488"/>
            <a:ext cx="3021596" cy="2154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6000" b="1" spc="-150" dirty="0" smtClean="0"/>
              <a:t>Project</a:t>
            </a:r>
          </a:p>
          <a:p>
            <a:endParaRPr lang="sv-SE" spc="-150" dirty="0"/>
          </a:p>
          <a:p>
            <a:r>
              <a:rPr lang="sv-SE" sz="2800" b="1" spc="-150" dirty="0" smtClean="0"/>
              <a:t>Development models</a:t>
            </a:r>
          </a:p>
          <a:p>
            <a:r>
              <a:rPr lang="sv-SE" sz="2800" b="1" spc="-150" dirty="0" smtClean="0"/>
              <a:t>Tools</a:t>
            </a:r>
            <a:endParaRPr lang="sv-SE" sz="2800" b="1" spc="-150" dirty="0"/>
          </a:p>
        </p:txBody>
      </p:sp>
      <p:pic>
        <p:nvPicPr>
          <p:cNvPr id="5" name="Picture 4" descr="nflogosv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54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4329114" y="3150838"/>
            <a:ext cx="2475134" cy="1411707"/>
          </a:xfrm>
          <a:prstGeom prst="ellipse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11760" y="1772816"/>
            <a:ext cx="306045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8800" dirty="0" smtClean="0"/>
              <a:t>S=cm</a:t>
            </a:r>
            <a:r>
              <a:rPr lang="sv-SE" sz="8800" baseline="30000" dirty="0" smtClean="0"/>
              <a:t>2</a:t>
            </a:r>
            <a:endParaRPr lang="sv-SE" sz="8800" baseline="30000" dirty="0"/>
          </a:p>
        </p:txBody>
      </p:sp>
      <p:sp>
        <p:nvSpPr>
          <p:cNvPr id="6" name="TextBox 5"/>
          <p:cNvSpPr txBox="1"/>
          <p:nvPr/>
        </p:nvSpPr>
        <p:spPr>
          <a:xfrm>
            <a:off x="-36512" y="3564305"/>
            <a:ext cx="93435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400" dirty="0" smtClean="0"/>
              <a:t>Success = Competence * Methodology * Motivation</a:t>
            </a:r>
            <a:endParaRPr lang="sv-SE" sz="3400" dirty="0"/>
          </a:p>
        </p:txBody>
      </p:sp>
    </p:spTree>
    <p:extLst>
      <p:ext uri="{BB962C8B-B14F-4D97-AF65-F5344CB8AC3E}">
        <p14:creationId xmlns:p14="http://schemas.microsoft.com/office/powerpoint/2010/main" val="355873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6800" y="2514600"/>
            <a:ext cx="69579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v-SE" sz="4800" dirty="0"/>
              <a:t>u</a:t>
            </a:r>
            <a:r>
              <a:rPr lang="sv-SE" sz="4800" dirty="0" smtClean="0"/>
              <a:t>lf.bergqvist@nordforce.se</a:t>
            </a:r>
          </a:p>
          <a:p>
            <a:pPr algn="ctr"/>
            <a:endParaRPr lang="sv-SE" dirty="0"/>
          </a:p>
          <a:p>
            <a:pPr algn="ctr"/>
            <a:endParaRPr lang="sv-SE" dirty="0" smtClean="0"/>
          </a:p>
          <a:p>
            <a:pPr algn="ctr"/>
            <a:r>
              <a:rPr lang="sv-SE" sz="4800" dirty="0" smtClean="0"/>
              <a:t>www.nordforce.se</a:t>
            </a:r>
            <a:endParaRPr lang="sv-SE" sz="4800" dirty="0"/>
          </a:p>
        </p:txBody>
      </p:sp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995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untai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" y="714358"/>
            <a:ext cx="9144062" cy="5715038"/>
          </a:xfrm>
          <a:prstGeom prst="rect">
            <a:avLst/>
          </a:prstGeom>
        </p:spPr>
      </p:pic>
      <p:pic>
        <p:nvPicPr>
          <p:cNvPr id="4" name="Picture 3" descr="nflogosv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10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988937"/>
            <a:ext cx="658898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6000" dirty="0" smtClean="0"/>
              <a:t>Some useful tools</a:t>
            </a:r>
          </a:p>
          <a:p>
            <a:endParaRPr lang="sv-SE" sz="6000" dirty="0"/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sv-SE" sz="4000" dirty="0" smtClean="0"/>
              <a:t>Mile stone plan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sv-SE" sz="4000" dirty="0" smtClean="0"/>
              <a:t>Responsibility matrix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sv-SE" sz="4000" dirty="0" smtClean="0"/>
              <a:t>Customer interaction tools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sv-SE" sz="4000" dirty="0" smtClean="0"/>
              <a:t>Risk analysis</a:t>
            </a:r>
          </a:p>
        </p:txBody>
      </p:sp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60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pe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925" y="0"/>
            <a:ext cx="7720149" cy="6858000"/>
          </a:xfrm>
          <a:prstGeom prst="rect">
            <a:avLst/>
          </a:prstGeom>
        </p:spPr>
      </p:pic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sv-SE" altLang="sv-SE" dirty="0" smtClean="0"/>
              <a:t>Customer interaction</a:t>
            </a:r>
            <a:endParaRPr lang="sv-SE" altLang="sv-SE" dirty="0"/>
          </a:p>
        </p:txBody>
      </p:sp>
      <p:sp>
        <p:nvSpPr>
          <p:cNvPr id="4" name="TextBox 3"/>
          <p:cNvSpPr txBox="1"/>
          <p:nvPr/>
        </p:nvSpPr>
        <p:spPr>
          <a:xfrm>
            <a:off x="4407522" y="2438400"/>
            <a:ext cx="38413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dirty="0" smtClean="0">
                <a:solidFill>
                  <a:srgbClr val="FF0000"/>
                </a:solidFill>
              </a:rPr>
              <a:t>One person’s view </a:t>
            </a:r>
          </a:p>
          <a:p>
            <a:r>
              <a:rPr lang="sv-SE" sz="3600" dirty="0">
                <a:solidFill>
                  <a:srgbClr val="FF0000"/>
                </a:solidFill>
              </a:rPr>
              <a:t>l</a:t>
            </a:r>
            <a:r>
              <a:rPr lang="sv-SE" sz="3600" dirty="0" smtClean="0">
                <a:solidFill>
                  <a:srgbClr val="FF0000"/>
                </a:solidFill>
              </a:rPr>
              <a:t>imited by language</a:t>
            </a:r>
            <a:endParaRPr lang="sv-SE" sz="36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07522" y="3959114"/>
            <a:ext cx="35749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dirty="0" smtClean="0">
                <a:solidFill>
                  <a:srgbClr val="FF0000"/>
                </a:solidFill>
              </a:rPr>
              <a:t>Not the complete </a:t>
            </a:r>
          </a:p>
          <a:p>
            <a:r>
              <a:rPr lang="sv-SE" sz="3600" dirty="0" smtClean="0">
                <a:solidFill>
                  <a:srgbClr val="FF0000"/>
                </a:solidFill>
              </a:rPr>
              <a:t>Requirements</a:t>
            </a:r>
            <a:endParaRPr lang="sv-SE" sz="3600" dirty="0">
              <a:solidFill>
                <a:srgbClr val="FF0000"/>
              </a:solidFill>
            </a:endParaRPr>
          </a:p>
        </p:txBody>
      </p:sp>
      <p:pic>
        <p:nvPicPr>
          <p:cNvPr id="6" name="Picture 5" descr="nflogosv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14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71600" y="945347"/>
            <a:ext cx="688464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000" dirty="0" smtClean="0">
                <a:solidFill>
                  <a:schemeClr val="accent1">
                    <a:lumMod val="75000"/>
                  </a:schemeClr>
                </a:solidFill>
              </a:rPr>
              <a:t>Methods (development models)</a:t>
            </a:r>
          </a:p>
          <a:p>
            <a:endParaRPr lang="sv-SE" sz="40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sv-SE" sz="4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sv-SE" sz="4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sv-SE" sz="4000" dirty="0" smtClean="0">
                <a:solidFill>
                  <a:schemeClr val="accent1">
                    <a:lumMod val="75000"/>
                  </a:schemeClr>
                </a:solidFill>
              </a:rPr>
              <a:t>Tools</a:t>
            </a:r>
            <a:endParaRPr lang="sv-SE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7" y="1953458"/>
            <a:ext cx="7560840" cy="3100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800" dirty="0" smtClean="0"/>
              <a:t>The way we work to reach the goal</a:t>
            </a:r>
          </a:p>
          <a:p>
            <a:endParaRPr lang="sv-SE" sz="2800" dirty="0"/>
          </a:p>
          <a:p>
            <a:endParaRPr lang="sv-SE" sz="2800" dirty="0" smtClean="0"/>
          </a:p>
          <a:p>
            <a:endParaRPr lang="sv-SE" sz="2800" dirty="0"/>
          </a:p>
          <a:p>
            <a:endParaRPr lang="sv-SE" sz="2800" dirty="0" smtClean="0"/>
          </a:p>
          <a:p>
            <a:r>
              <a:rPr lang="sv-SE" sz="2800" dirty="0" smtClean="0"/>
              <a:t>The different software tools that help us do our work throughout the project</a:t>
            </a:r>
            <a:endParaRPr lang="sv-SE" sz="2800" dirty="0"/>
          </a:p>
        </p:txBody>
      </p:sp>
      <p:sp>
        <p:nvSpPr>
          <p:cNvPr id="8" name="Arc 7"/>
          <p:cNvSpPr/>
          <p:nvPr/>
        </p:nvSpPr>
        <p:spPr>
          <a:xfrm>
            <a:off x="1115616" y="2530396"/>
            <a:ext cx="792088" cy="431175"/>
          </a:xfrm>
          <a:prstGeom prst="arc">
            <a:avLst>
              <a:gd name="adj1" fmla="val 11029978"/>
              <a:gd name="adj2" fmla="val 107741"/>
            </a:avLst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Arc 10"/>
          <p:cNvSpPr/>
          <p:nvPr/>
        </p:nvSpPr>
        <p:spPr>
          <a:xfrm>
            <a:off x="1955873" y="2530396"/>
            <a:ext cx="792088" cy="431175"/>
          </a:xfrm>
          <a:prstGeom prst="arc">
            <a:avLst>
              <a:gd name="adj1" fmla="val 11029978"/>
              <a:gd name="adj2" fmla="val 107741"/>
            </a:avLst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Arc 11"/>
          <p:cNvSpPr/>
          <p:nvPr/>
        </p:nvSpPr>
        <p:spPr>
          <a:xfrm>
            <a:off x="2740646" y="2530396"/>
            <a:ext cx="792088" cy="431175"/>
          </a:xfrm>
          <a:prstGeom prst="arc">
            <a:avLst>
              <a:gd name="adj1" fmla="val 11029978"/>
              <a:gd name="adj2" fmla="val 107741"/>
            </a:avLst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" name="Arc 12"/>
          <p:cNvSpPr/>
          <p:nvPr/>
        </p:nvSpPr>
        <p:spPr>
          <a:xfrm>
            <a:off x="3580903" y="2530396"/>
            <a:ext cx="792088" cy="431175"/>
          </a:xfrm>
          <a:prstGeom prst="arc">
            <a:avLst>
              <a:gd name="adj1" fmla="val 11029978"/>
              <a:gd name="adj2" fmla="val 107741"/>
            </a:avLst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Arc 17"/>
          <p:cNvSpPr/>
          <p:nvPr/>
        </p:nvSpPr>
        <p:spPr>
          <a:xfrm>
            <a:off x="4413921" y="2530396"/>
            <a:ext cx="792088" cy="431175"/>
          </a:xfrm>
          <a:prstGeom prst="arc">
            <a:avLst>
              <a:gd name="adj1" fmla="val 11029978"/>
              <a:gd name="adj2" fmla="val 107741"/>
            </a:avLst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Arc 18"/>
          <p:cNvSpPr/>
          <p:nvPr/>
        </p:nvSpPr>
        <p:spPr>
          <a:xfrm>
            <a:off x="5254178" y="2530396"/>
            <a:ext cx="792088" cy="431175"/>
          </a:xfrm>
          <a:prstGeom prst="arc">
            <a:avLst>
              <a:gd name="adj1" fmla="val 11029978"/>
              <a:gd name="adj2" fmla="val 107741"/>
            </a:avLst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Arc 19"/>
          <p:cNvSpPr/>
          <p:nvPr/>
        </p:nvSpPr>
        <p:spPr>
          <a:xfrm>
            <a:off x="6038951" y="2530396"/>
            <a:ext cx="792088" cy="431175"/>
          </a:xfrm>
          <a:prstGeom prst="arc">
            <a:avLst>
              <a:gd name="adj1" fmla="val 11029978"/>
              <a:gd name="adj2" fmla="val 107741"/>
            </a:avLst>
          </a:prstGeom>
          <a:ln w="57150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4" name="Picture 13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4786322"/>
            <a:ext cx="1860582" cy="162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3568" y="1340768"/>
            <a:ext cx="7037504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5400" dirty="0">
                <a:solidFill>
                  <a:schemeClr val="accent1">
                    <a:lumMod val="75000"/>
                  </a:schemeClr>
                </a:solidFill>
              </a:rPr>
              <a:t>What tools do we need?</a:t>
            </a:r>
          </a:p>
          <a:p>
            <a:endParaRPr lang="sv-SE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684459" y="2348880"/>
            <a:ext cx="567405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 smtClean="0"/>
              <a:t>IDE </a:t>
            </a:r>
            <a:endParaRPr lang="sv-SE" sz="4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/>
              <a:t>Document handling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 smtClean="0"/>
              <a:t>Code management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 smtClean="0"/>
              <a:t>Trouble Reporting</a:t>
            </a:r>
          </a:p>
          <a:p>
            <a:endParaRPr lang="sv-SE" sz="4800" dirty="0"/>
          </a:p>
        </p:txBody>
      </p:sp>
    </p:spTree>
    <p:extLst>
      <p:ext uri="{BB962C8B-B14F-4D97-AF65-F5344CB8AC3E}">
        <p14:creationId xmlns:p14="http://schemas.microsoft.com/office/powerpoint/2010/main" val="137164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3568" y="1340768"/>
            <a:ext cx="5708614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5400" dirty="0">
                <a:solidFill>
                  <a:schemeClr val="accent1">
                    <a:lumMod val="75000"/>
                  </a:schemeClr>
                </a:solidFill>
              </a:rPr>
              <a:t>Document handling</a:t>
            </a:r>
          </a:p>
          <a:p>
            <a:endParaRPr lang="sv-SE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684459" y="2348880"/>
            <a:ext cx="7991997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Everyone has access to what has been achieved/decided so far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In the latest revision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Documents can be found</a:t>
            </a:r>
            <a:endParaRPr lang="sv-SE" sz="4000" dirty="0"/>
          </a:p>
          <a:p>
            <a:endParaRPr lang="sv-SE" sz="4800" dirty="0"/>
          </a:p>
        </p:txBody>
      </p:sp>
    </p:spTree>
    <p:extLst>
      <p:ext uri="{BB962C8B-B14F-4D97-AF65-F5344CB8AC3E}">
        <p14:creationId xmlns:p14="http://schemas.microsoft.com/office/powerpoint/2010/main" val="387665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3568" y="1340768"/>
            <a:ext cx="853797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5400" dirty="0" smtClean="0">
                <a:solidFill>
                  <a:schemeClr val="accent1">
                    <a:lumMod val="75000"/>
                  </a:schemeClr>
                </a:solidFill>
              </a:rPr>
              <a:t>A simple approach that works</a:t>
            </a:r>
            <a:endParaRPr lang="sv-SE" sz="5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sv-SE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684459" y="2348880"/>
            <a:ext cx="799199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Naming convention of documents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What it is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Revision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Number (optional)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Use filename in document header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Store in Dropbox or similar</a:t>
            </a:r>
          </a:p>
        </p:txBody>
      </p:sp>
    </p:spTree>
    <p:extLst>
      <p:ext uri="{BB962C8B-B14F-4D97-AF65-F5344CB8AC3E}">
        <p14:creationId xmlns:p14="http://schemas.microsoft.com/office/powerpoint/2010/main" val="387665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6" t="29863" r="12468" b="5235"/>
          <a:stretch/>
        </p:blipFill>
        <p:spPr bwMode="auto">
          <a:xfrm>
            <a:off x="24440" y="1124744"/>
            <a:ext cx="8665030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760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3568" y="980728"/>
            <a:ext cx="5516895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5400" dirty="0" smtClean="0">
                <a:solidFill>
                  <a:schemeClr val="accent1">
                    <a:lumMod val="75000"/>
                  </a:schemeClr>
                </a:solidFill>
              </a:rPr>
              <a:t>Code management</a:t>
            </a:r>
            <a:endParaRPr lang="sv-SE" sz="5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sv-SE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684459" y="1988840"/>
            <a:ext cx="7991997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One repository for the code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Version control for free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Discipline check out /check in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Spend time on rules and naming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Be careful if you do branching</a:t>
            </a:r>
          </a:p>
          <a:p>
            <a:endParaRPr lang="sv-SE" sz="4800" dirty="0"/>
          </a:p>
        </p:txBody>
      </p:sp>
    </p:spTree>
    <p:extLst>
      <p:ext uri="{BB962C8B-B14F-4D97-AF65-F5344CB8AC3E}">
        <p14:creationId xmlns:p14="http://schemas.microsoft.com/office/powerpoint/2010/main" val="182161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3568" y="980728"/>
            <a:ext cx="5516895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5400" dirty="0" smtClean="0">
                <a:solidFill>
                  <a:schemeClr val="accent1">
                    <a:lumMod val="75000"/>
                  </a:schemeClr>
                </a:solidFill>
              </a:rPr>
              <a:t>Code management</a:t>
            </a:r>
            <a:endParaRPr lang="sv-SE" sz="5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sv-SE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684459" y="1988840"/>
            <a:ext cx="79919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CVS, Subversion, Git, ClearCase...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Free source </a:t>
            </a:r>
            <a:r>
              <a:rPr lang="sv-SE" sz="4000" dirty="0"/>
              <a:t>code </a:t>
            </a:r>
            <a:r>
              <a:rPr lang="sv-SE" sz="4000" dirty="0" smtClean="0"/>
              <a:t>hosting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000" dirty="0" smtClean="0"/>
              <a:t>Appoint a police</a:t>
            </a:r>
            <a:endParaRPr lang="sv-SE" sz="4000" dirty="0"/>
          </a:p>
          <a:p>
            <a:endParaRPr lang="sv-SE" sz="4800" dirty="0"/>
          </a:p>
        </p:txBody>
      </p:sp>
    </p:spTree>
    <p:extLst>
      <p:ext uri="{BB962C8B-B14F-4D97-AF65-F5344CB8AC3E}">
        <p14:creationId xmlns:p14="http://schemas.microsoft.com/office/powerpoint/2010/main" val="295504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3568" y="1340768"/>
            <a:ext cx="5225533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5400" dirty="0" smtClean="0">
                <a:solidFill>
                  <a:schemeClr val="accent1">
                    <a:lumMod val="75000"/>
                  </a:schemeClr>
                </a:solidFill>
              </a:rPr>
              <a:t>Trouble Reporting</a:t>
            </a:r>
            <a:endParaRPr lang="sv-SE" sz="5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sv-SE" sz="4400" dirty="0"/>
          </a:p>
        </p:txBody>
      </p:sp>
      <p:sp>
        <p:nvSpPr>
          <p:cNvPr id="9" name="TextBox 8"/>
          <p:cNvSpPr txBox="1"/>
          <p:nvPr/>
        </p:nvSpPr>
        <p:spPr>
          <a:xfrm>
            <a:off x="684459" y="2348880"/>
            <a:ext cx="745127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 smtClean="0"/>
              <a:t>Keep track of all errors</a:t>
            </a:r>
            <a:endParaRPr lang="sv-SE" sz="4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 smtClean="0"/>
              <a:t>And how they are resolved</a:t>
            </a:r>
            <a:endParaRPr lang="sv-SE" sz="48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 smtClean="0"/>
              <a:t>And verified</a:t>
            </a:r>
            <a:endParaRPr lang="sv-SE" sz="4800" dirty="0"/>
          </a:p>
        </p:txBody>
      </p:sp>
    </p:spTree>
    <p:extLst>
      <p:ext uri="{BB962C8B-B14F-4D97-AF65-F5344CB8AC3E}">
        <p14:creationId xmlns:p14="http://schemas.microsoft.com/office/powerpoint/2010/main" val="1370662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67744" y="836712"/>
            <a:ext cx="2952328" cy="5760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800" dirty="0" smtClean="0"/>
              <a:t>Reported</a:t>
            </a:r>
            <a:endParaRPr lang="sv-SE" sz="2800" dirty="0"/>
          </a:p>
        </p:txBody>
      </p:sp>
      <p:sp>
        <p:nvSpPr>
          <p:cNvPr id="4" name="Rectangle 3"/>
          <p:cNvSpPr/>
          <p:nvPr/>
        </p:nvSpPr>
        <p:spPr>
          <a:xfrm>
            <a:off x="2267744" y="2861886"/>
            <a:ext cx="2952328" cy="5760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800" dirty="0" smtClean="0"/>
              <a:t>Assigned</a:t>
            </a:r>
            <a:endParaRPr lang="sv-SE" sz="2800" dirty="0"/>
          </a:p>
        </p:txBody>
      </p:sp>
      <p:cxnSp>
        <p:nvCxnSpPr>
          <p:cNvPr id="6" name="Straight Arrow Connector 5"/>
          <p:cNvCxnSpPr>
            <a:stCxn id="29" idx="2"/>
            <a:endCxn id="4" idx="0"/>
          </p:cNvCxnSpPr>
          <p:nvPr/>
        </p:nvCxnSpPr>
        <p:spPr>
          <a:xfrm>
            <a:off x="3727675" y="2420888"/>
            <a:ext cx="16233" cy="44099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251511" y="3869998"/>
            <a:ext cx="2952328" cy="5760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800" dirty="0" smtClean="0"/>
              <a:t>Fixed</a:t>
            </a:r>
            <a:endParaRPr lang="sv-SE" sz="2800" dirty="0"/>
          </a:p>
        </p:txBody>
      </p:sp>
      <p:cxnSp>
        <p:nvCxnSpPr>
          <p:cNvPr id="8" name="Straight Arrow Connector 7"/>
          <p:cNvCxnSpPr>
            <a:endCxn id="7" idx="0"/>
          </p:cNvCxnSpPr>
          <p:nvPr/>
        </p:nvCxnSpPr>
        <p:spPr>
          <a:xfrm>
            <a:off x="3727675" y="3437950"/>
            <a:ext cx="0" cy="4320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2267744" y="4878110"/>
            <a:ext cx="2952328" cy="5760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800" dirty="0" smtClean="0"/>
              <a:t>Verified</a:t>
            </a:r>
            <a:endParaRPr lang="sv-SE" sz="2800" dirty="0"/>
          </a:p>
        </p:txBody>
      </p:sp>
      <p:cxnSp>
        <p:nvCxnSpPr>
          <p:cNvPr id="10" name="Straight Arrow Connector 9"/>
          <p:cNvCxnSpPr>
            <a:endCxn id="9" idx="0"/>
          </p:cNvCxnSpPr>
          <p:nvPr/>
        </p:nvCxnSpPr>
        <p:spPr>
          <a:xfrm>
            <a:off x="3743908" y="4446062"/>
            <a:ext cx="0" cy="4320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2267744" y="5877272"/>
            <a:ext cx="2952328" cy="5760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800" dirty="0" smtClean="0"/>
              <a:t>Closed</a:t>
            </a:r>
            <a:endParaRPr lang="sv-SE" sz="2800" dirty="0"/>
          </a:p>
        </p:txBody>
      </p:sp>
      <p:cxnSp>
        <p:nvCxnSpPr>
          <p:cNvPr id="12" name="Straight Arrow Connector 11"/>
          <p:cNvCxnSpPr>
            <a:endCxn id="11" idx="0"/>
          </p:cNvCxnSpPr>
          <p:nvPr/>
        </p:nvCxnSpPr>
        <p:spPr>
          <a:xfrm>
            <a:off x="3743908" y="5445224"/>
            <a:ext cx="0" cy="4320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139952" y="5742206"/>
            <a:ext cx="20162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156176" y="2573854"/>
            <a:ext cx="0" cy="316835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427984" y="2573854"/>
            <a:ext cx="0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4427984" y="2573854"/>
            <a:ext cx="17281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139952" y="5454174"/>
            <a:ext cx="0" cy="2880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758564" y="404664"/>
            <a:ext cx="0" cy="4320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2251511" y="1844824"/>
            <a:ext cx="2952328" cy="576064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800" dirty="0" smtClean="0"/>
              <a:t>Classified</a:t>
            </a:r>
            <a:endParaRPr lang="sv-SE" sz="2800" dirty="0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3742331" y="1412776"/>
            <a:ext cx="0" cy="4320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164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347864" y="765776"/>
            <a:ext cx="3842254" cy="24059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200" dirty="0" smtClean="0"/>
              <a:t>What most companies have got</a:t>
            </a:r>
            <a:endParaRPr lang="sv-SE" sz="3200" dirty="0"/>
          </a:p>
          <a:p>
            <a:pPr algn="ctr"/>
            <a:endParaRPr lang="sv-SE" sz="3200" dirty="0" smtClean="0"/>
          </a:p>
        </p:txBody>
      </p:sp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4459" y="2739692"/>
            <a:ext cx="567405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/>
              <a:t>IDE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/>
              <a:t>Document handling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/>
              <a:t>Code managment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v-SE" sz="4800" dirty="0"/>
              <a:t>Trouble Reporting</a:t>
            </a:r>
          </a:p>
          <a:p>
            <a:endParaRPr lang="sv-SE" sz="4800" dirty="0"/>
          </a:p>
        </p:txBody>
      </p:sp>
      <p:sp>
        <p:nvSpPr>
          <p:cNvPr id="4" name="Oval 3"/>
          <p:cNvSpPr/>
          <p:nvPr/>
        </p:nvSpPr>
        <p:spPr>
          <a:xfrm>
            <a:off x="3419872" y="2276872"/>
            <a:ext cx="3626621" cy="7920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3200" dirty="0" smtClean="0"/>
              <a:t>...that works</a:t>
            </a:r>
            <a:endParaRPr lang="sv-SE" sz="3200" dirty="0"/>
          </a:p>
        </p:txBody>
      </p:sp>
    </p:spTree>
    <p:extLst>
      <p:ext uri="{BB962C8B-B14F-4D97-AF65-F5344CB8AC3E}">
        <p14:creationId xmlns:p14="http://schemas.microsoft.com/office/powerpoint/2010/main" val="265845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43" name="Oval 35"/>
          <p:cNvSpPr>
            <a:spLocks noChangeArrowheads="1"/>
          </p:cNvSpPr>
          <p:nvPr/>
        </p:nvSpPr>
        <p:spPr bwMode="auto">
          <a:xfrm>
            <a:off x="2901950" y="1800225"/>
            <a:ext cx="158750" cy="1730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12" name="Oval 4"/>
          <p:cNvSpPr>
            <a:spLocks noChangeArrowheads="1"/>
          </p:cNvSpPr>
          <p:nvPr/>
        </p:nvSpPr>
        <p:spPr bwMode="auto">
          <a:xfrm>
            <a:off x="1985963" y="162401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13" name="Oval 5"/>
          <p:cNvSpPr>
            <a:spLocks noChangeArrowheads="1"/>
          </p:cNvSpPr>
          <p:nvPr/>
        </p:nvSpPr>
        <p:spPr bwMode="auto">
          <a:xfrm>
            <a:off x="2517775" y="1397000"/>
            <a:ext cx="158750" cy="173038"/>
          </a:xfrm>
          <a:prstGeom prst="ellipse">
            <a:avLst/>
          </a:prstGeom>
          <a:solidFill>
            <a:srgbClr val="00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14" name="Oval 6"/>
          <p:cNvSpPr>
            <a:spLocks noChangeArrowheads="1"/>
          </p:cNvSpPr>
          <p:nvPr/>
        </p:nvSpPr>
        <p:spPr bwMode="auto">
          <a:xfrm>
            <a:off x="3321050" y="172878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15" name="Oval 7"/>
          <p:cNvSpPr>
            <a:spLocks noChangeArrowheads="1"/>
          </p:cNvSpPr>
          <p:nvPr/>
        </p:nvSpPr>
        <p:spPr bwMode="auto">
          <a:xfrm>
            <a:off x="2695530" y="1808163"/>
            <a:ext cx="158750" cy="173037"/>
          </a:xfrm>
          <a:prstGeom prst="ellipse">
            <a:avLst/>
          </a:prstGeom>
          <a:solidFill>
            <a:srgbClr val="00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16" name="Oval 8"/>
          <p:cNvSpPr>
            <a:spLocks noChangeArrowheads="1"/>
          </p:cNvSpPr>
          <p:nvPr/>
        </p:nvSpPr>
        <p:spPr bwMode="auto">
          <a:xfrm>
            <a:off x="3794125" y="123983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17" name="Oval 9"/>
          <p:cNvSpPr>
            <a:spLocks noChangeArrowheads="1"/>
          </p:cNvSpPr>
          <p:nvPr/>
        </p:nvSpPr>
        <p:spPr bwMode="auto">
          <a:xfrm>
            <a:off x="2201863" y="183991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18" name="Oval 10"/>
          <p:cNvSpPr>
            <a:spLocks noChangeArrowheads="1"/>
          </p:cNvSpPr>
          <p:nvPr/>
        </p:nvSpPr>
        <p:spPr bwMode="auto">
          <a:xfrm>
            <a:off x="4094163" y="172878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19" name="Oval 11"/>
          <p:cNvSpPr>
            <a:spLocks noChangeArrowheads="1"/>
          </p:cNvSpPr>
          <p:nvPr/>
        </p:nvSpPr>
        <p:spPr bwMode="auto">
          <a:xfrm>
            <a:off x="2816225" y="141446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0" name="Oval 12"/>
          <p:cNvSpPr>
            <a:spLocks noChangeArrowheads="1"/>
          </p:cNvSpPr>
          <p:nvPr/>
        </p:nvSpPr>
        <p:spPr bwMode="auto">
          <a:xfrm>
            <a:off x="2519363" y="1397000"/>
            <a:ext cx="158750" cy="1730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1" name="Oval 13"/>
          <p:cNvSpPr>
            <a:spLocks noChangeArrowheads="1"/>
          </p:cNvSpPr>
          <p:nvPr/>
        </p:nvSpPr>
        <p:spPr bwMode="auto">
          <a:xfrm>
            <a:off x="3978275" y="151923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2" name="Oval 14"/>
          <p:cNvSpPr>
            <a:spLocks noChangeArrowheads="1"/>
          </p:cNvSpPr>
          <p:nvPr/>
        </p:nvSpPr>
        <p:spPr bwMode="auto">
          <a:xfrm>
            <a:off x="3568700" y="147161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3" name="Oval 15"/>
          <p:cNvSpPr>
            <a:spLocks noChangeArrowheads="1"/>
          </p:cNvSpPr>
          <p:nvPr/>
        </p:nvSpPr>
        <p:spPr bwMode="auto">
          <a:xfrm>
            <a:off x="4624388" y="103028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4" name="Oval 16"/>
          <p:cNvSpPr>
            <a:spLocks noChangeArrowheads="1"/>
          </p:cNvSpPr>
          <p:nvPr/>
        </p:nvSpPr>
        <p:spPr bwMode="auto">
          <a:xfrm>
            <a:off x="3032125" y="163036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5" name="Oval 17"/>
          <p:cNvSpPr>
            <a:spLocks noChangeArrowheads="1"/>
          </p:cNvSpPr>
          <p:nvPr/>
        </p:nvSpPr>
        <p:spPr bwMode="auto">
          <a:xfrm>
            <a:off x="4924425" y="151923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6" name="Oval 18"/>
          <p:cNvSpPr>
            <a:spLocks noChangeArrowheads="1"/>
          </p:cNvSpPr>
          <p:nvPr/>
        </p:nvSpPr>
        <p:spPr bwMode="auto">
          <a:xfrm>
            <a:off x="3232150" y="6211888"/>
            <a:ext cx="252413" cy="220662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7" name="AutoShape 19"/>
          <p:cNvSpPr>
            <a:spLocks noChangeArrowheads="1"/>
          </p:cNvSpPr>
          <p:nvPr/>
        </p:nvSpPr>
        <p:spPr bwMode="auto">
          <a:xfrm rot="-299765">
            <a:off x="3216217" y="5407275"/>
            <a:ext cx="174177" cy="728164"/>
          </a:xfrm>
          <a:prstGeom prst="upArrow">
            <a:avLst>
              <a:gd name="adj1" fmla="val 50000"/>
              <a:gd name="adj2" fmla="val 8856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8" name="Oval 20"/>
          <p:cNvSpPr>
            <a:spLocks noChangeArrowheads="1"/>
          </p:cNvSpPr>
          <p:nvPr/>
        </p:nvSpPr>
        <p:spPr bwMode="auto">
          <a:xfrm>
            <a:off x="3730625" y="147796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29" name="Oval 21"/>
          <p:cNvSpPr>
            <a:spLocks noChangeArrowheads="1"/>
          </p:cNvSpPr>
          <p:nvPr/>
        </p:nvSpPr>
        <p:spPr bwMode="auto">
          <a:xfrm>
            <a:off x="4262438" y="1250950"/>
            <a:ext cx="158750" cy="1730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0" name="Oval 22"/>
          <p:cNvSpPr>
            <a:spLocks noChangeArrowheads="1"/>
          </p:cNvSpPr>
          <p:nvPr/>
        </p:nvSpPr>
        <p:spPr bwMode="auto">
          <a:xfrm>
            <a:off x="5065713" y="158273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1" name="Oval 23"/>
          <p:cNvSpPr>
            <a:spLocks noChangeArrowheads="1"/>
          </p:cNvSpPr>
          <p:nvPr/>
        </p:nvSpPr>
        <p:spPr bwMode="auto">
          <a:xfrm>
            <a:off x="4483100" y="153511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2" name="Oval 24"/>
          <p:cNvSpPr>
            <a:spLocks noChangeArrowheads="1"/>
          </p:cNvSpPr>
          <p:nvPr/>
        </p:nvSpPr>
        <p:spPr bwMode="auto">
          <a:xfrm>
            <a:off x="5538788" y="109378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3" name="Oval 25"/>
          <p:cNvSpPr>
            <a:spLocks noChangeArrowheads="1"/>
          </p:cNvSpPr>
          <p:nvPr/>
        </p:nvSpPr>
        <p:spPr bwMode="auto">
          <a:xfrm>
            <a:off x="3946525" y="169386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4" name="Oval 26"/>
          <p:cNvSpPr>
            <a:spLocks noChangeArrowheads="1"/>
          </p:cNvSpPr>
          <p:nvPr/>
        </p:nvSpPr>
        <p:spPr bwMode="auto">
          <a:xfrm>
            <a:off x="5838825" y="158273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5" name="Oval 27"/>
          <p:cNvSpPr>
            <a:spLocks noChangeArrowheads="1"/>
          </p:cNvSpPr>
          <p:nvPr/>
        </p:nvSpPr>
        <p:spPr bwMode="auto">
          <a:xfrm>
            <a:off x="4560888" y="126841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6" name="Oval 28"/>
          <p:cNvSpPr>
            <a:spLocks noChangeArrowheads="1"/>
          </p:cNvSpPr>
          <p:nvPr/>
        </p:nvSpPr>
        <p:spPr bwMode="auto">
          <a:xfrm>
            <a:off x="5092700" y="1041400"/>
            <a:ext cx="158750" cy="1730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7" name="Oval 29"/>
          <p:cNvSpPr>
            <a:spLocks noChangeArrowheads="1"/>
          </p:cNvSpPr>
          <p:nvPr/>
        </p:nvSpPr>
        <p:spPr bwMode="auto">
          <a:xfrm>
            <a:off x="5722938" y="137318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8" name="Oval 30"/>
          <p:cNvSpPr>
            <a:spLocks noChangeArrowheads="1"/>
          </p:cNvSpPr>
          <p:nvPr/>
        </p:nvSpPr>
        <p:spPr bwMode="auto">
          <a:xfrm>
            <a:off x="5313363" y="132556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39" name="Oval 31"/>
          <p:cNvSpPr>
            <a:spLocks noChangeArrowheads="1"/>
          </p:cNvSpPr>
          <p:nvPr/>
        </p:nvSpPr>
        <p:spPr bwMode="auto">
          <a:xfrm>
            <a:off x="6369050" y="88423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40" name="Oval 32"/>
          <p:cNvSpPr>
            <a:spLocks noChangeArrowheads="1"/>
          </p:cNvSpPr>
          <p:nvPr/>
        </p:nvSpPr>
        <p:spPr bwMode="auto">
          <a:xfrm>
            <a:off x="4776788" y="1484313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41" name="Oval 33"/>
          <p:cNvSpPr>
            <a:spLocks noChangeArrowheads="1"/>
          </p:cNvSpPr>
          <p:nvPr/>
        </p:nvSpPr>
        <p:spPr bwMode="auto">
          <a:xfrm>
            <a:off x="6669088" y="1373188"/>
            <a:ext cx="158750" cy="173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42" name="AutoShape 34"/>
          <p:cNvSpPr>
            <a:spLocks noChangeArrowheads="1"/>
          </p:cNvSpPr>
          <p:nvPr/>
        </p:nvSpPr>
        <p:spPr bwMode="auto">
          <a:xfrm rot="1302265">
            <a:off x="4135925" y="2326521"/>
            <a:ext cx="139384" cy="3966444"/>
          </a:xfrm>
          <a:prstGeom prst="upArrow">
            <a:avLst>
              <a:gd name="adj1" fmla="val 38759"/>
              <a:gd name="adj2" fmla="val 60787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45" name="AutoShape 37"/>
          <p:cNvSpPr>
            <a:spLocks noChangeArrowheads="1"/>
          </p:cNvSpPr>
          <p:nvPr/>
        </p:nvSpPr>
        <p:spPr bwMode="auto">
          <a:xfrm rot="-851887">
            <a:off x="3003550" y="4318000"/>
            <a:ext cx="147638" cy="1882775"/>
          </a:xfrm>
          <a:prstGeom prst="upArrow">
            <a:avLst>
              <a:gd name="adj1" fmla="val 38759"/>
              <a:gd name="adj2" fmla="val 461693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46" name="AutoShape 38"/>
          <p:cNvSpPr>
            <a:spLocks noChangeArrowheads="1"/>
          </p:cNvSpPr>
          <p:nvPr/>
        </p:nvSpPr>
        <p:spPr bwMode="auto">
          <a:xfrm rot="262909">
            <a:off x="2852738" y="2930525"/>
            <a:ext cx="142875" cy="1412875"/>
          </a:xfrm>
          <a:prstGeom prst="upArrow">
            <a:avLst>
              <a:gd name="adj1" fmla="val 38759"/>
              <a:gd name="adj2" fmla="val 358014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43047" name="AutoShape 39"/>
          <p:cNvSpPr>
            <a:spLocks noChangeArrowheads="1"/>
          </p:cNvSpPr>
          <p:nvPr/>
        </p:nvSpPr>
        <p:spPr bwMode="auto">
          <a:xfrm rot="-851887">
            <a:off x="2822575" y="2228850"/>
            <a:ext cx="120650" cy="752475"/>
          </a:xfrm>
          <a:prstGeom prst="upArrow">
            <a:avLst>
              <a:gd name="adj1" fmla="val 38759"/>
              <a:gd name="adj2" fmla="val 225797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49424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3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11111E-6 C 0.01806 0.00579 0.03629 0.0118 0.04826 0.00926 C 0.06024 0.00671 0.06632 -0.00463 0.0724 -0.01597 " pathEditMode="relative" ptsTypes="aaA">
                                      <p:cBhvr>
                                        <p:cTn id="27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3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3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5" grpId="0" animBg="1"/>
      <p:bldP spid="43015" grpId="1" animBg="1"/>
      <p:bldP spid="43015" grpId="2" animBg="1"/>
      <p:bldP spid="43027" grpId="0" animBg="1"/>
      <p:bldP spid="43027" grpId="1" animBg="1"/>
      <p:bldP spid="43042" grpId="0" animBg="1"/>
      <p:bldP spid="43042" grpId="1" animBg="1"/>
      <p:bldP spid="43045" grpId="0" animBg="1"/>
      <p:bldP spid="43046" grpId="0" animBg="1"/>
      <p:bldP spid="4304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2428860" y="5000636"/>
            <a:ext cx="1000132" cy="1110961"/>
          </a:xfrm>
          <a:prstGeom prst="rect">
            <a:avLst/>
          </a:prstGeom>
          <a:scene3d>
            <a:camera prst="orthographicFront"/>
            <a:lightRig rig="threePt" dir="t"/>
          </a:scene3d>
          <a:sp3d contourW="25400">
            <a:contourClr>
              <a:schemeClr val="bg1"/>
            </a:contourClr>
          </a:sp3d>
        </p:spPr>
      </p:pic>
      <p:pic>
        <p:nvPicPr>
          <p:cNvPr id="15" name="Picture 14" descr="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643042" y="2928934"/>
            <a:ext cx="1000132" cy="1110961"/>
          </a:xfrm>
          <a:prstGeom prst="rect">
            <a:avLst/>
          </a:prstGeom>
          <a:scene3d>
            <a:camera prst="orthographicFront"/>
            <a:lightRig rig="threePt" dir="t"/>
          </a:scene3d>
          <a:sp3d contourW="25400">
            <a:contourClr>
              <a:schemeClr val="bg1"/>
            </a:contourClr>
          </a:sp3d>
        </p:spPr>
      </p:pic>
      <p:pic>
        <p:nvPicPr>
          <p:cNvPr id="16" name="Picture 15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5032683"/>
            <a:ext cx="928694" cy="1110961"/>
          </a:xfrm>
          <a:prstGeom prst="rect">
            <a:avLst/>
          </a:prstGeom>
          <a:scene3d>
            <a:camera prst="orthographicFront"/>
            <a:lightRig rig="threePt" dir="t"/>
          </a:scene3d>
          <a:sp3d contourW="25400">
            <a:contourClr>
              <a:schemeClr val="bg1"/>
            </a:contourClr>
          </a:sp3d>
        </p:spPr>
      </p:pic>
      <p:pic>
        <p:nvPicPr>
          <p:cNvPr id="17" name="Picture 16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2928934"/>
            <a:ext cx="928694" cy="1110961"/>
          </a:xfrm>
          <a:prstGeom prst="rect">
            <a:avLst/>
          </a:prstGeom>
          <a:scene3d>
            <a:camera prst="orthographicFront"/>
            <a:lightRig rig="threePt" dir="t"/>
          </a:scene3d>
          <a:sp3d contourW="25400">
            <a:contourClr>
              <a:schemeClr val="bg1"/>
            </a:contourClr>
          </a:sp3d>
        </p:spPr>
      </p:pic>
      <p:pic>
        <p:nvPicPr>
          <p:cNvPr id="18" name="Picture 17" descr="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1643050"/>
            <a:ext cx="928694" cy="1110961"/>
          </a:xfrm>
          <a:prstGeom prst="rect">
            <a:avLst/>
          </a:prstGeom>
          <a:scene3d>
            <a:camera prst="orthographicFront"/>
            <a:lightRig rig="threePt" dir="t"/>
          </a:scene3d>
          <a:sp3d contourW="25400">
            <a:contourClr>
              <a:schemeClr val="bg1"/>
            </a:contourClr>
          </a:sp3d>
        </p:spPr>
      </p:pic>
      <p:sp>
        <p:nvSpPr>
          <p:cNvPr id="4108" name="Oval 12"/>
          <p:cNvSpPr>
            <a:spLocks noChangeArrowheads="1"/>
          </p:cNvSpPr>
          <p:nvPr/>
        </p:nvSpPr>
        <p:spPr bwMode="auto">
          <a:xfrm>
            <a:off x="2590800" y="260648"/>
            <a:ext cx="3468159" cy="953691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4400" b="1" dirty="0"/>
              <a:t>Star Träck</a:t>
            </a:r>
          </a:p>
        </p:txBody>
      </p:sp>
      <p:sp>
        <p:nvSpPr>
          <p:cNvPr id="19" name="Line 58"/>
          <p:cNvSpPr>
            <a:spLocks noChangeShapeType="1"/>
          </p:cNvSpPr>
          <p:nvPr/>
        </p:nvSpPr>
        <p:spPr bwMode="auto">
          <a:xfrm>
            <a:off x="4776290" y="4101715"/>
            <a:ext cx="2081726" cy="89892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20" name="Line 59"/>
          <p:cNvSpPr>
            <a:spLocks noChangeShapeType="1"/>
          </p:cNvSpPr>
          <p:nvPr/>
        </p:nvSpPr>
        <p:spPr bwMode="auto">
          <a:xfrm flipH="1">
            <a:off x="6357950" y="4786322"/>
            <a:ext cx="190500" cy="10715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21" name="Text Box 60"/>
          <p:cNvSpPr txBox="1">
            <a:spLocks noChangeArrowheads="1"/>
          </p:cNvSpPr>
          <p:nvPr/>
        </p:nvSpPr>
        <p:spPr bwMode="auto">
          <a:xfrm>
            <a:off x="6929454" y="4786322"/>
            <a:ext cx="74411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altLang="sv-SE" sz="1600" b="1" dirty="0"/>
              <a:t>Export</a:t>
            </a:r>
          </a:p>
          <a:p>
            <a:r>
              <a:rPr lang="sv-SE" altLang="sv-SE" sz="1600" b="1" dirty="0"/>
              <a:t>API</a:t>
            </a:r>
          </a:p>
        </p:txBody>
      </p:sp>
      <p:pic>
        <p:nvPicPr>
          <p:cNvPr id="22" name="Picture 21" descr="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72380" y="3429000"/>
            <a:ext cx="1399686" cy="1428760"/>
          </a:xfrm>
          <a:prstGeom prst="rect">
            <a:avLst/>
          </a:prstGeom>
        </p:spPr>
      </p:pic>
      <p:sp>
        <p:nvSpPr>
          <p:cNvPr id="23" name="5-Point Star 22"/>
          <p:cNvSpPr/>
          <p:nvPr/>
        </p:nvSpPr>
        <p:spPr>
          <a:xfrm>
            <a:off x="2357422" y="2357430"/>
            <a:ext cx="4071966" cy="3357586"/>
          </a:xfrm>
          <a:prstGeom prst="star5">
            <a:avLst/>
          </a:prstGeom>
          <a:noFill/>
          <a:ln w="2222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99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691217" y="1322785"/>
            <a:ext cx="2207683" cy="81081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/>
              <a:t>CPU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747434" y="3429000"/>
            <a:ext cx="1344084" cy="647700"/>
          </a:xfrm>
          <a:prstGeom prst="rect">
            <a:avLst/>
          </a:prstGeom>
          <a:solidFill>
            <a:srgbClr val="FF33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400" dirty="0"/>
              <a:t>Sensor</a:t>
            </a:r>
          </a:p>
          <a:p>
            <a:pPr algn="ctr"/>
            <a:r>
              <a:rPr lang="sv-SE" altLang="sv-SE" sz="1400" dirty="0" smtClean="0"/>
              <a:t>Outgoing</a:t>
            </a:r>
            <a:endParaRPr lang="sv-SE" altLang="sv-SE" sz="1400" dirty="0"/>
          </a:p>
          <a:p>
            <a:pPr algn="ctr"/>
            <a:r>
              <a:rPr lang="sv-SE" altLang="sv-SE" sz="1400" dirty="0"/>
              <a:t>Water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308101" y="3429000"/>
            <a:ext cx="1344084" cy="647700"/>
          </a:xfrm>
          <a:prstGeom prst="rect">
            <a:avLst/>
          </a:prstGeom>
          <a:solidFill>
            <a:srgbClr val="FF33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400" dirty="0" smtClean="0"/>
              <a:t>Sensor</a:t>
            </a:r>
          </a:p>
          <a:p>
            <a:pPr algn="ctr"/>
            <a:r>
              <a:rPr lang="sv-SE" altLang="sv-SE" sz="1400" dirty="0" smtClean="0"/>
              <a:t>Incoming</a:t>
            </a:r>
          </a:p>
          <a:p>
            <a:pPr algn="ctr"/>
            <a:r>
              <a:rPr lang="sv-SE" altLang="sv-SE" sz="1400" dirty="0" smtClean="0"/>
              <a:t>Water</a:t>
            </a: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5052484" y="1484710"/>
            <a:ext cx="1344083" cy="539353"/>
          </a:xfrm>
          <a:prstGeom prst="rect">
            <a:avLst/>
          </a:prstGeom>
          <a:solidFill>
            <a:srgbClr val="FF33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400" dirty="0" smtClean="0"/>
              <a:t>GPRS/3G</a:t>
            </a:r>
            <a:endParaRPr lang="sv-SE" altLang="sv-SE" sz="1400" dirty="0"/>
          </a:p>
          <a:p>
            <a:pPr algn="ctr"/>
            <a:endParaRPr lang="sv-SE" altLang="sv-SE" sz="1400" dirty="0"/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2554818" y="2132410"/>
            <a:ext cx="289983" cy="594122"/>
          </a:xfrm>
          <a:prstGeom prst="upDownArrow">
            <a:avLst>
              <a:gd name="adj1" fmla="val 50000"/>
              <a:gd name="adj2" fmla="val 72847"/>
            </a:avLst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5130" name="AutoShape 10"/>
          <p:cNvSpPr>
            <a:spLocks noChangeArrowheads="1"/>
          </p:cNvSpPr>
          <p:nvPr/>
        </p:nvSpPr>
        <p:spPr bwMode="auto">
          <a:xfrm rot="16200000">
            <a:off x="4345452" y="1254853"/>
            <a:ext cx="163115" cy="1056217"/>
          </a:xfrm>
          <a:prstGeom prst="upDownArrow">
            <a:avLst>
              <a:gd name="adj1" fmla="val 50000"/>
              <a:gd name="adj2" fmla="val 72847"/>
            </a:avLst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1210734" y="2726532"/>
            <a:ext cx="5666317" cy="108347"/>
          </a:xfrm>
          <a:prstGeom prst="rect">
            <a:avLst/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5135" name="AutoShape 15"/>
          <p:cNvSpPr>
            <a:spLocks noChangeArrowheads="1"/>
          </p:cNvSpPr>
          <p:nvPr/>
        </p:nvSpPr>
        <p:spPr bwMode="auto">
          <a:xfrm>
            <a:off x="1883833" y="2834878"/>
            <a:ext cx="289984" cy="594122"/>
          </a:xfrm>
          <a:prstGeom prst="upDownArrow">
            <a:avLst>
              <a:gd name="adj1" fmla="val 50000"/>
              <a:gd name="adj2" fmla="val 72847"/>
            </a:avLst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5136" name="AutoShape 16"/>
          <p:cNvSpPr>
            <a:spLocks noChangeArrowheads="1"/>
          </p:cNvSpPr>
          <p:nvPr/>
        </p:nvSpPr>
        <p:spPr bwMode="auto">
          <a:xfrm>
            <a:off x="3227918" y="2834878"/>
            <a:ext cx="289983" cy="594122"/>
          </a:xfrm>
          <a:prstGeom prst="upDownArrow">
            <a:avLst>
              <a:gd name="adj1" fmla="val 50000"/>
              <a:gd name="adj2" fmla="val 72847"/>
            </a:avLst>
          </a:prstGeom>
          <a:solidFill>
            <a:srgbClr val="CCFF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5137" name="AutoShape 17"/>
          <p:cNvSpPr>
            <a:spLocks noChangeArrowheads="1"/>
          </p:cNvSpPr>
          <p:nvPr/>
        </p:nvSpPr>
        <p:spPr bwMode="auto">
          <a:xfrm>
            <a:off x="4859867" y="2834878"/>
            <a:ext cx="289984" cy="594122"/>
          </a:xfrm>
          <a:prstGeom prst="upDownArrow">
            <a:avLst>
              <a:gd name="adj1" fmla="val 50000"/>
              <a:gd name="adj2" fmla="val 72847"/>
            </a:avLst>
          </a:prstGeom>
          <a:solidFill>
            <a:srgbClr val="CCFF33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4379384" y="3429000"/>
            <a:ext cx="1344083" cy="539354"/>
          </a:xfrm>
          <a:prstGeom prst="rect">
            <a:avLst/>
          </a:prstGeom>
          <a:solidFill>
            <a:srgbClr val="FF3399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sv-SE" altLang="sv-SE" sz="1400"/>
          </a:p>
        </p:txBody>
      </p:sp>
      <p:sp>
        <p:nvSpPr>
          <p:cNvPr id="5139" name="Rectangle 19"/>
          <p:cNvSpPr>
            <a:spLocks noChangeArrowheads="1"/>
          </p:cNvSpPr>
          <p:nvPr/>
        </p:nvSpPr>
        <p:spPr bwMode="auto">
          <a:xfrm>
            <a:off x="4667251" y="3537347"/>
            <a:ext cx="1344083" cy="539353"/>
          </a:xfrm>
          <a:prstGeom prst="rect">
            <a:avLst/>
          </a:prstGeom>
          <a:solidFill>
            <a:srgbClr val="FF3399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400"/>
              <a:t>Future</a:t>
            </a:r>
          </a:p>
          <a:p>
            <a:pPr algn="ctr"/>
            <a:r>
              <a:rPr lang="sv-SE" altLang="sv-SE" sz="1400"/>
              <a:t>Extensions</a:t>
            </a:r>
          </a:p>
        </p:txBody>
      </p:sp>
      <p:sp>
        <p:nvSpPr>
          <p:cNvPr id="5140" name="Line 20"/>
          <p:cNvSpPr>
            <a:spLocks noChangeShapeType="1"/>
          </p:cNvSpPr>
          <p:nvPr/>
        </p:nvSpPr>
        <p:spPr bwMode="auto">
          <a:xfrm>
            <a:off x="5628217" y="675085"/>
            <a:ext cx="0" cy="75604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5141" name="Line 21"/>
          <p:cNvSpPr>
            <a:spLocks noChangeShapeType="1"/>
          </p:cNvSpPr>
          <p:nvPr/>
        </p:nvSpPr>
        <p:spPr bwMode="auto">
          <a:xfrm flipH="1">
            <a:off x="5628217" y="675085"/>
            <a:ext cx="287867" cy="21550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5142" name="Line 22"/>
          <p:cNvSpPr>
            <a:spLocks noChangeShapeType="1"/>
          </p:cNvSpPr>
          <p:nvPr/>
        </p:nvSpPr>
        <p:spPr bwMode="auto">
          <a:xfrm flipH="1" flipV="1">
            <a:off x="5340351" y="675085"/>
            <a:ext cx="287867" cy="21550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1403351" y="4293394"/>
            <a:ext cx="5568949" cy="377429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dirty="0" smtClean="0"/>
              <a:t>Mechanics</a:t>
            </a:r>
            <a:endParaRPr lang="sv-SE" altLang="sv-SE" dirty="0"/>
          </a:p>
        </p:txBody>
      </p:sp>
    </p:spTree>
    <p:extLst>
      <p:ext uri="{BB962C8B-B14F-4D97-AF65-F5344CB8AC3E}">
        <p14:creationId xmlns:p14="http://schemas.microsoft.com/office/powerpoint/2010/main" val="145947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82" name="Group 14"/>
          <p:cNvGrpSpPr>
            <a:grpSpLocks/>
          </p:cNvGrpSpPr>
          <p:nvPr/>
        </p:nvGrpSpPr>
        <p:grpSpPr bwMode="auto">
          <a:xfrm>
            <a:off x="2940051" y="1052513"/>
            <a:ext cx="2302933" cy="1241822"/>
            <a:chOff x="1162" y="567"/>
            <a:chExt cx="1088" cy="1043"/>
          </a:xfrm>
        </p:grpSpPr>
        <p:sp>
          <p:nvSpPr>
            <p:cNvPr id="7174" name="AutoShape 6"/>
            <p:cNvSpPr>
              <a:spLocks noChangeArrowheads="1"/>
            </p:cNvSpPr>
            <p:nvPr/>
          </p:nvSpPr>
          <p:spPr bwMode="auto">
            <a:xfrm rot="-10800000">
              <a:off x="1162" y="567"/>
              <a:ext cx="544" cy="907"/>
            </a:xfrm>
            <a:prstGeom prst="curvedLeftArrow">
              <a:avLst>
                <a:gd name="adj1" fmla="val 11401"/>
                <a:gd name="adj2" fmla="val 65448"/>
                <a:gd name="adj3" fmla="val 3345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v-SE"/>
            </a:p>
          </p:txBody>
        </p:sp>
        <p:sp>
          <p:nvSpPr>
            <p:cNvPr id="7175" name="Text Box 7"/>
            <p:cNvSpPr txBox="1">
              <a:spLocks noChangeArrowheads="1"/>
            </p:cNvSpPr>
            <p:nvPr/>
          </p:nvSpPr>
          <p:spPr bwMode="auto">
            <a:xfrm>
              <a:off x="1389" y="1021"/>
              <a:ext cx="494" cy="2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sv-SE" altLang="sv-SE" sz="1600"/>
                <a:t>Main-loop</a:t>
              </a:r>
            </a:p>
          </p:txBody>
        </p:sp>
        <p:sp>
          <p:nvSpPr>
            <p:cNvPr id="7176" name="AutoShape 8"/>
            <p:cNvSpPr>
              <a:spLocks noChangeArrowheads="1"/>
            </p:cNvSpPr>
            <p:nvPr/>
          </p:nvSpPr>
          <p:spPr bwMode="auto">
            <a:xfrm>
              <a:off x="1706" y="703"/>
              <a:ext cx="544" cy="907"/>
            </a:xfrm>
            <a:prstGeom prst="curvedLeftArrow">
              <a:avLst>
                <a:gd name="adj1" fmla="val 11401"/>
                <a:gd name="adj2" fmla="val 65448"/>
                <a:gd name="adj3" fmla="val 33454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v-SE"/>
            </a:p>
          </p:txBody>
        </p:sp>
      </p:grp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6011334" y="3644503"/>
            <a:ext cx="1919817" cy="91797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sv-SE" altLang="sv-SE"/>
              <a:t>ITS-P</a:t>
            </a:r>
          </a:p>
          <a:p>
            <a:pPr algn="ctr"/>
            <a:r>
              <a:rPr lang="sv-SE" altLang="sv-SE"/>
              <a:t>HTTP</a:t>
            </a:r>
          </a:p>
          <a:p>
            <a:pPr algn="ctr"/>
            <a:r>
              <a:rPr lang="sv-SE" altLang="sv-SE"/>
              <a:t>TCP/IP</a:t>
            </a:r>
          </a:p>
        </p:txBody>
      </p:sp>
      <p:sp>
        <p:nvSpPr>
          <p:cNvPr id="7178" name="Line 10"/>
          <p:cNvSpPr>
            <a:spLocks noChangeShapeType="1"/>
          </p:cNvSpPr>
          <p:nvPr/>
        </p:nvSpPr>
        <p:spPr bwMode="auto">
          <a:xfrm>
            <a:off x="6011334" y="3968354"/>
            <a:ext cx="191981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179" name="Line 11"/>
          <p:cNvSpPr>
            <a:spLocks noChangeShapeType="1"/>
          </p:cNvSpPr>
          <p:nvPr/>
        </p:nvSpPr>
        <p:spPr bwMode="auto">
          <a:xfrm>
            <a:off x="6011334" y="4238625"/>
            <a:ext cx="191981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6011334" y="4562475"/>
            <a:ext cx="1919817" cy="648891"/>
          </a:xfrm>
          <a:prstGeom prst="rect">
            <a:avLst/>
          </a:prstGeom>
          <a:solidFill>
            <a:srgbClr val="CCFF33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/>
              <a:t>PPP </a:t>
            </a:r>
          </a:p>
          <a:p>
            <a:pPr algn="ctr"/>
            <a:r>
              <a:rPr lang="sv-SE" altLang="sv-SE" sz="1600"/>
              <a:t>GPRS HW driver</a:t>
            </a:r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>
            <a:off x="6011334" y="4887516"/>
            <a:ext cx="1919817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184" name="Oval 16"/>
          <p:cNvSpPr>
            <a:spLocks noChangeArrowheads="1"/>
          </p:cNvSpPr>
          <p:nvPr/>
        </p:nvSpPr>
        <p:spPr bwMode="auto">
          <a:xfrm>
            <a:off x="6011334" y="2456260"/>
            <a:ext cx="1824567" cy="86320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600"/>
              <a:t>Reporting</a:t>
            </a: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827617" y="1376362"/>
            <a:ext cx="1264192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altLang="sv-SE" sz="1600"/>
              <a:t>Interrupts</a:t>
            </a:r>
          </a:p>
          <a:p>
            <a:pPr>
              <a:buFontTx/>
              <a:buChar char="•"/>
            </a:pPr>
            <a:r>
              <a:rPr lang="sv-SE" altLang="sv-SE" sz="1600"/>
              <a:t>Flow detect</a:t>
            </a:r>
          </a:p>
          <a:p>
            <a:pPr>
              <a:buFontTx/>
              <a:buChar char="•"/>
            </a:pPr>
            <a:r>
              <a:rPr lang="sv-SE" altLang="sv-SE" sz="1600"/>
              <a:t>Timer</a:t>
            </a:r>
          </a:p>
          <a:p>
            <a:pPr>
              <a:buFontTx/>
              <a:buChar char="•"/>
            </a:pPr>
            <a:r>
              <a:rPr lang="sv-SE" altLang="sv-SE" sz="1600"/>
              <a:t>GPRS call</a:t>
            </a:r>
          </a:p>
          <a:p>
            <a:pPr>
              <a:buFontTx/>
              <a:buChar char="•"/>
            </a:pPr>
            <a:endParaRPr lang="sv-SE" altLang="sv-SE" sz="1600"/>
          </a:p>
        </p:txBody>
      </p:sp>
      <p:sp>
        <p:nvSpPr>
          <p:cNvPr id="7187" name="Oval 19"/>
          <p:cNvSpPr>
            <a:spLocks noChangeArrowheads="1"/>
          </p:cNvSpPr>
          <p:nvPr/>
        </p:nvSpPr>
        <p:spPr bwMode="auto">
          <a:xfrm>
            <a:off x="3515785" y="2511029"/>
            <a:ext cx="1824567" cy="86320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600"/>
              <a:t>DB </a:t>
            </a:r>
          </a:p>
          <a:p>
            <a:pPr algn="ctr"/>
            <a:r>
              <a:rPr lang="sv-SE" altLang="sv-SE" sz="1600"/>
              <a:t>Handler</a:t>
            </a:r>
          </a:p>
        </p:txBody>
      </p:sp>
      <p:sp>
        <p:nvSpPr>
          <p:cNvPr id="7188" name="Rectangle 20"/>
          <p:cNvSpPr>
            <a:spLocks noChangeArrowheads="1"/>
          </p:cNvSpPr>
          <p:nvPr/>
        </p:nvSpPr>
        <p:spPr bwMode="auto">
          <a:xfrm>
            <a:off x="3611034" y="3698081"/>
            <a:ext cx="1729317" cy="486966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600"/>
              <a:t>Data</a:t>
            </a:r>
          </a:p>
          <a:p>
            <a:pPr algn="ctr"/>
            <a:r>
              <a:rPr lang="sv-SE" altLang="sv-SE" sz="1600"/>
              <a:t>Base</a:t>
            </a:r>
          </a:p>
        </p:txBody>
      </p:sp>
      <p:sp>
        <p:nvSpPr>
          <p:cNvPr id="7189" name="Line 21"/>
          <p:cNvSpPr>
            <a:spLocks noChangeShapeType="1"/>
          </p:cNvSpPr>
          <p:nvPr/>
        </p:nvSpPr>
        <p:spPr bwMode="auto">
          <a:xfrm>
            <a:off x="4379384" y="3374231"/>
            <a:ext cx="0" cy="323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190" name="Line 22"/>
          <p:cNvSpPr>
            <a:spLocks noChangeShapeType="1"/>
          </p:cNvSpPr>
          <p:nvPr/>
        </p:nvSpPr>
        <p:spPr bwMode="auto">
          <a:xfrm>
            <a:off x="6972300" y="3320654"/>
            <a:ext cx="0" cy="323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191" name="Line 23"/>
          <p:cNvSpPr>
            <a:spLocks noChangeShapeType="1"/>
          </p:cNvSpPr>
          <p:nvPr/>
        </p:nvSpPr>
        <p:spPr bwMode="auto">
          <a:xfrm>
            <a:off x="5340351" y="2942035"/>
            <a:ext cx="67098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192" name="Oval 24"/>
          <p:cNvSpPr>
            <a:spLocks noChangeArrowheads="1"/>
          </p:cNvSpPr>
          <p:nvPr/>
        </p:nvSpPr>
        <p:spPr bwMode="auto">
          <a:xfrm>
            <a:off x="1020234" y="2564606"/>
            <a:ext cx="1824567" cy="863204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600"/>
              <a:t>Data </a:t>
            </a:r>
          </a:p>
          <a:p>
            <a:pPr algn="ctr"/>
            <a:r>
              <a:rPr lang="sv-SE" altLang="sv-SE" sz="1600"/>
              <a:t>Aquisition </a:t>
            </a:r>
          </a:p>
          <a:p>
            <a:pPr algn="ctr"/>
            <a:endParaRPr lang="sv-SE" altLang="sv-SE" sz="1600"/>
          </a:p>
        </p:txBody>
      </p:sp>
      <p:sp>
        <p:nvSpPr>
          <p:cNvPr id="7193" name="Line 25"/>
          <p:cNvSpPr>
            <a:spLocks noChangeShapeType="1"/>
          </p:cNvSpPr>
          <p:nvPr/>
        </p:nvSpPr>
        <p:spPr bwMode="auto">
          <a:xfrm>
            <a:off x="2844800" y="2942035"/>
            <a:ext cx="67098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194" name="AutoShape 26"/>
          <p:cNvSpPr>
            <a:spLocks noChangeArrowheads="1"/>
          </p:cNvSpPr>
          <p:nvPr/>
        </p:nvSpPr>
        <p:spPr bwMode="auto">
          <a:xfrm rot="-1757482">
            <a:off x="1979085" y="1754982"/>
            <a:ext cx="960967" cy="108347"/>
          </a:xfrm>
          <a:prstGeom prst="notchedRightArrow">
            <a:avLst>
              <a:gd name="adj1" fmla="val 50000"/>
              <a:gd name="adj2" fmla="val 12472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7195" name="Rectangle 27"/>
          <p:cNvSpPr>
            <a:spLocks noChangeArrowheads="1"/>
          </p:cNvSpPr>
          <p:nvPr/>
        </p:nvSpPr>
        <p:spPr bwMode="auto">
          <a:xfrm>
            <a:off x="3611034" y="4508898"/>
            <a:ext cx="1729317" cy="48696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600"/>
              <a:t>Flash </a:t>
            </a:r>
          </a:p>
          <a:p>
            <a:pPr algn="ctr"/>
            <a:r>
              <a:rPr lang="sv-SE" altLang="sv-SE" sz="1600"/>
              <a:t>Driver</a:t>
            </a:r>
          </a:p>
        </p:txBody>
      </p:sp>
      <p:sp>
        <p:nvSpPr>
          <p:cNvPr id="7196" name="Line 28"/>
          <p:cNvSpPr>
            <a:spLocks noChangeShapeType="1"/>
          </p:cNvSpPr>
          <p:nvPr/>
        </p:nvSpPr>
        <p:spPr bwMode="auto">
          <a:xfrm>
            <a:off x="4379384" y="4185047"/>
            <a:ext cx="0" cy="323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197" name="Rectangle 29"/>
          <p:cNvSpPr>
            <a:spLocks noChangeArrowheads="1"/>
          </p:cNvSpPr>
          <p:nvPr/>
        </p:nvSpPr>
        <p:spPr bwMode="auto">
          <a:xfrm>
            <a:off x="1210733" y="3752850"/>
            <a:ext cx="1729317" cy="486966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600"/>
              <a:t>Sensor</a:t>
            </a:r>
          </a:p>
          <a:p>
            <a:pPr algn="ctr"/>
            <a:r>
              <a:rPr lang="sv-SE" altLang="sv-SE" sz="1600"/>
              <a:t>Driver</a:t>
            </a:r>
          </a:p>
        </p:txBody>
      </p:sp>
      <p:sp>
        <p:nvSpPr>
          <p:cNvPr id="7198" name="Line 30"/>
          <p:cNvSpPr>
            <a:spLocks noChangeShapeType="1"/>
          </p:cNvSpPr>
          <p:nvPr/>
        </p:nvSpPr>
        <p:spPr bwMode="auto">
          <a:xfrm>
            <a:off x="1979084" y="3429000"/>
            <a:ext cx="0" cy="323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199" name="Rectangle 31"/>
          <p:cNvSpPr>
            <a:spLocks noChangeArrowheads="1"/>
          </p:cNvSpPr>
          <p:nvPr/>
        </p:nvSpPr>
        <p:spPr bwMode="auto">
          <a:xfrm>
            <a:off x="1210733" y="4563667"/>
            <a:ext cx="1729317" cy="486965"/>
          </a:xfrm>
          <a:prstGeom prst="rect">
            <a:avLst/>
          </a:prstGeom>
          <a:solidFill>
            <a:srgbClr val="CCFF33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altLang="sv-SE" sz="1600"/>
              <a:t>Sensor and</a:t>
            </a:r>
          </a:p>
          <a:p>
            <a:pPr algn="ctr"/>
            <a:r>
              <a:rPr lang="sv-SE" altLang="sv-SE" sz="1600"/>
              <a:t>A/D</a:t>
            </a:r>
          </a:p>
        </p:txBody>
      </p:sp>
      <p:sp>
        <p:nvSpPr>
          <p:cNvPr id="7200" name="Line 32"/>
          <p:cNvSpPr>
            <a:spLocks noChangeShapeType="1"/>
          </p:cNvSpPr>
          <p:nvPr/>
        </p:nvSpPr>
        <p:spPr bwMode="auto">
          <a:xfrm>
            <a:off x="1979084" y="4239816"/>
            <a:ext cx="0" cy="323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201" name="Line 33"/>
          <p:cNvSpPr>
            <a:spLocks noChangeShapeType="1"/>
          </p:cNvSpPr>
          <p:nvPr/>
        </p:nvSpPr>
        <p:spPr bwMode="auto">
          <a:xfrm flipH="1">
            <a:off x="2459567" y="2132410"/>
            <a:ext cx="768351" cy="43219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202" name="Line 34"/>
          <p:cNvSpPr>
            <a:spLocks noChangeShapeType="1"/>
          </p:cNvSpPr>
          <p:nvPr/>
        </p:nvSpPr>
        <p:spPr bwMode="auto">
          <a:xfrm>
            <a:off x="5245100" y="2024063"/>
            <a:ext cx="863600" cy="378619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/>
          </a:p>
        </p:txBody>
      </p:sp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1761067" y="365522"/>
            <a:ext cx="252864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altLang="sv-SE"/>
              <a:t>ITS software architecture</a:t>
            </a:r>
          </a:p>
        </p:txBody>
      </p:sp>
    </p:spTree>
    <p:extLst>
      <p:ext uri="{BB962C8B-B14F-4D97-AF65-F5344CB8AC3E}">
        <p14:creationId xmlns:p14="http://schemas.microsoft.com/office/powerpoint/2010/main" val="235514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582981" y="1618922"/>
            <a:ext cx="5983177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sv-SE" altLang="sv-SE" sz="2800" dirty="0" smtClean="0"/>
              <a:t>Ready to report</a:t>
            </a:r>
          </a:p>
          <a:p>
            <a:pPr algn="ctr"/>
            <a:r>
              <a:rPr lang="sv-SE" altLang="sv-SE" sz="2800" dirty="0" smtClean="0"/>
              <a:t>Send your status</a:t>
            </a:r>
            <a:endParaRPr lang="sv-SE" altLang="sv-SE" sz="2800" dirty="0"/>
          </a:p>
          <a:p>
            <a:pPr algn="ctr"/>
            <a:r>
              <a:rPr lang="sv-SE" altLang="sv-SE" sz="2800" dirty="0" smtClean="0"/>
              <a:t>My status</a:t>
            </a:r>
          </a:p>
          <a:p>
            <a:pPr algn="ctr"/>
            <a:r>
              <a:rPr lang="sv-SE" altLang="sv-SE" sz="2800" dirty="0"/>
              <a:t>Send data after &lt;time&gt;</a:t>
            </a:r>
          </a:p>
          <a:p>
            <a:pPr algn="ctr"/>
            <a:r>
              <a:rPr lang="sv-SE" altLang="sv-SE" sz="2800" dirty="0" smtClean="0"/>
              <a:t>My </a:t>
            </a:r>
            <a:r>
              <a:rPr lang="sv-SE" altLang="sv-SE" sz="2800" dirty="0"/>
              <a:t>data after &lt;time</a:t>
            </a:r>
            <a:r>
              <a:rPr lang="sv-SE" altLang="sv-SE" sz="2800" dirty="0" smtClean="0"/>
              <a:t>&gt;</a:t>
            </a:r>
            <a:endParaRPr lang="sv-SE" altLang="sv-SE" sz="2800" dirty="0"/>
          </a:p>
          <a:p>
            <a:pPr algn="ctr"/>
            <a:r>
              <a:rPr lang="sv-SE" altLang="sv-SE" sz="2800" dirty="0" smtClean="0"/>
              <a:t>Permission to erase data before </a:t>
            </a:r>
            <a:r>
              <a:rPr lang="sv-SE" altLang="sv-SE" sz="2800" dirty="0"/>
              <a:t>&lt;time </a:t>
            </a:r>
            <a:r>
              <a:rPr lang="sv-SE" altLang="sv-SE" sz="2800" dirty="0" smtClean="0"/>
              <a:t>&gt;</a:t>
            </a:r>
            <a:endParaRPr lang="sv-SE" altLang="sv-SE" sz="2800" dirty="0"/>
          </a:p>
          <a:p>
            <a:pPr algn="ctr"/>
            <a:r>
              <a:rPr lang="sv-SE" altLang="sv-SE" sz="2800" dirty="0" smtClean="0"/>
              <a:t>OK</a:t>
            </a:r>
          </a:p>
          <a:p>
            <a:pPr algn="ctr"/>
            <a:r>
              <a:rPr lang="sv-SE" altLang="sv-SE" sz="2800" dirty="0" smtClean="0"/>
              <a:t>Over and out</a:t>
            </a:r>
          </a:p>
          <a:p>
            <a:pPr algn="ctr"/>
            <a:r>
              <a:rPr lang="sv-SE" altLang="sv-SE" sz="2800" dirty="0" smtClean="0"/>
              <a:t>Over and out</a:t>
            </a:r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1361371" y="1690983"/>
            <a:ext cx="0" cy="382624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7787768" y="1690983"/>
            <a:ext cx="0" cy="382624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1361373" y="2117422"/>
            <a:ext cx="64263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 flipH="1">
            <a:off x="1361373" y="2541521"/>
            <a:ext cx="64263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>
            <a:off x="1361373" y="2967962"/>
            <a:ext cx="64263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203" name="Line 11"/>
          <p:cNvSpPr>
            <a:spLocks noChangeShapeType="1"/>
          </p:cNvSpPr>
          <p:nvPr/>
        </p:nvSpPr>
        <p:spPr bwMode="auto">
          <a:xfrm flipH="1">
            <a:off x="1361373" y="3392057"/>
            <a:ext cx="64263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204" name="Line 12"/>
          <p:cNvSpPr>
            <a:spLocks noChangeShapeType="1"/>
          </p:cNvSpPr>
          <p:nvPr/>
        </p:nvSpPr>
        <p:spPr bwMode="auto">
          <a:xfrm>
            <a:off x="1361373" y="3818498"/>
            <a:ext cx="64263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206" name="Line 14"/>
          <p:cNvSpPr>
            <a:spLocks noChangeShapeType="1"/>
          </p:cNvSpPr>
          <p:nvPr/>
        </p:nvSpPr>
        <p:spPr bwMode="auto">
          <a:xfrm>
            <a:off x="1361373" y="5445224"/>
            <a:ext cx="64263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1088260" y="1051322"/>
            <a:ext cx="842966" cy="787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altLang="sv-SE" sz="2000" dirty="0"/>
              <a:t>ITS</a:t>
            </a:r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7308305" y="1121215"/>
            <a:ext cx="1466718" cy="787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sv-SE" altLang="sv-SE" sz="2000" dirty="0"/>
              <a:t>Server</a:t>
            </a:r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1361373" y="4594688"/>
            <a:ext cx="64263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 flipH="1">
            <a:off x="1361373" y="4242597"/>
            <a:ext cx="64263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 flipH="1">
            <a:off x="1361373" y="5018783"/>
            <a:ext cx="642639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sv-SE" sz="2000"/>
          </a:p>
        </p:txBody>
      </p:sp>
    </p:spTree>
    <p:extLst>
      <p:ext uri="{BB962C8B-B14F-4D97-AF65-F5344CB8AC3E}">
        <p14:creationId xmlns:p14="http://schemas.microsoft.com/office/powerpoint/2010/main" val="104921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7364" y="692696"/>
            <a:ext cx="28308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000" u="sng" dirty="0" smtClean="0"/>
              <a:t>Organisation</a:t>
            </a:r>
            <a:endParaRPr lang="sv-SE" sz="4000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2714647" y="3694184"/>
            <a:ext cx="2713243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sv-SE" sz="4000" dirty="0" smtClean="0"/>
              <a:t>Server team</a:t>
            </a:r>
            <a:endParaRPr lang="sv-SE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544202" y="3694184"/>
            <a:ext cx="1989647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sv-SE" sz="4000" dirty="0" smtClean="0"/>
              <a:t>ITS team</a:t>
            </a:r>
            <a:endParaRPr lang="sv-SE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4071268" y="4941168"/>
            <a:ext cx="4354847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sv-SE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Hardware (external)</a:t>
            </a:r>
            <a:endParaRPr lang="sv-SE" sz="4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48691" y="3694184"/>
            <a:ext cx="2202078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sv-SE" sz="4000" dirty="0" smtClean="0"/>
              <a:t>Test team</a:t>
            </a:r>
            <a:endParaRPr lang="sv-SE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2714647" y="1916832"/>
            <a:ext cx="3615413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sv-SE" sz="4000" dirty="0" smtClean="0"/>
              <a:t>Project manager</a:t>
            </a:r>
            <a:endParaRPr lang="sv-SE" sz="4000" dirty="0"/>
          </a:p>
        </p:txBody>
      </p:sp>
      <p:cxnSp>
        <p:nvCxnSpPr>
          <p:cNvPr id="9" name="Straight Connector 8"/>
          <p:cNvCxnSpPr>
            <a:stCxn id="7" idx="2"/>
          </p:cNvCxnSpPr>
          <p:nvPr/>
        </p:nvCxnSpPr>
        <p:spPr>
          <a:xfrm flipH="1">
            <a:off x="4522353" y="2624718"/>
            <a:ext cx="1" cy="10694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4" idx="0"/>
          </p:cNvCxnSpPr>
          <p:nvPr/>
        </p:nvCxnSpPr>
        <p:spPr>
          <a:xfrm flipH="1" flipV="1">
            <a:off x="1539025" y="3159451"/>
            <a:ext cx="1" cy="5347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7452320" y="3159450"/>
            <a:ext cx="1" cy="5347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539026" y="3159451"/>
            <a:ext cx="591329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868144" y="3159451"/>
            <a:ext cx="0" cy="17817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250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43608" y="1595055"/>
            <a:ext cx="7144103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Agile Software Development</a:t>
            </a:r>
            <a:endParaRPr lang="en-US" sz="4400" b="1" dirty="0"/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Incremental and Iterative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Responsive </a:t>
            </a:r>
            <a:r>
              <a:rPr lang="en-US" sz="3200" dirty="0"/>
              <a:t>to </a:t>
            </a:r>
            <a:r>
              <a:rPr lang="en-US" sz="3200" dirty="0" smtClean="0"/>
              <a:t>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/>
              <a:t>Time boxed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Self </a:t>
            </a:r>
            <a:r>
              <a:rPr lang="en-US" sz="3200" dirty="0"/>
              <a:t>organizing teams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 smtClean="0"/>
              <a:t>Involved product owner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pic>
        <p:nvPicPr>
          <p:cNvPr id="4" name="Picture 3" descr="spec.png"/>
          <p:cNvPicPr>
            <a:picLocks noChangeAspect="1"/>
          </p:cNvPicPr>
          <p:nvPr/>
        </p:nvPicPr>
        <p:blipFill rotWithShape="1">
          <a:blip r:embed="rId3"/>
          <a:srcRect l="19178" t="24013" r="57043" b="34161"/>
          <a:stretch/>
        </p:blipFill>
        <p:spPr>
          <a:xfrm>
            <a:off x="977783" y="2130050"/>
            <a:ext cx="1296144" cy="202522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51920" y="1700808"/>
            <a:ext cx="1810111" cy="369331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sv-SE" b="1" u="sng" dirty="0" smtClean="0"/>
              <a:t>Feature	Prio</a:t>
            </a:r>
          </a:p>
          <a:p>
            <a:r>
              <a:rPr lang="sv-SE" dirty="0" smtClean="0"/>
              <a:t>F1	160000</a:t>
            </a:r>
          </a:p>
          <a:p>
            <a:r>
              <a:rPr lang="sv-SE" dirty="0" smtClean="0"/>
              <a:t>F2	800</a:t>
            </a:r>
          </a:p>
          <a:p>
            <a:r>
              <a:rPr lang="sv-SE" dirty="0" smtClean="0"/>
              <a:t>F3	330</a:t>
            </a:r>
          </a:p>
          <a:p>
            <a:r>
              <a:rPr lang="sv-SE" dirty="0" smtClean="0"/>
              <a:t>F4	211</a:t>
            </a:r>
          </a:p>
          <a:p>
            <a:r>
              <a:rPr lang="sv-SE" dirty="0" smtClean="0"/>
              <a:t>F5	122</a:t>
            </a:r>
          </a:p>
          <a:p>
            <a:r>
              <a:rPr lang="sv-SE" dirty="0" smtClean="0"/>
              <a:t>.</a:t>
            </a:r>
          </a:p>
          <a:p>
            <a:r>
              <a:rPr lang="sv-SE" dirty="0" smtClean="0"/>
              <a:t>.</a:t>
            </a:r>
          </a:p>
          <a:p>
            <a:r>
              <a:rPr lang="sv-SE" dirty="0" smtClean="0"/>
              <a:t>.</a:t>
            </a:r>
          </a:p>
          <a:p>
            <a:r>
              <a:rPr lang="sv-SE" dirty="0" smtClean="0"/>
              <a:t>.</a:t>
            </a:r>
          </a:p>
          <a:p>
            <a:r>
              <a:rPr lang="sv-SE" dirty="0" smtClean="0"/>
              <a:t>.</a:t>
            </a:r>
          </a:p>
          <a:p>
            <a:r>
              <a:rPr lang="sv-SE" dirty="0" smtClean="0"/>
              <a:t>.</a:t>
            </a:r>
          </a:p>
          <a:p>
            <a:r>
              <a:rPr lang="sv-SE" dirty="0"/>
              <a:t>.</a:t>
            </a:r>
            <a:endParaRPr lang="sv-SE" dirty="0" smtClean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979712" y="3933056"/>
            <a:ext cx="1878391" cy="136815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1979712" y="1700809"/>
            <a:ext cx="1878391" cy="129614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77949" y="5048016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FB1</a:t>
            </a:r>
          </a:p>
          <a:p>
            <a:r>
              <a:rPr lang="sv-SE" dirty="0" smtClean="0"/>
              <a:t>F1</a:t>
            </a:r>
          </a:p>
          <a:p>
            <a:r>
              <a:rPr lang="sv-SE" dirty="0" smtClean="0"/>
              <a:t>F2</a:t>
            </a:r>
          </a:p>
          <a:p>
            <a:r>
              <a:rPr lang="sv-SE" dirty="0" smtClean="0"/>
              <a:t>F3</a:t>
            </a:r>
          </a:p>
          <a:p>
            <a:endParaRPr lang="sv-SE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2032676" y="5048015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FB2</a:t>
            </a:r>
          </a:p>
          <a:p>
            <a:r>
              <a:rPr lang="sv-SE" dirty="0" smtClean="0"/>
              <a:t>F4</a:t>
            </a:r>
          </a:p>
          <a:p>
            <a:r>
              <a:rPr lang="sv-SE" dirty="0" smtClean="0"/>
              <a:t>F5</a:t>
            </a:r>
          </a:p>
          <a:p>
            <a:r>
              <a:rPr lang="sv-SE" dirty="0" smtClean="0"/>
              <a:t>F6</a:t>
            </a:r>
          </a:p>
          <a:p>
            <a:r>
              <a:rPr lang="sv-SE" dirty="0" smtClean="0"/>
              <a:t>F7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71284" y="5048016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FB3</a:t>
            </a:r>
          </a:p>
          <a:p>
            <a:r>
              <a:rPr lang="sv-SE" dirty="0" smtClean="0"/>
              <a:t>F8</a:t>
            </a:r>
          </a:p>
          <a:p>
            <a:r>
              <a:rPr lang="sv-SE" dirty="0" smtClean="0"/>
              <a:t>F9</a:t>
            </a:r>
          </a:p>
          <a:p>
            <a:r>
              <a:rPr lang="sv-SE" dirty="0" smtClean="0"/>
              <a:t>F13</a:t>
            </a:r>
          </a:p>
          <a:p>
            <a:r>
              <a:rPr lang="sv-SE" dirty="0" smtClean="0"/>
              <a:t>F16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24117" y="5048015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FB9</a:t>
            </a:r>
          </a:p>
          <a:p>
            <a:r>
              <a:rPr lang="sv-SE" dirty="0" smtClean="0"/>
              <a:t>F17</a:t>
            </a:r>
          </a:p>
          <a:p>
            <a:r>
              <a:rPr lang="sv-SE" dirty="0" smtClean="0"/>
              <a:t>F21</a:t>
            </a:r>
          </a:p>
          <a:p>
            <a:r>
              <a:rPr lang="sv-SE" dirty="0" smtClean="0"/>
              <a:t>F24</a:t>
            </a:r>
          </a:p>
          <a:p>
            <a:endParaRPr lang="sv-SE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4067943" y="5048015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FB4</a:t>
            </a:r>
          </a:p>
          <a:p>
            <a:r>
              <a:rPr lang="sv-SE" dirty="0" smtClean="0"/>
              <a:t>F14</a:t>
            </a:r>
          </a:p>
          <a:p>
            <a:r>
              <a:rPr lang="sv-SE" dirty="0" smtClean="0"/>
              <a:t>F22</a:t>
            </a:r>
          </a:p>
          <a:p>
            <a:r>
              <a:rPr lang="sv-SE" dirty="0" smtClean="0"/>
              <a:t>F23</a:t>
            </a:r>
          </a:p>
          <a:p>
            <a:endParaRPr lang="sv-SE" dirty="0" smtClean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5004047" y="5648180"/>
            <a:ext cx="2232248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810357" y="2215483"/>
            <a:ext cx="3725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800" dirty="0" smtClean="0"/>
              <a:t>Functional Baseline plan</a:t>
            </a:r>
            <a:endParaRPr lang="sv-SE" sz="2800" dirty="0"/>
          </a:p>
        </p:txBody>
      </p:sp>
      <p:sp>
        <p:nvSpPr>
          <p:cNvPr id="14" name="Rectangle 13"/>
          <p:cNvSpPr/>
          <p:nvPr/>
        </p:nvSpPr>
        <p:spPr>
          <a:xfrm>
            <a:off x="323528" y="2738703"/>
            <a:ext cx="8584264" cy="40026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" name="TextBox 14"/>
          <p:cNvSpPr txBox="1"/>
          <p:nvPr/>
        </p:nvSpPr>
        <p:spPr>
          <a:xfrm>
            <a:off x="991257" y="3140969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FB1</a:t>
            </a:r>
          </a:p>
          <a:p>
            <a:r>
              <a:rPr lang="sv-SE" dirty="0" smtClean="0"/>
              <a:t>F1</a:t>
            </a:r>
          </a:p>
          <a:p>
            <a:r>
              <a:rPr lang="sv-SE" dirty="0" smtClean="0"/>
              <a:t>F2</a:t>
            </a:r>
          </a:p>
          <a:p>
            <a:r>
              <a:rPr lang="sv-SE" dirty="0" smtClean="0"/>
              <a:t>F3</a:t>
            </a:r>
          </a:p>
          <a:p>
            <a:endParaRPr lang="sv-SE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2045984" y="3140968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FB2</a:t>
            </a:r>
          </a:p>
          <a:p>
            <a:r>
              <a:rPr lang="sv-SE" dirty="0" smtClean="0"/>
              <a:t>F4</a:t>
            </a:r>
          </a:p>
          <a:p>
            <a:r>
              <a:rPr lang="sv-SE" dirty="0" smtClean="0"/>
              <a:t>F5</a:t>
            </a:r>
          </a:p>
          <a:p>
            <a:r>
              <a:rPr lang="sv-SE" dirty="0" smtClean="0"/>
              <a:t>F6</a:t>
            </a:r>
          </a:p>
          <a:p>
            <a:endParaRPr lang="sv-SE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071283" y="3140968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FB3</a:t>
            </a:r>
          </a:p>
          <a:p>
            <a:r>
              <a:rPr lang="sv-SE" dirty="0" smtClean="0"/>
              <a:t>F8</a:t>
            </a:r>
          </a:p>
          <a:p>
            <a:r>
              <a:rPr lang="sv-SE" dirty="0" smtClean="0"/>
              <a:t>F9</a:t>
            </a:r>
          </a:p>
          <a:p>
            <a:r>
              <a:rPr lang="sv-SE" dirty="0" smtClean="0"/>
              <a:t>F13</a:t>
            </a:r>
          </a:p>
          <a:p>
            <a:r>
              <a:rPr lang="sv-SE" dirty="0" smtClean="0"/>
              <a:t>F7</a:t>
            </a:r>
            <a:endParaRPr lang="sv-SE" dirty="0"/>
          </a:p>
        </p:txBody>
      </p:sp>
      <p:sp>
        <p:nvSpPr>
          <p:cNvPr id="18" name="TextBox 17"/>
          <p:cNvSpPr txBox="1"/>
          <p:nvPr/>
        </p:nvSpPr>
        <p:spPr>
          <a:xfrm>
            <a:off x="7437425" y="3140968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FB9</a:t>
            </a:r>
          </a:p>
          <a:p>
            <a:r>
              <a:rPr lang="sv-SE" dirty="0" smtClean="0"/>
              <a:t>F17</a:t>
            </a:r>
          </a:p>
          <a:p>
            <a:r>
              <a:rPr lang="sv-SE" dirty="0" smtClean="0"/>
              <a:t>F21</a:t>
            </a:r>
          </a:p>
          <a:p>
            <a:r>
              <a:rPr lang="sv-SE" dirty="0" smtClean="0"/>
              <a:t>F24</a:t>
            </a:r>
          </a:p>
          <a:p>
            <a:endParaRPr lang="sv-SE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4081251" y="3140968"/>
            <a:ext cx="725183" cy="147732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b="1" u="sng" dirty="0" smtClean="0"/>
              <a:t>FB4</a:t>
            </a:r>
          </a:p>
          <a:p>
            <a:r>
              <a:rPr lang="sv-SE" dirty="0" smtClean="0"/>
              <a:t>F14</a:t>
            </a:r>
          </a:p>
          <a:p>
            <a:r>
              <a:rPr lang="sv-SE" dirty="0" smtClean="0"/>
              <a:t>F22</a:t>
            </a:r>
          </a:p>
          <a:p>
            <a:r>
              <a:rPr lang="sv-SE" dirty="0" smtClean="0"/>
              <a:t>F23</a:t>
            </a:r>
          </a:p>
          <a:p>
            <a:r>
              <a:rPr lang="sv-SE" dirty="0" smtClean="0"/>
              <a:t>F16</a:t>
            </a:r>
            <a:endParaRPr lang="sv-SE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5017355" y="3741133"/>
            <a:ext cx="2232248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41795" y="2771637"/>
            <a:ext cx="785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>
                <a:solidFill>
                  <a:srgbClr val="0070C0"/>
                </a:solidFill>
              </a:rPr>
              <a:t>Server</a:t>
            </a:r>
            <a:endParaRPr lang="sv-SE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5525" y="4678684"/>
            <a:ext cx="4592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>
                <a:solidFill>
                  <a:srgbClr val="0070C0"/>
                </a:solidFill>
              </a:rPr>
              <a:t>ITS</a:t>
            </a:r>
            <a:endParaRPr lang="sv-SE" dirty="0">
              <a:solidFill>
                <a:srgbClr val="0070C0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971600" y="4248964"/>
            <a:ext cx="1627065" cy="404172"/>
            <a:chOff x="971600" y="4248964"/>
            <a:chExt cx="1627065" cy="404172"/>
          </a:xfrm>
        </p:grpSpPr>
        <p:sp>
          <p:nvSpPr>
            <p:cNvPr id="23" name="TextBox 22"/>
            <p:cNvSpPr txBox="1"/>
            <p:nvPr/>
          </p:nvSpPr>
          <p:spPr>
            <a:xfrm>
              <a:off x="971600" y="4248964"/>
              <a:ext cx="5469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b="1" dirty="0">
                  <a:solidFill>
                    <a:srgbClr val="FF0000"/>
                  </a:solidFill>
                </a:rPr>
                <a:t>Doc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051720" y="4283804"/>
              <a:ext cx="5469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b="1" dirty="0">
                  <a:solidFill>
                    <a:srgbClr val="FF0000"/>
                  </a:solidFill>
                </a:rPr>
                <a:t>Doc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359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Right Arrow 1"/>
          <p:cNvSpPr/>
          <p:nvPr/>
        </p:nvSpPr>
        <p:spPr>
          <a:xfrm>
            <a:off x="3498437" y="5370651"/>
            <a:ext cx="22322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Right Arrow 3"/>
          <p:cNvSpPr/>
          <p:nvPr/>
        </p:nvSpPr>
        <p:spPr>
          <a:xfrm>
            <a:off x="6012160" y="5370651"/>
            <a:ext cx="22322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Right Arrow 4"/>
          <p:cNvSpPr/>
          <p:nvPr/>
        </p:nvSpPr>
        <p:spPr>
          <a:xfrm>
            <a:off x="1187624" y="5370651"/>
            <a:ext cx="22322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TextBox 5"/>
          <p:cNvSpPr txBox="1"/>
          <p:nvPr/>
        </p:nvSpPr>
        <p:spPr>
          <a:xfrm>
            <a:off x="1279485" y="5657671"/>
            <a:ext cx="432009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sv-SE" sz="3600" dirty="0" smtClean="0"/>
              <a:t>			Sprint </a:t>
            </a:r>
          </a:p>
          <a:p>
            <a:r>
              <a:rPr lang="sv-SE" sz="3600" dirty="0" smtClean="0"/>
              <a:t>                        ~3weeks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992540" y="2462023"/>
            <a:ext cx="1872741" cy="2753211"/>
            <a:chOff x="4992540" y="2462023"/>
            <a:chExt cx="1872741" cy="2753211"/>
          </a:xfrm>
        </p:grpSpPr>
        <p:sp>
          <p:nvSpPr>
            <p:cNvPr id="12" name="Cube 11"/>
            <p:cNvSpPr/>
            <p:nvPr/>
          </p:nvSpPr>
          <p:spPr>
            <a:xfrm>
              <a:off x="5235676" y="3912519"/>
              <a:ext cx="1080120" cy="936104"/>
            </a:xfrm>
            <a:prstGeom prst="cub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v-SE" dirty="0" smtClean="0"/>
                <a:t>F8,F9</a:t>
              </a:r>
            </a:p>
            <a:p>
              <a:pPr algn="ctr"/>
              <a:r>
                <a:rPr lang="sv-SE" dirty="0" smtClean="0"/>
                <a:t>F7,F13</a:t>
              </a:r>
              <a:endParaRPr lang="sv-SE" dirty="0"/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>
              <a:off x="5630416" y="4927202"/>
              <a:ext cx="0" cy="288032"/>
            </a:xfrm>
            <a:prstGeom prst="straightConnector1">
              <a:avLst/>
            </a:prstGeom>
            <a:ln w="28575"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992540" y="3489763"/>
              <a:ext cx="15663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dirty="0" smtClean="0"/>
                <a:t>Working demo</a:t>
              </a:r>
              <a:endParaRPr lang="sv-SE" dirty="0"/>
            </a:p>
          </p:txBody>
        </p:sp>
        <p:pic>
          <p:nvPicPr>
            <p:cNvPr id="15" name="Picture 14" descr="spec.png"/>
            <p:cNvPicPr>
              <a:picLocks noChangeAspect="1"/>
            </p:cNvPicPr>
            <p:nvPr/>
          </p:nvPicPr>
          <p:blipFill rotWithShape="1">
            <a:blip r:embed="rId3"/>
            <a:srcRect l="19178" t="24013" r="57043" b="55074"/>
            <a:stretch/>
          </p:blipFill>
          <p:spPr>
            <a:xfrm>
              <a:off x="5569137" y="2462023"/>
              <a:ext cx="1296144" cy="1012613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3161175" y="3077428"/>
            <a:ext cx="725183" cy="2059227"/>
            <a:chOff x="3161175" y="3077428"/>
            <a:chExt cx="725183" cy="2059227"/>
          </a:xfrm>
        </p:grpSpPr>
        <p:cxnSp>
          <p:nvCxnSpPr>
            <p:cNvPr id="11" name="Straight Arrow Connector 10"/>
            <p:cNvCxnSpPr/>
            <p:nvPr/>
          </p:nvCxnSpPr>
          <p:spPr>
            <a:xfrm>
              <a:off x="3498437" y="4848623"/>
              <a:ext cx="0" cy="28803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3161175" y="3533283"/>
              <a:ext cx="725183" cy="1200329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sv-SE" b="1" u="sng" dirty="0" smtClean="0"/>
                <a:t>FB3</a:t>
              </a:r>
            </a:p>
            <a:p>
              <a:r>
                <a:rPr lang="sv-SE" dirty="0" smtClean="0"/>
                <a:t>F8</a:t>
              </a:r>
            </a:p>
            <a:p>
              <a:r>
                <a:rPr lang="sv-SE" dirty="0" smtClean="0"/>
                <a:t>F9</a:t>
              </a:r>
            </a:p>
            <a:p>
              <a:r>
                <a:rPr lang="sv-SE" dirty="0" smtClean="0"/>
                <a:t>F7</a:t>
              </a:r>
              <a:endParaRPr lang="sv-SE" dirty="0"/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3533409" y="3077428"/>
              <a:ext cx="0" cy="28803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1692933" y="260648"/>
            <a:ext cx="2539249" cy="2783808"/>
            <a:chOff x="1692933" y="260648"/>
            <a:chExt cx="2539249" cy="2783808"/>
          </a:xfrm>
        </p:grpSpPr>
        <p:sp>
          <p:nvSpPr>
            <p:cNvPr id="8" name="Rounded Rectangle 7"/>
            <p:cNvSpPr/>
            <p:nvPr/>
          </p:nvSpPr>
          <p:spPr>
            <a:xfrm>
              <a:off x="3008046" y="2319875"/>
              <a:ext cx="1224136" cy="64807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v-SE" dirty="0" smtClean="0"/>
                <a:t>Negotiate</a:t>
              </a:r>
              <a:endParaRPr lang="sv-SE" dirty="0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>
              <a:off x="3500988" y="1887827"/>
              <a:ext cx="0" cy="28803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3135845" y="260648"/>
              <a:ext cx="725183" cy="1477328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sv-SE" b="1" u="sng" dirty="0" smtClean="0"/>
                <a:t>FB3</a:t>
              </a:r>
            </a:p>
            <a:p>
              <a:r>
                <a:rPr lang="sv-SE" dirty="0" smtClean="0"/>
                <a:t>F8</a:t>
              </a:r>
            </a:p>
            <a:p>
              <a:r>
                <a:rPr lang="sv-SE" dirty="0" smtClean="0"/>
                <a:t>F9</a:t>
              </a:r>
            </a:p>
            <a:p>
              <a:r>
                <a:rPr lang="sv-SE" dirty="0" smtClean="0"/>
                <a:t>F13</a:t>
              </a:r>
            </a:p>
            <a:p>
              <a:r>
                <a:rPr lang="sv-SE" dirty="0" smtClean="0"/>
                <a:t>F7</a:t>
              </a:r>
              <a:endParaRPr lang="sv-SE" dirty="0"/>
            </a:p>
          </p:txBody>
        </p:sp>
        <p:pic>
          <p:nvPicPr>
            <p:cNvPr id="23" name="Picture 22" descr="spec.png"/>
            <p:cNvPicPr>
              <a:picLocks noChangeAspect="1"/>
            </p:cNvPicPr>
            <p:nvPr/>
          </p:nvPicPr>
          <p:blipFill rotWithShape="1">
            <a:blip r:embed="rId3"/>
            <a:srcRect l="19178" t="24013" r="57043" b="55074"/>
            <a:stretch/>
          </p:blipFill>
          <p:spPr>
            <a:xfrm>
              <a:off x="1692933" y="2031843"/>
              <a:ext cx="1296144" cy="10126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Right Arrow 1"/>
          <p:cNvSpPr/>
          <p:nvPr/>
        </p:nvSpPr>
        <p:spPr>
          <a:xfrm>
            <a:off x="3498437" y="5370651"/>
            <a:ext cx="22322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Right Arrow 3"/>
          <p:cNvSpPr/>
          <p:nvPr/>
        </p:nvSpPr>
        <p:spPr>
          <a:xfrm>
            <a:off x="6012160" y="5370651"/>
            <a:ext cx="22322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Right Arrow 4"/>
          <p:cNvSpPr/>
          <p:nvPr/>
        </p:nvSpPr>
        <p:spPr>
          <a:xfrm>
            <a:off x="1187624" y="5370651"/>
            <a:ext cx="2232248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TextBox 5"/>
          <p:cNvSpPr txBox="1"/>
          <p:nvPr/>
        </p:nvSpPr>
        <p:spPr>
          <a:xfrm>
            <a:off x="1279485" y="5657671"/>
            <a:ext cx="57246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dirty="0" smtClean="0"/>
              <a:t> 	               Sprint               	</a:t>
            </a:r>
          </a:p>
          <a:p>
            <a:r>
              <a:rPr lang="sv-SE" sz="3600" dirty="0" smtClean="0"/>
              <a:t>                        ~3weeks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992540" y="2462023"/>
            <a:ext cx="1872741" cy="2753211"/>
            <a:chOff x="4992540" y="2462023"/>
            <a:chExt cx="1872741" cy="2753211"/>
          </a:xfrm>
        </p:grpSpPr>
        <p:sp>
          <p:nvSpPr>
            <p:cNvPr id="12" name="Cube 11"/>
            <p:cNvSpPr/>
            <p:nvPr/>
          </p:nvSpPr>
          <p:spPr>
            <a:xfrm>
              <a:off x="5235676" y="3912519"/>
              <a:ext cx="1080120" cy="936104"/>
            </a:xfrm>
            <a:prstGeom prst="cube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v-SE" dirty="0" smtClean="0"/>
                <a:t>F8,F9</a:t>
              </a:r>
            </a:p>
            <a:p>
              <a:pPr algn="ctr"/>
              <a:r>
                <a:rPr lang="sv-SE" dirty="0" smtClean="0"/>
                <a:t>F7,F13</a:t>
              </a:r>
              <a:endParaRPr lang="sv-SE" dirty="0"/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>
              <a:off x="5630416" y="4927202"/>
              <a:ext cx="0" cy="288032"/>
            </a:xfrm>
            <a:prstGeom prst="straightConnector1">
              <a:avLst/>
            </a:prstGeom>
            <a:ln w="28575"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992540" y="3489763"/>
              <a:ext cx="15663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dirty="0" smtClean="0"/>
                <a:t>Working demo</a:t>
              </a:r>
              <a:endParaRPr lang="sv-SE" dirty="0"/>
            </a:p>
          </p:txBody>
        </p:sp>
        <p:pic>
          <p:nvPicPr>
            <p:cNvPr id="15" name="Picture 14" descr="spec.png"/>
            <p:cNvPicPr>
              <a:picLocks noChangeAspect="1"/>
            </p:cNvPicPr>
            <p:nvPr/>
          </p:nvPicPr>
          <p:blipFill rotWithShape="1">
            <a:blip r:embed="rId3"/>
            <a:srcRect l="19178" t="24013" r="57043" b="55074"/>
            <a:stretch/>
          </p:blipFill>
          <p:spPr>
            <a:xfrm>
              <a:off x="5569137" y="2462023"/>
              <a:ext cx="1296144" cy="1012613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3161175" y="3077428"/>
            <a:ext cx="725183" cy="2059227"/>
            <a:chOff x="3161175" y="3077428"/>
            <a:chExt cx="725183" cy="2059227"/>
          </a:xfrm>
        </p:grpSpPr>
        <p:cxnSp>
          <p:nvCxnSpPr>
            <p:cNvPr id="11" name="Straight Arrow Connector 10"/>
            <p:cNvCxnSpPr/>
            <p:nvPr/>
          </p:nvCxnSpPr>
          <p:spPr>
            <a:xfrm>
              <a:off x="3498437" y="4848623"/>
              <a:ext cx="0" cy="28803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3161175" y="3533283"/>
              <a:ext cx="725183" cy="1200329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sv-SE" b="1" u="sng" dirty="0" smtClean="0"/>
                <a:t>FB3</a:t>
              </a:r>
            </a:p>
            <a:p>
              <a:r>
                <a:rPr lang="sv-SE" dirty="0" smtClean="0"/>
                <a:t>F8</a:t>
              </a:r>
            </a:p>
            <a:p>
              <a:r>
                <a:rPr lang="sv-SE" dirty="0" smtClean="0"/>
                <a:t>F9</a:t>
              </a:r>
            </a:p>
            <a:p>
              <a:r>
                <a:rPr lang="sv-SE" dirty="0" smtClean="0"/>
                <a:t>F7</a:t>
              </a:r>
              <a:endParaRPr lang="sv-SE" dirty="0"/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>
              <a:off x="3533409" y="3077428"/>
              <a:ext cx="0" cy="28803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1692933" y="260648"/>
            <a:ext cx="2539249" cy="2783808"/>
            <a:chOff x="1692933" y="260648"/>
            <a:chExt cx="2539249" cy="2783808"/>
          </a:xfrm>
        </p:grpSpPr>
        <p:sp>
          <p:nvSpPr>
            <p:cNvPr id="8" name="Rounded Rectangle 7"/>
            <p:cNvSpPr/>
            <p:nvPr/>
          </p:nvSpPr>
          <p:spPr>
            <a:xfrm>
              <a:off x="3008046" y="2319875"/>
              <a:ext cx="1224136" cy="648072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v-SE" dirty="0" smtClean="0"/>
                <a:t>Negotiate</a:t>
              </a:r>
              <a:endParaRPr lang="sv-SE" dirty="0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>
              <a:off x="3500988" y="1887827"/>
              <a:ext cx="0" cy="288032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3135845" y="260648"/>
              <a:ext cx="725183" cy="1477328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sv-SE" b="1" u="sng" dirty="0" smtClean="0"/>
                <a:t>FB3</a:t>
              </a:r>
            </a:p>
            <a:p>
              <a:r>
                <a:rPr lang="sv-SE" dirty="0" smtClean="0"/>
                <a:t>F8</a:t>
              </a:r>
            </a:p>
            <a:p>
              <a:r>
                <a:rPr lang="sv-SE" dirty="0" smtClean="0"/>
                <a:t>F9</a:t>
              </a:r>
            </a:p>
            <a:p>
              <a:r>
                <a:rPr lang="sv-SE" dirty="0" smtClean="0"/>
                <a:t>F13</a:t>
              </a:r>
            </a:p>
            <a:p>
              <a:r>
                <a:rPr lang="sv-SE" dirty="0" smtClean="0"/>
                <a:t>F7</a:t>
              </a:r>
              <a:endParaRPr lang="sv-SE" dirty="0"/>
            </a:p>
          </p:txBody>
        </p:sp>
        <p:pic>
          <p:nvPicPr>
            <p:cNvPr id="23" name="Picture 22" descr="spec.png"/>
            <p:cNvPicPr>
              <a:picLocks noChangeAspect="1"/>
            </p:cNvPicPr>
            <p:nvPr/>
          </p:nvPicPr>
          <p:blipFill rotWithShape="1">
            <a:blip r:embed="rId3"/>
            <a:srcRect l="19178" t="24013" r="57043" b="55074"/>
            <a:stretch/>
          </p:blipFill>
          <p:spPr>
            <a:xfrm>
              <a:off x="1692933" y="2031843"/>
              <a:ext cx="1296144" cy="10126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774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23053" y="1105249"/>
            <a:ext cx="631647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6600" dirty="0" smtClean="0"/>
              <a:t>Executing a Sprint</a:t>
            </a:r>
            <a:endParaRPr lang="sv-SE" sz="6600" dirty="0"/>
          </a:p>
        </p:txBody>
      </p:sp>
      <p:sp>
        <p:nvSpPr>
          <p:cNvPr id="4" name="TextBox 3"/>
          <p:cNvSpPr txBox="1"/>
          <p:nvPr/>
        </p:nvSpPr>
        <p:spPr>
          <a:xfrm>
            <a:off x="1043608" y="2492896"/>
            <a:ext cx="604646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Backlog Items and tasks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Scrum Board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/>
              <a:t>Time </a:t>
            </a:r>
            <a:r>
              <a:rPr lang="sv-SE" sz="4000" dirty="0" smtClean="0"/>
              <a:t>estimates, Burndown</a:t>
            </a:r>
            <a:endParaRPr lang="sv-SE" sz="4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Daily Scrum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Scrum Master</a:t>
            </a:r>
            <a:endParaRPr lang="sv-SE" sz="4000" dirty="0"/>
          </a:p>
        </p:txBody>
      </p:sp>
    </p:spTree>
    <p:extLst>
      <p:ext uri="{BB962C8B-B14F-4D97-AF65-F5344CB8AC3E}">
        <p14:creationId xmlns:p14="http://schemas.microsoft.com/office/powerpoint/2010/main" val="137164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grpSp>
        <p:nvGrpSpPr>
          <p:cNvPr id="4" name="Group 43"/>
          <p:cNvGrpSpPr>
            <a:grpSpLocks/>
          </p:cNvGrpSpPr>
          <p:nvPr/>
        </p:nvGrpSpPr>
        <p:grpSpPr bwMode="auto">
          <a:xfrm>
            <a:off x="466735" y="875691"/>
            <a:ext cx="7321376" cy="5646324"/>
            <a:chOff x="22" y="119"/>
            <a:chExt cx="2812" cy="2041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22" y="119"/>
              <a:ext cx="2812" cy="2041"/>
            </a:xfrm>
            <a:prstGeom prst="rect">
              <a:avLst/>
            </a:prstGeom>
            <a:gradFill rotWithShape="1">
              <a:gsLst>
                <a:gs pos="0">
                  <a:srgbClr val="CCFFFF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v-SE" sz="2400" dirty="0"/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51" y="119"/>
              <a:ext cx="719" cy="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sv-SE" altLang="sv-SE" sz="2400" dirty="0">
                  <a:cs typeface="Arial" charset="0"/>
                </a:rPr>
                <a:t>Backlog Item:</a:t>
              </a: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68" y="799"/>
              <a:ext cx="2721" cy="63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sv-SE" altLang="sv-SE" sz="2400" dirty="0">
                  <a:cs typeface="Arial" charset="0"/>
                </a:rPr>
                <a:t>Notes</a:t>
              </a:r>
            </a:p>
            <a:p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  <a:p>
              <a:endParaRPr lang="sv-SE" altLang="sv-SE" sz="2400" dirty="0" smtClean="0">
                <a:cs typeface="Arial" charset="0"/>
              </a:endParaRP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2018" y="482"/>
              <a:ext cx="771" cy="27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sv-SE" altLang="sv-SE" sz="2400" dirty="0" smtClean="0">
                  <a:cs typeface="Arial" charset="0"/>
                </a:rPr>
                <a:t>Estimate</a:t>
              </a:r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</p:txBody>
        </p:sp>
        <p:sp>
          <p:nvSpPr>
            <p:cNvPr id="9" name="Rectangle 10"/>
            <p:cNvSpPr>
              <a:spLocks noChangeArrowheads="1"/>
            </p:cNvSpPr>
            <p:nvPr/>
          </p:nvSpPr>
          <p:spPr bwMode="auto">
            <a:xfrm>
              <a:off x="68" y="1480"/>
              <a:ext cx="2721" cy="63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</p:txBody>
        </p:sp>
        <p:sp>
          <p:nvSpPr>
            <p:cNvPr id="10" name="Rectangle 14"/>
            <p:cNvSpPr>
              <a:spLocks noChangeArrowheads="1"/>
            </p:cNvSpPr>
            <p:nvPr/>
          </p:nvSpPr>
          <p:spPr bwMode="auto">
            <a:xfrm>
              <a:off x="2018" y="164"/>
              <a:ext cx="771" cy="27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sv-SE" altLang="sv-SE" sz="2400" dirty="0" smtClean="0">
                  <a:cs typeface="Arial" charset="0"/>
                </a:rPr>
                <a:t>Importance</a:t>
              </a:r>
              <a:endParaRPr lang="sv-SE" altLang="sv-SE" sz="2400" dirty="0">
                <a:cs typeface="Arial" charset="0"/>
              </a:endParaRPr>
            </a:p>
            <a:p>
              <a:endParaRPr lang="sv-SE" altLang="sv-SE" sz="2400" dirty="0">
                <a:cs typeface="Arial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622416" y="4666168"/>
            <a:ext cx="18796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altLang="sv-SE" sz="2400" dirty="0">
                <a:cs typeface="Arial" charset="0"/>
              </a:rPr>
              <a:t>How to demo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3608" y="1388518"/>
            <a:ext cx="32447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P&amp;P calculation</a:t>
            </a:r>
            <a:endParaRPr lang="sv-SE" sz="36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0152" y="1233581"/>
            <a:ext cx="9717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223</a:t>
            </a:r>
            <a:endParaRPr lang="sv-SE" sz="36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22150" y="2062589"/>
            <a:ext cx="8451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6,5</a:t>
            </a:r>
            <a:endParaRPr lang="sv-SE" sz="36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1842" y="5100093"/>
            <a:ext cx="6396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Produce faked input from a GUI</a:t>
            </a:r>
            <a:endParaRPr lang="sv-SE" sz="36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9665" y="3027245"/>
            <a:ext cx="51780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Need to review formula </a:t>
            </a:r>
          </a:p>
          <a:p>
            <a:r>
              <a:rPr lang="sv-SE" sz="3600" b="1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with Sheila</a:t>
            </a:r>
            <a:endParaRPr lang="sv-SE" sz="3600" b="1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28885" r="36750" b="13134"/>
          <a:stretch/>
        </p:blipFill>
        <p:spPr bwMode="auto">
          <a:xfrm>
            <a:off x="683568" y="441512"/>
            <a:ext cx="3312368" cy="2614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ulbe\Documents\Temp\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146" y="3634868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lbe\Documents\Temp\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84" y="3016960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lbe\Documents\Temp\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009676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lbe\Documents\Temp\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08920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03073" y="3685847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1,5</a:t>
            </a:r>
            <a:endParaRPr lang="sv-SE" dirty="0"/>
          </a:p>
        </p:txBody>
      </p:sp>
      <p:sp>
        <p:nvSpPr>
          <p:cNvPr id="10" name="TextBox 9"/>
          <p:cNvSpPr txBox="1"/>
          <p:nvPr/>
        </p:nvSpPr>
        <p:spPr>
          <a:xfrm>
            <a:off x="3397690" y="429611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1,5</a:t>
            </a:r>
            <a:endParaRPr lang="sv-SE" dirty="0"/>
          </a:p>
        </p:txBody>
      </p:sp>
      <p:sp>
        <p:nvSpPr>
          <p:cNvPr id="11" name="TextBox 10"/>
          <p:cNvSpPr txBox="1"/>
          <p:nvPr/>
        </p:nvSpPr>
        <p:spPr>
          <a:xfrm>
            <a:off x="3995936" y="339993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2,5</a:t>
            </a:r>
            <a:endParaRPr lang="sv-SE" dirty="0"/>
          </a:p>
        </p:txBody>
      </p:sp>
      <p:sp>
        <p:nvSpPr>
          <p:cNvPr id="4" name="TextBox 3"/>
          <p:cNvSpPr txBox="1"/>
          <p:nvPr/>
        </p:nvSpPr>
        <p:spPr>
          <a:xfrm>
            <a:off x="952239" y="37079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1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38318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764704"/>
            <a:ext cx="8640960" cy="5184576"/>
          </a:xfrm>
          <a:prstGeom prst="rect">
            <a:avLst/>
          </a:prstGeom>
          <a:solidFill>
            <a:schemeClr val="bg1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" name="Rectangle 20"/>
          <p:cNvSpPr/>
          <p:nvPr/>
        </p:nvSpPr>
        <p:spPr>
          <a:xfrm>
            <a:off x="6156176" y="1844824"/>
            <a:ext cx="2376264" cy="1944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282355" y="1700808"/>
            <a:ext cx="806489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3779912" y="1124744"/>
            <a:ext cx="0" cy="48245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82355" y="980728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b="1" dirty="0" smtClean="0"/>
              <a:t>Not checked 	Checked Out	Done	</a:t>
            </a:r>
          </a:p>
          <a:p>
            <a:r>
              <a:rPr lang="sv-SE" b="1" dirty="0" smtClean="0"/>
              <a:t>out</a:t>
            </a:r>
            <a:endParaRPr lang="sv-SE" b="1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835696" y="1124744"/>
            <a:ext cx="0" cy="48245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724128" y="1073429"/>
            <a:ext cx="0" cy="48245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300192" y="1952835"/>
            <a:ext cx="0" cy="16921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6300192" y="3645023"/>
            <a:ext cx="2047059" cy="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300192" y="2240867"/>
            <a:ext cx="1728192" cy="14041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 22"/>
          <p:cNvSpPr/>
          <p:nvPr/>
        </p:nvSpPr>
        <p:spPr>
          <a:xfrm>
            <a:off x="6317673" y="2230582"/>
            <a:ext cx="1025273" cy="762000"/>
          </a:xfrm>
          <a:custGeom>
            <a:avLst/>
            <a:gdLst>
              <a:gd name="connsiteX0" fmla="*/ 0 w 1025273"/>
              <a:gd name="connsiteY0" fmla="*/ 0 h 762000"/>
              <a:gd name="connsiteX1" fmla="*/ 69272 w 1025273"/>
              <a:gd name="connsiteY1" fmla="*/ 13854 h 762000"/>
              <a:gd name="connsiteX2" fmla="*/ 193963 w 1025273"/>
              <a:gd name="connsiteY2" fmla="*/ 27709 h 762000"/>
              <a:gd name="connsiteX3" fmla="*/ 277091 w 1025273"/>
              <a:gd name="connsiteY3" fmla="*/ 55418 h 762000"/>
              <a:gd name="connsiteX4" fmla="*/ 318654 w 1025273"/>
              <a:gd name="connsiteY4" fmla="*/ 69273 h 762000"/>
              <a:gd name="connsiteX5" fmla="*/ 360218 w 1025273"/>
              <a:gd name="connsiteY5" fmla="*/ 83127 h 762000"/>
              <a:gd name="connsiteX6" fmla="*/ 401782 w 1025273"/>
              <a:gd name="connsiteY6" fmla="*/ 110836 h 762000"/>
              <a:gd name="connsiteX7" fmla="*/ 484909 w 1025273"/>
              <a:gd name="connsiteY7" fmla="*/ 138545 h 762000"/>
              <a:gd name="connsiteX8" fmla="*/ 526472 w 1025273"/>
              <a:gd name="connsiteY8" fmla="*/ 166254 h 762000"/>
              <a:gd name="connsiteX9" fmla="*/ 554182 w 1025273"/>
              <a:gd name="connsiteY9" fmla="*/ 193963 h 762000"/>
              <a:gd name="connsiteX10" fmla="*/ 595745 w 1025273"/>
              <a:gd name="connsiteY10" fmla="*/ 207818 h 762000"/>
              <a:gd name="connsiteX11" fmla="*/ 637309 w 1025273"/>
              <a:gd name="connsiteY11" fmla="*/ 249382 h 762000"/>
              <a:gd name="connsiteX12" fmla="*/ 665018 w 1025273"/>
              <a:gd name="connsiteY12" fmla="*/ 290945 h 762000"/>
              <a:gd name="connsiteX13" fmla="*/ 706582 w 1025273"/>
              <a:gd name="connsiteY13" fmla="*/ 304800 h 762000"/>
              <a:gd name="connsiteX14" fmla="*/ 748145 w 1025273"/>
              <a:gd name="connsiteY14" fmla="*/ 346363 h 762000"/>
              <a:gd name="connsiteX15" fmla="*/ 762000 w 1025273"/>
              <a:gd name="connsiteY15" fmla="*/ 387927 h 762000"/>
              <a:gd name="connsiteX16" fmla="*/ 803563 w 1025273"/>
              <a:gd name="connsiteY16" fmla="*/ 401782 h 762000"/>
              <a:gd name="connsiteX17" fmla="*/ 831272 w 1025273"/>
              <a:gd name="connsiteY17" fmla="*/ 443345 h 762000"/>
              <a:gd name="connsiteX18" fmla="*/ 858982 w 1025273"/>
              <a:gd name="connsiteY18" fmla="*/ 471054 h 762000"/>
              <a:gd name="connsiteX19" fmla="*/ 955963 w 1025273"/>
              <a:gd name="connsiteY19" fmla="*/ 595745 h 762000"/>
              <a:gd name="connsiteX20" fmla="*/ 1011382 w 1025273"/>
              <a:gd name="connsiteY20" fmla="*/ 706582 h 762000"/>
              <a:gd name="connsiteX21" fmla="*/ 1025236 w 1025273"/>
              <a:gd name="connsiteY21" fmla="*/ 762000 h 76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25273" h="762000">
                <a:moveTo>
                  <a:pt x="0" y="0"/>
                </a:moveTo>
                <a:cubicBezTo>
                  <a:pt x="23091" y="4618"/>
                  <a:pt x="45961" y="10524"/>
                  <a:pt x="69272" y="13854"/>
                </a:cubicBezTo>
                <a:cubicBezTo>
                  <a:pt x="110671" y="19768"/>
                  <a:pt x="152956" y="19507"/>
                  <a:pt x="193963" y="27709"/>
                </a:cubicBezTo>
                <a:cubicBezTo>
                  <a:pt x="222604" y="33437"/>
                  <a:pt x="249382" y="46181"/>
                  <a:pt x="277091" y="55418"/>
                </a:cubicBezTo>
                <a:lnTo>
                  <a:pt x="318654" y="69273"/>
                </a:lnTo>
                <a:lnTo>
                  <a:pt x="360218" y="83127"/>
                </a:lnTo>
                <a:cubicBezTo>
                  <a:pt x="374073" y="92363"/>
                  <a:pt x="386566" y="104073"/>
                  <a:pt x="401782" y="110836"/>
                </a:cubicBezTo>
                <a:cubicBezTo>
                  <a:pt x="428472" y="122698"/>
                  <a:pt x="484909" y="138545"/>
                  <a:pt x="484909" y="138545"/>
                </a:cubicBezTo>
                <a:cubicBezTo>
                  <a:pt x="498763" y="147781"/>
                  <a:pt x="513470" y="155852"/>
                  <a:pt x="526472" y="166254"/>
                </a:cubicBezTo>
                <a:cubicBezTo>
                  <a:pt x="536672" y="174414"/>
                  <a:pt x="542981" y="187242"/>
                  <a:pt x="554182" y="193963"/>
                </a:cubicBezTo>
                <a:cubicBezTo>
                  <a:pt x="566705" y="201477"/>
                  <a:pt x="581891" y="203200"/>
                  <a:pt x="595745" y="207818"/>
                </a:cubicBezTo>
                <a:cubicBezTo>
                  <a:pt x="609600" y="221673"/>
                  <a:pt x="624766" y="234330"/>
                  <a:pt x="637309" y="249382"/>
                </a:cubicBezTo>
                <a:cubicBezTo>
                  <a:pt x="647969" y="262174"/>
                  <a:pt x="652016" y="280543"/>
                  <a:pt x="665018" y="290945"/>
                </a:cubicBezTo>
                <a:cubicBezTo>
                  <a:pt x="676422" y="300068"/>
                  <a:pt x="692727" y="300182"/>
                  <a:pt x="706582" y="304800"/>
                </a:cubicBezTo>
                <a:cubicBezTo>
                  <a:pt x="720436" y="318654"/>
                  <a:pt x="737277" y="330061"/>
                  <a:pt x="748145" y="346363"/>
                </a:cubicBezTo>
                <a:cubicBezTo>
                  <a:pt x="756246" y="358514"/>
                  <a:pt x="751673" y="377600"/>
                  <a:pt x="762000" y="387927"/>
                </a:cubicBezTo>
                <a:cubicBezTo>
                  <a:pt x="772326" y="398254"/>
                  <a:pt x="789709" y="397164"/>
                  <a:pt x="803563" y="401782"/>
                </a:cubicBezTo>
                <a:cubicBezTo>
                  <a:pt x="812799" y="415636"/>
                  <a:pt x="820870" y="430343"/>
                  <a:pt x="831272" y="443345"/>
                </a:cubicBezTo>
                <a:cubicBezTo>
                  <a:pt x="839432" y="453545"/>
                  <a:pt x="851145" y="460604"/>
                  <a:pt x="858982" y="471054"/>
                </a:cubicBezTo>
                <a:cubicBezTo>
                  <a:pt x="958416" y="603632"/>
                  <a:pt x="871350" y="511132"/>
                  <a:pt x="955963" y="595745"/>
                </a:cubicBezTo>
                <a:cubicBezTo>
                  <a:pt x="987803" y="691265"/>
                  <a:pt x="963018" y="658220"/>
                  <a:pt x="1011382" y="706582"/>
                </a:cubicBezTo>
                <a:cubicBezTo>
                  <a:pt x="1026696" y="752526"/>
                  <a:pt x="1025236" y="733541"/>
                  <a:pt x="1025236" y="762000"/>
                </a:cubicBezTo>
              </a:path>
            </a:pathLst>
          </a:cu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4" name="TextBox 23"/>
          <p:cNvSpPr txBox="1"/>
          <p:nvPr/>
        </p:nvSpPr>
        <p:spPr>
          <a:xfrm>
            <a:off x="6084168" y="4365104"/>
            <a:ext cx="1916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u="sng" dirty="0" smtClean="0"/>
              <a:t>New</a:t>
            </a:r>
            <a:r>
              <a:rPr lang="sv-SE" dirty="0" smtClean="0"/>
              <a:t>	       </a:t>
            </a:r>
            <a:r>
              <a:rPr lang="sv-SE" u="sng" dirty="0" smtClean="0"/>
              <a:t>Next</a:t>
            </a:r>
            <a:endParaRPr lang="sv-SE" u="sng" dirty="0"/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28885" r="36750" b="13134"/>
          <a:stretch/>
        </p:blipFill>
        <p:spPr bwMode="auto">
          <a:xfrm>
            <a:off x="4139952" y="1883891"/>
            <a:ext cx="720080" cy="568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28885" r="36750" b="13134"/>
          <a:stretch/>
        </p:blipFill>
        <p:spPr bwMode="auto">
          <a:xfrm>
            <a:off x="755576" y="2704435"/>
            <a:ext cx="720080" cy="568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28885" r="36750" b="13134"/>
          <a:stretch/>
        </p:blipFill>
        <p:spPr bwMode="auto">
          <a:xfrm>
            <a:off x="755576" y="3645023"/>
            <a:ext cx="720080" cy="568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28885" r="36750" b="13134"/>
          <a:stretch/>
        </p:blipFill>
        <p:spPr bwMode="auto">
          <a:xfrm>
            <a:off x="755576" y="4581315"/>
            <a:ext cx="720080" cy="568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8"/>
          <p:cNvSpPr/>
          <p:nvPr/>
        </p:nvSpPr>
        <p:spPr>
          <a:xfrm>
            <a:off x="4913490" y="1883950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" name="Rectangle 29"/>
          <p:cNvSpPr/>
          <p:nvPr/>
        </p:nvSpPr>
        <p:spPr>
          <a:xfrm>
            <a:off x="5056557" y="2107912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1" name="Rectangle 30"/>
          <p:cNvSpPr/>
          <p:nvPr/>
        </p:nvSpPr>
        <p:spPr>
          <a:xfrm>
            <a:off x="2843808" y="2672916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ctangle 31"/>
          <p:cNvSpPr/>
          <p:nvPr/>
        </p:nvSpPr>
        <p:spPr>
          <a:xfrm>
            <a:off x="2555776" y="2942945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3" name="Rectangle 32"/>
          <p:cNvSpPr/>
          <p:nvPr/>
        </p:nvSpPr>
        <p:spPr>
          <a:xfrm>
            <a:off x="1331640" y="3086961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4" name="Rectangle 33"/>
          <p:cNvSpPr/>
          <p:nvPr/>
        </p:nvSpPr>
        <p:spPr>
          <a:xfrm>
            <a:off x="2683012" y="3847326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5" name="Rectangle 34"/>
          <p:cNvSpPr/>
          <p:nvPr/>
        </p:nvSpPr>
        <p:spPr>
          <a:xfrm>
            <a:off x="1458876" y="3991342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6" name="Rectangle 35"/>
          <p:cNvSpPr/>
          <p:nvPr/>
        </p:nvSpPr>
        <p:spPr>
          <a:xfrm>
            <a:off x="1314860" y="4174758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7" name="Rectangle 36"/>
          <p:cNvSpPr/>
          <p:nvPr/>
        </p:nvSpPr>
        <p:spPr>
          <a:xfrm>
            <a:off x="1493659" y="4867075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8" name="Rectangle 37"/>
          <p:cNvSpPr/>
          <p:nvPr/>
        </p:nvSpPr>
        <p:spPr>
          <a:xfrm>
            <a:off x="1349643" y="5050491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9" name="Rectangle 38"/>
          <p:cNvSpPr/>
          <p:nvPr/>
        </p:nvSpPr>
        <p:spPr>
          <a:xfrm>
            <a:off x="1115616" y="5157466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0" name="Rectangle 39"/>
          <p:cNvSpPr/>
          <p:nvPr/>
        </p:nvSpPr>
        <p:spPr>
          <a:xfrm>
            <a:off x="971600" y="5340882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1" name="TextBox 40"/>
          <p:cNvSpPr txBox="1"/>
          <p:nvPr/>
        </p:nvSpPr>
        <p:spPr>
          <a:xfrm>
            <a:off x="5853658" y="980728"/>
            <a:ext cx="2381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b="1" dirty="0" smtClean="0"/>
              <a:t>Goal: Comm ITS-Server</a:t>
            </a:r>
            <a:endParaRPr lang="sv-SE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6731475" y="1987316"/>
            <a:ext cx="1184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b="1" dirty="0" smtClean="0"/>
              <a:t>Burndown</a:t>
            </a:r>
            <a:endParaRPr lang="sv-SE" b="1" dirty="0"/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28885" r="36750" b="13134"/>
          <a:stretch/>
        </p:blipFill>
        <p:spPr bwMode="auto">
          <a:xfrm>
            <a:off x="7426670" y="4801698"/>
            <a:ext cx="720080" cy="568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/>
          <p:cNvSpPr/>
          <p:nvPr/>
        </p:nvSpPr>
        <p:spPr>
          <a:xfrm>
            <a:off x="6173657" y="4742242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5" name="Rectangle 44"/>
          <p:cNvSpPr/>
          <p:nvPr/>
        </p:nvSpPr>
        <p:spPr>
          <a:xfrm>
            <a:off x="6429589" y="5157466"/>
            <a:ext cx="288032" cy="288032"/>
          </a:xfrm>
          <a:prstGeom prst="rect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6" name="Rectangle 45"/>
          <p:cNvSpPr/>
          <p:nvPr/>
        </p:nvSpPr>
        <p:spPr>
          <a:xfrm>
            <a:off x="3131840" y="3847326"/>
            <a:ext cx="288032" cy="288032"/>
          </a:xfrm>
          <a:prstGeom prst="rect">
            <a:avLst/>
          </a:prstGeom>
          <a:solidFill>
            <a:srgbClr val="FF00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pic>
        <p:nvPicPr>
          <p:cNvPr id="6146" name="Picture 2" descr="C:\Users\ulbe\Dropbox\Ulf\Work\IMAG006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5" t="1904" r="21212"/>
          <a:stretch/>
        </p:blipFill>
        <p:spPr bwMode="auto">
          <a:xfrm>
            <a:off x="678873" y="534358"/>
            <a:ext cx="7668378" cy="5960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5" b="1099"/>
          <a:stretch/>
        </p:blipFill>
        <p:spPr bwMode="auto">
          <a:xfrm>
            <a:off x="72788" y="2060848"/>
            <a:ext cx="8835004" cy="4293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28885" r="36750" b="13134"/>
          <a:stretch/>
        </p:blipFill>
        <p:spPr bwMode="auto">
          <a:xfrm>
            <a:off x="446889" y="535637"/>
            <a:ext cx="4247129" cy="3351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ulbe\Documents\Temp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073" y="4644831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lbe\Documents\Temp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84" y="3606612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lbe\Documents\Temp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99328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lbe\Documents\Temp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082" y="4799440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03073" y="4275499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1,5</a:t>
            </a:r>
            <a:endParaRPr lang="sv-SE" dirty="0"/>
          </a:p>
        </p:txBody>
      </p:sp>
      <p:sp>
        <p:nvSpPr>
          <p:cNvPr id="10" name="TextBox 9"/>
          <p:cNvSpPr txBox="1"/>
          <p:nvPr/>
        </p:nvSpPr>
        <p:spPr>
          <a:xfrm>
            <a:off x="2248617" y="5306077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1,5</a:t>
            </a:r>
            <a:endParaRPr lang="sv-SE" dirty="0"/>
          </a:p>
        </p:txBody>
      </p:sp>
      <p:sp>
        <p:nvSpPr>
          <p:cNvPr id="11" name="TextBox 10"/>
          <p:cNvSpPr txBox="1"/>
          <p:nvPr/>
        </p:nvSpPr>
        <p:spPr>
          <a:xfrm>
            <a:off x="1319106" y="549045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2,5</a:t>
            </a:r>
            <a:endParaRPr lang="sv-SE" dirty="0"/>
          </a:p>
        </p:txBody>
      </p:sp>
      <p:sp>
        <p:nvSpPr>
          <p:cNvPr id="4" name="TextBox 3"/>
          <p:cNvSpPr txBox="1"/>
          <p:nvPr/>
        </p:nvSpPr>
        <p:spPr>
          <a:xfrm>
            <a:off x="952239" y="429762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1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07470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5" t="28885" r="36750" b="13134"/>
          <a:stretch/>
        </p:blipFill>
        <p:spPr bwMode="auto">
          <a:xfrm>
            <a:off x="446889" y="535637"/>
            <a:ext cx="4247129" cy="3351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pic>
        <p:nvPicPr>
          <p:cNvPr id="6" name="Picture 2" descr="C:\Users\ulbe\Documents\Temp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84" y="3606612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lbe\Documents\Temp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082" y="4799440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319106" y="549045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2,5</a:t>
            </a:r>
            <a:endParaRPr lang="sv-SE" dirty="0"/>
          </a:p>
        </p:txBody>
      </p:sp>
      <p:sp>
        <p:nvSpPr>
          <p:cNvPr id="4" name="TextBox 3"/>
          <p:cNvSpPr txBox="1"/>
          <p:nvPr/>
        </p:nvSpPr>
        <p:spPr>
          <a:xfrm>
            <a:off x="952239" y="429762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1</a:t>
            </a:r>
            <a:endParaRPr lang="sv-SE" dirty="0"/>
          </a:p>
        </p:txBody>
      </p:sp>
      <p:sp>
        <p:nvSpPr>
          <p:cNvPr id="5" name="Right Arrow 4"/>
          <p:cNvSpPr/>
          <p:nvPr/>
        </p:nvSpPr>
        <p:spPr>
          <a:xfrm>
            <a:off x="3923928" y="4666953"/>
            <a:ext cx="1368152" cy="9221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TextBox 8"/>
          <p:cNvSpPr txBox="1"/>
          <p:nvPr/>
        </p:nvSpPr>
        <p:spPr>
          <a:xfrm>
            <a:off x="3707904" y="4060392"/>
            <a:ext cx="17436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After three days </a:t>
            </a:r>
          </a:p>
          <a:p>
            <a:r>
              <a:rPr lang="sv-SE" dirty="0" smtClean="0"/>
              <a:t>Of work</a:t>
            </a:r>
            <a:endParaRPr lang="sv-SE" dirty="0"/>
          </a:p>
        </p:txBody>
      </p:sp>
      <p:pic>
        <p:nvPicPr>
          <p:cNvPr id="14" name="Picture 2" descr="C:\Users\ulbe\Documents\Temp\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612565"/>
            <a:ext cx="1152128" cy="125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ulbe\Documents\Temp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815" y="3567062"/>
            <a:ext cx="1055531" cy="11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6084168" y="4243233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1,5</a:t>
            </a:r>
            <a:endParaRPr lang="sv-SE" dirty="0"/>
          </a:p>
        </p:txBody>
      </p:sp>
      <p:sp>
        <p:nvSpPr>
          <p:cNvPr id="17" name="TextBox 16"/>
          <p:cNvSpPr txBox="1"/>
          <p:nvPr/>
        </p:nvSpPr>
        <p:spPr>
          <a:xfrm>
            <a:off x="6229712" y="5273811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1,5</a:t>
            </a:r>
            <a:endParaRPr lang="sv-SE" dirty="0"/>
          </a:p>
        </p:txBody>
      </p:sp>
      <p:cxnSp>
        <p:nvCxnSpPr>
          <p:cNvPr id="13" name="Straight Connector 12"/>
          <p:cNvCxnSpPr/>
          <p:nvPr/>
        </p:nvCxnSpPr>
        <p:spPr>
          <a:xfrm flipH="1" flipV="1">
            <a:off x="6084168" y="4316278"/>
            <a:ext cx="406398" cy="1438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467918" y="4227439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>
                <a:solidFill>
                  <a:srgbClr val="FF0000"/>
                </a:solidFill>
              </a:rPr>
              <a:t>0</a:t>
            </a:r>
            <a:r>
              <a:rPr lang="sv-SE" dirty="0" smtClean="0">
                <a:solidFill>
                  <a:srgbClr val="FF0000"/>
                </a:solidFill>
              </a:rPr>
              <a:t>,5</a:t>
            </a:r>
            <a:endParaRPr lang="sv-SE" dirty="0">
              <a:solidFill>
                <a:srgbClr val="FF0000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 flipH="1" flipV="1">
            <a:off x="6220559" y="5386533"/>
            <a:ext cx="406398" cy="1438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560580" y="5358453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>
                <a:solidFill>
                  <a:srgbClr val="FF0000"/>
                </a:solidFill>
              </a:rPr>
              <a:t>3,5</a:t>
            </a:r>
            <a:endParaRPr lang="sv-SE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62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1856876" y="1987318"/>
            <a:ext cx="0" cy="328121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1870364" y="5268531"/>
            <a:ext cx="4342246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835696" y="2240867"/>
            <a:ext cx="3744416" cy="30163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915816" y="1042804"/>
            <a:ext cx="2952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4400" b="1" dirty="0" smtClean="0"/>
              <a:t>Burndown</a:t>
            </a:r>
            <a:endParaRPr lang="sv-SE" sz="4400" b="1" dirty="0"/>
          </a:p>
        </p:txBody>
      </p:sp>
      <p:sp>
        <p:nvSpPr>
          <p:cNvPr id="15" name="Freeform 14"/>
          <p:cNvSpPr/>
          <p:nvPr/>
        </p:nvSpPr>
        <p:spPr>
          <a:xfrm>
            <a:off x="1870364" y="2272145"/>
            <a:ext cx="3394363" cy="2355770"/>
          </a:xfrm>
          <a:custGeom>
            <a:avLst/>
            <a:gdLst>
              <a:gd name="connsiteX0" fmla="*/ 0 w 3394363"/>
              <a:gd name="connsiteY0" fmla="*/ 0 h 2355770"/>
              <a:gd name="connsiteX1" fmla="*/ 166254 w 3394363"/>
              <a:gd name="connsiteY1" fmla="*/ 13855 h 2355770"/>
              <a:gd name="connsiteX2" fmla="*/ 249381 w 3394363"/>
              <a:gd name="connsiteY2" fmla="*/ 41564 h 2355770"/>
              <a:gd name="connsiteX3" fmla="*/ 290945 w 3394363"/>
              <a:gd name="connsiteY3" fmla="*/ 55419 h 2355770"/>
              <a:gd name="connsiteX4" fmla="*/ 374072 w 3394363"/>
              <a:gd name="connsiteY4" fmla="*/ 96982 h 2355770"/>
              <a:gd name="connsiteX5" fmla="*/ 429491 w 3394363"/>
              <a:gd name="connsiteY5" fmla="*/ 166255 h 2355770"/>
              <a:gd name="connsiteX6" fmla="*/ 484909 w 3394363"/>
              <a:gd name="connsiteY6" fmla="*/ 207819 h 2355770"/>
              <a:gd name="connsiteX7" fmla="*/ 609600 w 3394363"/>
              <a:gd name="connsiteY7" fmla="*/ 318655 h 2355770"/>
              <a:gd name="connsiteX8" fmla="*/ 623454 w 3394363"/>
              <a:gd name="connsiteY8" fmla="*/ 360219 h 2355770"/>
              <a:gd name="connsiteX9" fmla="*/ 651163 w 3394363"/>
              <a:gd name="connsiteY9" fmla="*/ 401782 h 2355770"/>
              <a:gd name="connsiteX10" fmla="*/ 706581 w 3394363"/>
              <a:gd name="connsiteY10" fmla="*/ 526473 h 2355770"/>
              <a:gd name="connsiteX11" fmla="*/ 748145 w 3394363"/>
              <a:gd name="connsiteY11" fmla="*/ 665019 h 2355770"/>
              <a:gd name="connsiteX12" fmla="*/ 789709 w 3394363"/>
              <a:gd name="connsiteY12" fmla="*/ 748146 h 2355770"/>
              <a:gd name="connsiteX13" fmla="*/ 817418 w 3394363"/>
              <a:gd name="connsiteY13" fmla="*/ 914400 h 2355770"/>
              <a:gd name="connsiteX14" fmla="*/ 831272 w 3394363"/>
              <a:gd name="connsiteY14" fmla="*/ 969819 h 2355770"/>
              <a:gd name="connsiteX15" fmla="*/ 845127 w 3394363"/>
              <a:gd name="connsiteY15" fmla="*/ 1039091 h 2355770"/>
              <a:gd name="connsiteX16" fmla="*/ 872836 w 3394363"/>
              <a:gd name="connsiteY16" fmla="*/ 1080655 h 2355770"/>
              <a:gd name="connsiteX17" fmla="*/ 900545 w 3394363"/>
              <a:gd name="connsiteY17" fmla="*/ 1246910 h 2355770"/>
              <a:gd name="connsiteX18" fmla="*/ 955963 w 3394363"/>
              <a:gd name="connsiteY18" fmla="*/ 1330037 h 2355770"/>
              <a:gd name="connsiteX19" fmla="*/ 997527 w 3394363"/>
              <a:gd name="connsiteY19" fmla="*/ 1399310 h 2355770"/>
              <a:gd name="connsiteX20" fmla="*/ 1011381 w 3394363"/>
              <a:gd name="connsiteY20" fmla="*/ 1440873 h 2355770"/>
              <a:gd name="connsiteX21" fmla="*/ 1039091 w 3394363"/>
              <a:gd name="connsiteY21" fmla="*/ 1482437 h 2355770"/>
              <a:gd name="connsiteX22" fmla="*/ 1066800 w 3394363"/>
              <a:gd name="connsiteY22" fmla="*/ 1593273 h 2355770"/>
              <a:gd name="connsiteX23" fmla="*/ 1108363 w 3394363"/>
              <a:gd name="connsiteY23" fmla="*/ 1620982 h 2355770"/>
              <a:gd name="connsiteX24" fmla="*/ 1163781 w 3394363"/>
              <a:gd name="connsiteY24" fmla="*/ 1704110 h 2355770"/>
              <a:gd name="connsiteX25" fmla="*/ 1191491 w 3394363"/>
              <a:gd name="connsiteY25" fmla="*/ 1745673 h 2355770"/>
              <a:gd name="connsiteX26" fmla="*/ 1233054 w 3394363"/>
              <a:gd name="connsiteY26" fmla="*/ 1773382 h 2355770"/>
              <a:gd name="connsiteX27" fmla="*/ 1246909 w 3394363"/>
              <a:gd name="connsiteY27" fmla="*/ 1814946 h 2355770"/>
              <a:gd name="connsiteX28" fmla="*/ 1288472 w 3394363"/>
              <a:gd name="connsiteY28" fmla="*/ 1828800 h 2355770"/>
              <a:gd name="connsiteX29" fmla="*/ 1330036 w 3394363"/>
              <a:gd name="connsiteY29" fmla="*/ 1856510 h 2355770"/>
              <a:gd name="connsiteX30" fmla="*/ 1468581 w 3394363"/>
              <a:gd name="connsiteY30" fmla="*/ 1953491 h 2355770"/>
              <a:gd name="connsiteX31" fmla="*/ 1510145 w 3394363"/>
              <a:gd name="connsiteY31" fmla="*/ 1967346 h 2355770"/>
              <a:gd name="connsiteX32" fmla="*/ 1551709 w 3394363"/>
              <a:gd name="connsiteY32" fmla="*/ 1995055 h 2355770"/>
              <a:gd name="connsiteX33" fmla="*/ 1662545 w 3394363"/>
              <a:gd name="connsiteY33" fmla="*/ 2050473 h 2355770"/>
              <a:gd name="connsiteX34" fmla="*/ 1704109 w 3394363"/>
              <a:gd name="connsiteY34" fmla="*/ 2092037 h 2355770"/>
              <a:gd name="connsiteX35" fmla="*/ 1759527 w 3394363"/>
              <a:gd name="connsiteY35" fmla="*/ 2119746 h 2355770"/>
              <a:gd name="connsiteX36" fmla="*/ 1801091 w 3394363"/>
              <a:gd name="connsiteY36" fmla="*/ 2147455 h 2355770"/>
              <a:gd name="connsiteX37" fmla="*/ 1842654 w 3394363"/>
              <a:gd name="connsiteY37" fmla="*/ 2161310 h 2355770"/>
              <a:gd name="connsiteX38" fmla="*/ 1925781 w 3394363"/>
              <a:gd name="connsiteY38" fmla="*/ 2202873 h 2355770"/>
              <a:gd name="connsiteX39" fmla="*/ 2244436 w 3394363"/>
              <a:gd name="connsiteY39" fmla="*/ 2216728 h 2355770"/>
              <a:gd name="connsiteX40" fmla="*/ 3048000 w 3394363"/>
              <a:gd name="connsiteY40" fmla="*/ 2230582 h 2355770"/>
              <a:gd name="connsiteX41" fmla="*/ 3241963 w 3394363"/>
              <a:gd name="connsiteY41" fmla="*/ 2244437 h 2355770"/>
              <a:gd name="connsiteX42" fmla="*/ 3283527 w 3394363"/>
              <a:gd name="connsiteY42" fmla="*/ 2258291 h 2355770"/>
              <a:gd name="connsiteX43" fmla="*/ 3380509 w 3394363"/>
              <a:gd name="connsiteY43" fmla="*/ 2355273 h 2355770"/>
              <a:gd name="connsiteX44" fmla="*/ 3394363 w 3394363"/>
              <a:gd name="connsiteY44" fmla="*/ 2355273 h 2355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3394363" h="2355770">
                <a:moveTo>
                  <a:pt x="0" y="0"/>
                </a:moveTo>
                <a:cubicBezTo>
                  <a:pt x="55418" y="4618"/>
                  <a:pt x="111401" y="4713"/>
                  <a:pt x="166254" y="13855"/>
                </a:cubicBezTo>
                <a:cubicBezTo>
                  <a:pt x="195064" y="18657"/>
                  <a:pt x="221672" y="32328"/>
                  <a:pt x="249381" y="41564"/>
                </a:cubicBezTo>
                <a:cubicBezTo>
                  <a:pt x="263236" y="46182"/>
                  <a:pt x="278794" y="47318"/>
                  <a:pt x="290945" y="55419"/>
                </a:cubicBezTo>
                <a:cubicBezTo>
                  <a:pt x="344660" y="91229"/>
                  <a:pt x="316712" y="77863"/>
                  <a:pt x="374072" y="96982"/>
                </a:cubicBezTo>
                <a:cubicBezTo>
                  <a:pt x="396446" y="130544"/>
                  <a:pt x="399875" y="141576"/>
                  <a:pt x="429491" y="166255"/>
                </a:cubicBezTo>
                <a:cubicBezTo>
                  <a:pt x="447230" y="181037"/>
                  <a:pt x="467746" y="192372"/>
                  <a:pt x="484909" y="207819"/>
                </a:cubicBezTo>
                <a:cubicBezTo>
                  <a:pt x="620479" y="329832"/>
                  <a:pt x="518150" y="257689"/>
                  <a:pt x="609600" y="318655"/>
                </a:cubicBezTo>
                <a:cubicBezTo>
                  <a:pt x="614218" y="332510"/>
                  <a:pt x="616923" y="347157"/>
                  <a:pt x="623454" y="360219"/>
                </a:cubicBezTo>
                <a:cubicBezTo>
                  <a:pt x="630900" y="375112"/>
                  <a:pt x="644400" y="386566"/>
                  <a:pt x="651163" y="401782"/>
                </a:cubicBezTo>
                <a:cubicBezTo>
                  <a:pt x="717112" y="550167"/>
                  <a:pt x="643872" y="432411"/>
                  <a:pt x="706581" y="526473"/>
                </a:cubicBezTo>
                <a:cubicBezTo>
                  <a:pt x="714326" y="557450"/>
                  <a:pt x="734655" y="644784"/>
                  <a:pt x="748145" y="665019"/>
                </a:cubicBezTo>
                <a:cubicBezTo>
                  <a:pt x="775234" y="705652"/>
                  <a:pt x="778237" y="702259"/>
                  <a:pt x="789709" y="748146"/>
                </a:cubicBezTo>
                <a:cubicBezTo>
                  <a:pt x="808849" y="824708"/>
                  <a:pt x="801782" y="828404"/>
                  <a:pt x="817418" y="914400"/>
                </a:cubicBezTo>
                <a:cubicBezTo>
                  <a:pt x="820824" y="933134"/>
                  <a:pt x="827141" y="951231"/>
                  <a:pt x="831272" y="969819"/>
                </a:cubicBezTo>
                <a:cubicBezTo>
                  <a:pt x="836380" y="992806"/>
                  <a:pt x="836859" y="1017042"/>
                  <a:pt x="845127" y="1039091"/>
                </a:cubicBezTo>
                <a:cubicBezTo>
                  <a:pt x="850974" y="1054682"/>
                  <a:pt x="863600" y="1066800"/>
                  <a:pt x="872836" y="1080655"/>
                </a:cubicBezTo>
                <a:cubicBezTo>
                  <a:pt x="875379" y="1103539"/>
                  <a:pt x="877981" y="1206294"/>
                  <a:pt x="900545" y="1246910"/>
                </a:cubicBezTo>
                <a:cubicBezTo>
                  <a:pt x="916718" y="1276021"/>
                  <a:pt x="945432" y="1298444"/>
                  <a:pt x="955963" y="1330037"/>
                </a:cubicBezTo>
                <a:cubicBezTo>
                  <a:pt x="973949" y="1383992"/>
                  <a:pt x="959492" y="1361273"/>
                  <a:pt x="997527" y="1399310"/>
                </a:cubicBezTo>
                <a:cubicBezTo>
                  <a:pt x="1002145" y="1413164"/>
                  <a:pt x="1004850" y="1427811"/>
                  <a:pt x="1011381" y="1440873"/>
                </a:cubicBezTo>
                <a:cubicBezTo>
                  <a:pt x="1018828" y="1455766"/>
                  <a:pt x="1033244" y="1466846"/>
                  <a:pt x="1039091" y="1482437"/>
                </a:cubicBezTo>
                <a:cubicBezTo>
                  <a:pt x="1040919" y="1487313"/>
                  <a:pt x="1054732" y="1578188"/>
                  <a:pt x="1066800" y="1593273"/>
                </a:cubicBezTo>
                <a:cubicBezTo>
                  <a:pt x="1077202" y="1606275"/>
                  <a:pt x="1094509" y="1611746"/>
                  <a:pt x="1108363" y="1620982"/>
                </a:cubicBezTo>
                <a:lnTo>
                  <a:pt x="1163781" y="1704110"/>
                </a:lnTo>
                <a:cubicBezTo>
                  <a:pt x="1173017" y="1717965"/>
                  <a:pt x="1177637" y="1736437"/>
                  <a:pt x="1191491" y="1745673"/>
                </a:cubicBezTo>
                <a:lnTo>
                  <a:pt x="1233054" y="1773382"/>
                </a:lnTo>
                <a:cubicBezTo>
                  <a:pt x="1237672" y="1787237"/>
                  <a:pt x="1236582" y="1804619"/>
                  <a:pt x="1246909" y="1814946"/>
                </a:cubicBezTo>
                <a:cubicBezTo>
                  <a:pt x="1257235" y="1825272"/>
                  <a:pt x="1275410" y="1822269"/>
                  <a:pt x="1288472" y="1828800"/>
                </a:cubicBezTo>
                <a:cubicBezTo>
                  <a:pt x="1303365" y="1836247"/>
                  <a:pt x="1316486" y="1846832"/>
                  <a:pt x="1330036" y="1856510"/>
                </a:cubicBezTo>
                <a:cubicBezTo>
                  <a:pt x="1357698" y="1876268"/>
                  <a:pt x="1444696" y="1945529"/>
                  <a:pt x="1468581" y="1953491"/>
                </a:cubicBezTo>
                <a:cubicBezTo>
                  <a:pt x="1482436" y="1958109"/>
                  <a:pt x="1497083" y="1960815"/>
                  <a:pt x="1510145" y="1967346"/>
                </a:cubicBezTo>
                <a:cubicBezTo>
                  <a:pt x="1525038" y="1974793"/>
                  <a:pt x="1537091" y="1987082"/>
                  <a:pt x="1551709" y="1995055"/>
                </a:cubicBezTo>
                <a:cubicBezTo>
                  <a:pt x="1587972" y="2014834"/>
                  <a:pt x="1633337" y="2021265"/>
                  <a:pt x="1662545" y="2050473"/>
                </a:cubicBezTo>
                <a:cubicBezTo>
                  <a:pt x="1676400" y="2064328"/>
                  <a:pt x="1688165" y="2080649"/>
                  <a:pt x="1704109" y="2092037"/>
                </a:cubicBezTo>
                <a:cubicBezTo>
                  <a:pt x="1720915" y="2104041"/>
                  <a:pt x="1741595" y="2109499"/>
                  <a:pt x="1759527" y="2119746"/>
                </a:cubicBezTo>
                <a:cubicBezTo>
                  <a:pt x="1773984" y="2128007"/>
                  <a:pt x="1786198" y="2140008"/>
                  <a:pt x="1801091" y="2147455"/>
                </a:cubicBezTo>
                <a:cubicBezTo>
                  <a:pt x="1814153" y="2153986"/>
                  <a:pt x="1829592" y="2154779"/>
                  <a:pt x="1842654" y="2161310"/>
                </a:cubicBezTo>
                <a:cubicBezTo>
                  <a:pt x="1877892" y="2178929"/>
                  <a:pt x="1884626" y="2199707"/>
                  <a:pt x="1925781" y="2202873"/>
                </a:cubicBezTo>
                <a:cubicBezTo>
                  <a:pt x="2031787" y="2211027"/>
                  <a:pt x="2138150" y="2214104"/>
                  <a:pt x="2244436" y="2216728"/>
                </a:cubicBezTo>
                <a:lnTo>
                  <a:pt x="3048000" y="2230582"/>
                </a:lnTo>
                <a:cubicBezTo>
                  <a:pt x="3112654" y="2235200"/>
                  <a:pt x="3177588" y="2236863"/>
                  <a:pt x="3241963" y="2244437"/>
                </a:cubicBezTo>
                <a:cubicBezTo>
                  <a:pt x="3256467" y="2246143"/>
                  <a:pt x="3273200" y="2247964"/>
                  <a:pt x="3283527" y="2258291"/>
                </a:cubicBezTo>
                <a:cubicBezTo>
                  <a:pt x="3370858" y="2345622"/>
                  <a:pt x="3296909" y="2334374"/>
                  <a:pt x="3380509" y="2355273"/>
                </a:cubicBezTo>
                <a:cubicBezTo>
                  <a:pt x="3384989" y="2356393"/>
                  <a:pt x="3389745" y="2355273"/>
                  <a:pt x="3394363" y="2355273"/>
                </a:cubicBezTo>
              </a:path>
            </a:pathLst>
          </a:cu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18" name="Straight Connector 17"/>
          <p:cNvCxnSpPr/>
          <p:nvPr/>
        </p:nvCxnSpPr>
        <p:spPr>
          <a:xfrm>
            <a:off x="2123728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411760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2699792" y="5152109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987824" y="5152109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275856" y="512959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563888" y="512959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851920" y="5124515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139952" y="5124515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427984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716016" y="5157192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004048" y="5152109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292080" y="5152109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580112" y="5129598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372200" y="5124515"/>
            <a:ext cx="1375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Day in Sprint</a:t>
            </a:r>
            <a:endParaRPr lang="sv-SE" dirty="0"/>
          </a:p>
        </p:txBody>
      </p:sp>
      <p:sp>
        <p:nvSpPr>
          <p:cNvPr id="36" name="TextBox 35"/>
          <p:cNvSpPr txBox="1"/>
          <p:nvPr/>
        </p:nvSpPr>
        <p:spPr>
          <a:xfrm>
            <a:off x="1036062" y="1442913"/>
            <a:ext cx="14008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smtClean="0"/>
              <a:t>Mandays left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27784" y="572830"/>
            <a:ext cx="32095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800" b="1" u="sng" dirty="0" smtClean="0"/>
              <a:t>Daily Scrum</a:t>
            </a:r>
            <a:endParaRPr lang="sv-SE" sz="4800" b="1" u="sng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1" t="27420" r="21913" b="19205"/>
          <a:stretch/>
        </p:blipFill>
        <p:spPr bwMode="auto">
          <a:xfrm>
            <a:off x="755576" y="1658175"/>
            <a:ext cx="6164064" cy="3701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2571744"/>
            <a:ext cx="2550924" cy="4049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27784" y="572830"/>
            <a:ext cx="32095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800" b="1" u="sng" dirty="0" smtClean="0"/>
              <a:t>Daily Scrum</a:t>
            </a:r>
            <a:endParaRPr lang="sv-SE" sz="4800" b="1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611560" y="1916832"/>
            <a:ext cx="6463693" cy="4770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/>
              <a:t>Stand </a:t>
            </a:r>
            <a:r>
              <a:rPr lang="sv-SE" sz="4000" dirty="0" smtClean="0"/>
              <a:t>up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General info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/>
              <a:t>3</a:t>
            </a:r>
            <a:r>
              <a:rPr lang="sv-SE" sz="4000" dirty="0" smtClean="0"/>
              <a:t> minute round robin report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v-SE" sz="3600" dirty="0" smtClean="0"/>
              <a:t>What have I done last ”24 h”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v-SE" sz="3600" dirty="0" smtClean="0"/>
              <a:t>What will I do next ”24 h”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v-SE" sz="3600" dirty="0" smtClean="0"/>
              <a:t>What are my obstacles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3600" dirty="0" smtClean="0">
                <a:solidFill>
                  <a:srgbClr val="3333FF"/>
                </a:solidFill>
              </a:rPr>
              <a:t>Sometimes allow discussions</a:t>
            </a:r>
            <a:endParaRPr lang="sv-SE" sz="3600" dirty="0">
              <a:solidFill>
                <a:srgbClr val="3333FF"/>
              </a:solidFill>
            </a:endParaRPr>
          </a:p>
          <a:p>
            <a:endParaRPr lang="sv-SE" sz="40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1" t="27420" r="21913" b="19205"/>
          <a:stretch/>
        </p:blipFill>
        <p:spPr bwMode="auto">
          <a:xfrm>
            <a:off x="6786578" y="4000504"/>
            <a:ext cx="2071734" cy="124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6644" y="4357694"/>
            <a:ext cx="1124920" cy="1785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0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27784" y="572830"/>
            <a:ext cx="32095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800" b="1" u="sng" dirty="0" smtClean="0"/>
              <a:t>Daily Scrum</a:t>
            </a:r>
            <a:endParaRPr lang="sv-SE" sz="4800" b="1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611560" y="1916832"/>
            <a:ext cx="4819396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000" dirty="0" smtClean="0"/>
              <a:t>During the meeting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Move stickers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New time estimates</a:t>
            </a:r>
          </a:p>
          <a:p>
            <a:endParaRPr lang="sv-SE" sz="3600" dirty="0" smtClean="0"/>
          </a:p>
          <a:p>
            <a:r>
              <a:rPr lang="sv-SE" sz="3600" dirty="0" smtClean="0"/>
              <a:t>But some say you should</a:t>
            </a:r>
          </a:p>
          <a:p>
            <a:r>
              <a:rPr lang="sv-SE" sz="3600" dirty="0"/>
              <a:t>d</a:t>
            </a:r>
            <a:r>
              <a:rPr lang="sv-SE" sz="3600" dirty="0" smtClean="0"/>
              <a:t>o it before the meeting</a:t>
            </a:r>
            <a:endParaRPr lang="sv-SE" sz="3600" dirty="0"/>
          </a:p>
          <a:p>
            <a:endParaRPr lang="sv-SE" sz="40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1" t="27420" r="21913" b="19205"/>
          <a:stretch/>
        </p:blipFill>
        <p:spPr bwMode="auto">
          <a:xfrm>
            <a:off x="5786446" y="3000372"/>
            <a:ext cx="2861126" cy="1717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3286124"/>
            <a:ext cx="1553548" cy="246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50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27784" y="572830"/>
            <a:ext cx="37401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800" b="1" u="sng" dirty="0" smtClean="0"/>
              <a:t>Scrum Master</a:t>
            </a:r>
            <a:endParaRPr lang="sv-SE" sz="4800" b="1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611560" y="1916832"/>
            <a:ext cx="456554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000" dirty="0" smtClean="0"/>
              <a:t>Beginning of Sprint: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Lead negotiation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Set up Scrum Board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1" t="27420" r="21913" b="19205"/>
          <a:stretch/>
        </p:blipFill>
        <p:spPr bwMode="auto">
          <a:xfrm>
            <a:off x="5786446" y="3000372"/>
            <a:ext cx="2861126" cy="1717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388" y="3286124"/>
            <a:ext cx="1553548" cy="246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405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27784" y="572830"/>
            <a:ext cx="37401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800" b="1" u="sng" dirty="0" smtClean="0"/>
              <a:t>Scrum Master</a:t>
            </a:r>
            <a:endParaRPr lang="sv-SE" sz="4800" b="1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611560" y="1916832"/>
            <a:ext cx="6258252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Every day during the Sprint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Keep pace at daily scrum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Make sure problems are </a:t>
            </a:r>
            <a:br>
              <a:rPr lang="sv-SE" sz="4000" dirty="0" smtClean="0"/>
            </a:br>
            <a:r>
              <a:rPr lang="sv-SE" sz="4000" dirty="0" smtClean="0"/>
              <a:t>communicated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Recalculate Burndown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Keep an eye on the board</a:t>
            </a:r>
            <a:endParaRPr lang="sv-SE" sz="4000" dirty="0"/>
          </a:p>
          <a:p>
            <a:endParaRPr lang="sv-SE" sz="3600" dirty="0" smtClean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1" t="27420" r="21913" b="19205"/>
          <a:stretch/>
        </p:blipFill>
        <p:spPr bwMode="auto">
          <a:xfrm>
            <a:off x="6858016" y="3972274"/>
            <a:ext cx="2075308" cy="1246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6644" y="4143380"/>
            <a:ext cx="1126861" cy="17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13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27784" y="572830"/>
            <a:ext cx="374012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800" b="1" u="sng" dirty="0" smtClean="0"/>
              <a:t>Scrum Master</a:t>
            </a:r>
            <a:endParaRPr lang="sv-SE" sz="4800" b="1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611560" y="1916832"/>
            <a:ext cx="60308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000" dirty="0" smtClean="0"/>
              <a:t>End of Sprint: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v-SE" sz="4000" dirty="0" smtClean="0"/>
              <a:t>Summons </a:t>
            </a:r>
            <a:r>
              <a:rPr lang="sv-SE" sz="4000" dirty="0"/>
              <a:t>/ Conduct demo</a:t>
            </a:r>
            <a:br>
              <a:rPr lang="sv-SE" sz="4000" dirty="0"/>
            </a:br>
            <a:r>
              <a:rPr lang="sv-SE" sz="4000" dirty="0"/>
              <a:t>(Sprint retrospective)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1" t="27420" r="21913" b="19205"/>
          <a:stretch/>
        </p:blipFill>
        <p:spPr bwMode="auto">
          <a:xfrm>
            <a:off x="5857884" y="3500438"/>
            <a:ext cx="2861126" cy="1717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826" y="3786190"/>
            <a:ext cx="1553548" cy="2466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03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661604" y="3094017"/>
            <a:ext cx="3686084" cy="2603198"/>
            <a:chOff x="3271989" y="613629"/>
            <a:chExt cx="3686084" cy="2603198"/>
          </a:xfrm>
        </p:grpSpPr>
        <p:sp>
          <p:nvSpPr>
            <p:cNvPr id="2" name="Rectangle 1"/>
            <p:cNvSpPr/>
            <p:nvPr/>
          </p:nvSpPr>
          <p:spPr>
            <a:xfrm>
              <a:off x="3275856" y="613629"/>
              <a:ext cx="3682217" cy="2603198"/>
            </a:xfrm>
            <a:prstGeom prst="rect">
              <a:avLst/>
            </a:prstGeom>
            <a:no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3285665" y="1909773"/>
              <a:ext cx="2448272" cy="658982"/>
              <a:chOff x="6459520" y="4393213"/>
              <a:chExt cx="2448272" cy="658982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7683656" y="4393213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6459520" y="4404123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3275856" y="2542836"/>
              <a:ext cx="3682217" cy="658982"/>
              <a:chOff x="2257934" y="5419305"/>
              <a:chExt cx="3682217" cy="658982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3482070" y="541930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2257934" y="543021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4716015" y="543021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3271989" y="1261701"/>
              <a:ext cx="3682217" cy="1291952"/>
              <a:chOff x="2257934" y="4123161"/>
              <a:chExt cx="3682217" cy="1291952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4716015" y="4767041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dirty="0" smtClean="0"/>
                  <a:t>F6</a:t>
                </a:r>
                <a:endParaRPr lang="sv-SE" dirty="0"/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257934" y="4140107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dirty="0" smtClean="0"/>
                  <a:t>F7</a:t>
                </a:r>
                <a:endParaRPr lang="sv-SE" dirty="0"/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706206" y="4140107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dirty="0" smtClean="0"/>
                  <a:t>F8</a:t>
                </a:r>
                <a:endParaRPr lang="sv-SE" dirty="0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3462210" y="4123161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dirty="0" smtClean="0"/>
                  <a:t>F9</a:t>
                </a:r>
                <a:endParaRPr lang="sv-SE" dirty="0"/>
              </a:p>
            </p:txBody>
          </p:sp>
        </p:grpSp>
      </p:grpSp>
      <p:sp>
        <p:nvSpPr>
          <p:cNvPr id="4" name="TextBox 3"/>
          <p:cNvSpPr txBox="1"/>
          <p:nvPr/>
        </p:nvSpPr>
        <p:spPr>
          <a:xfrm>
            <a:off x="1373958" y="1379454"/>
            <a:ext cx="66015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200" b="1" dirty="0"/>
              <a:t>A</a:t>
            </a:r>
            <a:r>
              <a:rPr lang="sv-SE" sz="3200" b="1" dirty="0" smtClean="0"/>
              <a:t> quality aspect of agile development</a:t>
            </a:r>
            <a:endParaRPr lang="sv-SE" sz="3200" b="1" dirty="0"/>
          </a:p>
        </p:txBody>
      </p:sp>
      <p:grpSp>
        <p:nvGrpSpPr>
          <p:cNvPr id="7" name="Group 6"/>
          <p:cNvGrpSpPr/>
          <p:nvPr/>
        </p:nvGrpSpPr>
        <p:grpSpPr>
          <a:xfrm>
            <a:off x="2675280" y="3104927"/>
            <a:ext cx="3695893" cy="2614108"/>
            <a:chOff x="-673816" y="647355"/>
            <a:chExt cx="3695893" cy="2614108"/>
          </a:xfrm>
        </p:grpSpPr>
        <p:sp>
          <p:nvSpPr>
            <p:cNvPr id="33" name="Rectangle 32"/>
            <p:cNvSpPr/>
            <p:nvPr/>
          </p:nvSpPr>
          <p:spPr>
            <a:xfrm>
              <a:off x="-669949" y="658265"/>
              <a:ext cx="3682217" cy="2603198"/>
            </a:xfrm>
            <a:prstGeom prst="rect">
              <a:avLst/>
            </a:prstGeom>
            <a:no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34" name="Group 33"/>
            <p:cNvGrpSpPr/>
            <p:nvPr/>
          </p:nvGrpSpPr>
          <p:grpSpPr>
            <a:xfrm>
              <a:off x="-660140" y="1954409"/>
              <a:ext cx="2448272" cy="658982"/>
              <a:chOff x="6459520" y="4393213"/>
              <a:chExt cx="2448272" cy="658982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7683656" y="4393213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36" name="Rectangle 35"/>
              <p:cNvSpPr/>
              <p:nvPr/>
            </p:nvSpPr>
            <p:spPr>
              <a:xfrm>
                <a:off x="6459520" y="4404123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-669949" y="2587472"/>
              <a:ext cx="3682217" cy="658982"/>
              <a:chOff x="2257934" y="5419305"/>
              <a:chExt cx="3682217" cy="658982"/>
            </a:xfrm>
          </p:grpSpPr>
          <p:sp>
            <p:nvSpPr>
              <p:cNvPr id="38" name="Rectangle 37"/>
              <p:cNvSpPr/>
              <p:nvPr/>
            </p:nvSpPr>
            <p:spPr>
              <a:xfrm>
                <a:off x="3482070" y="541930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39" name="Rectangle 38"/>
              <p:cNvSpPr/>
              <p:nvPr/>
            </p:nvSpPr>
            <p:spPr>
              <a:xfrm>
                <a:off x="2257934" y="543021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4716015" y="543021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-673816" y="1306337"/>
              <a:ext cx="3682217" cy="1291952"/>
              <a:chOff x="2257934" y="4123161"/>
              <a:chExt cx="3682217" cy="1291952"/>
            </a:xfrm>
          </p:grpSpPr>
          <p:sp>
            <p:nvSpPr>
              <p:cNvPr id="42" name="Rectangle 41"/>
              <p:cNvSpPr/>
              <p:nvPr/>
            </p:nvSpPr>
            <p:spPr>
              <a:xfrm>
                <a:off x="4716015" y="4767041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2257934" y="4140107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4706206" y="4140107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3462210" y="4123161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-660140" y="647355"/>
              <a:ext cx="3682217" cy="658982"/>
              <a:chOff x="2257934" y="5419305"/>
              <a:chExt cx="3682217" cy="658982"/>
            </a:xfrm>
          </p:grpSpPr>
          <p:sp>
            <p:nvSpPr>
              <p:cNvPr id="47" name="Rectangle 46"/>
              <p:cNvSpPr/>
              <p:nvPr/>
            </p:nvSpPr>
            <p:spPr>
              <a:xfrm>
                <a:off x="3482070" y="541930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dirty="0" smtClean="0"/>
                  <a:t>F12</a:t>
                </a:r>
                <a:endParaRPr lang="sv-SE" dirty="0"/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2257934" y="543021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dirty="0" smtClean="0"/>
                  <a:t>F10</a:t>
                </a:r>
                <a:endParaRPr lang="sv-SE" dirty="0"/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4716015" y="543021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dirty="0" smtClean="0"/>
                  <a:t>F11</a:t>
                </a:r>
                <a:endParaRPr lang="sv-SE" dirty="0"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661604" y="3094017"/>
            <a:ext cx="3682217" cy="2603198"/>
            <a:chOff x="-707645" y="3343308"/>
            <a:chExt cx="3682217" cy="2603198"/>
          </a:xfrm>
        </p:grpSpPr>
        <p:sp>
          <p:nvSpPr>
            <p:cNvPr id="50" name="Rectangle 49"/>
            <p:cNvSpPr/>
            <p:nvPr/>
          </p:nvSpPr>
          <p:spPr>
            <a:xfrm>
              <a:off x="-707645" y="3343308"/>
              <a:ext cx="3682217" cy="2603198"/>
            </a:xfrm>
            <a:prstGeom prst="rect">
              <a:avLst/>
            </a:prstGeom>
            <a:noFill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-697836" y="4639452"/>
              <a:ext cx="2448272" cy="658982"/>
              <a:chOff x="6459520" y="4393213"/>
              <a:chExt cx="2448272" cy="658982"/>
            </a:xfrm>
          </p:grpSpPr>
          <p:sp>
            <p:nvSpPr>
              <p:cNvPr id="52" name="Rectangle 51"/>
              <p:cNvSpPr/>
              <p:nvPr/>
            </p:nvSpPr>
            <p:spPr>
              <a:xfrm>
                <a:off x="7683656" y="4393213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dirty="0" smtClean="0"/>
                  <a:t>F5</a:t>
                </a:r>
                <a:endParaRPr lang="sv-SE" dirty="0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6459520" y="4404123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sv-SE" dirty="0" smtClean="0"/>
                  <a:t>F4</a:t>
                </a:r>
                <a:endParaRPr lang="sv-SE" dirty="0"/>
              </a:p>
            </p:txBody>
          </p:sp>
        </p:grpSp>
        <p:grpSp>
          <p:nvGrpSpPr>
            <p:cNvPr id="54" name="Group 53"/>
            <p:cNvGrpSpPr/>
            <p:nvPr/>
          </p:nvGrpSpPr>
          <p:grpSpPr>
            <a:xfrm>
              <a:off x="-707645" y="5272515"/>
              <a:ext cx="3682217" cy="658982"/>
              <a:chOff x="2257934" y="5419305"/>
              <a:chExt cx="3682217" cy="658982"/>
            </a:xfrm>
          </p:grpSpPr>
          <p:sp>
            <p:nvSpPr>
              <p:cNvPr id="55" name="Rectangle 54"/>
              <p:cNvSpPr/>
              <p:nvPr/>
            </p:nvSpPr>
            <p:spPr>
              <a:xfrm>
                <a:off x="3482070" y="541930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257934" y="543021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4716015" y="5430215"/>
                <a:ext cx="1224136" cy="648072"/>
              </a:xfrm>
              <a:prstGeom prst="rect">
                <a:avLst/>
              </a:prstGeom>
              <a:solidFill>
                <a:srgbClr val="00823B">
                  <a:alpha val="10196"/>
                </a:srgbClr>
              </a:soli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</p:grpSp>
      </p:grpSp>
      <p:sp>
        <p:nvSpPr>
          <p:cNvPr id="67" name="Rectangle 66"/>
          <p:cNvSpPr/>
          <p:nvPr/>
        </p:nvSpPr>
        <p:spPr>
          <a:xfrm>
            <a:off x="2660966" y="3073542"/>
            <a:ext cx="3682217" cy="2603198"/>
          </a:xfrm>
          <a:prstGeom prst="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71" name="Group 70"/>
          <p:cNvGrpSpPr/>
          <p:nvPr/>
        </p:nvGrpSpPr>
        <p:grpSpPr>
          <a:xfrm>
            <a:off x="2660966" y="5002749"/>
            <a:ext cx="3682217" cy="658982"/>
            <a:chOff x="2257934" y="5419305"/>
            <a:chExt cx="3682217" cy="658982"/>
          </a:xfrm>
        </p:grpSpPr>
        <p:sp>
          <p:nvSpPr>
            <p:cNvPr id="72" name="Rectangle 71"/>
            <p:cNvSpPr/>
            <p:nvPr/>
          </p:nvSpPr>
          <p:spPr>
            <a:xfrm>
              <a:off x="3482070" y="5419305"/>
              <a:ext cx="1224136" cy="648072"/>
            </a:xfrm>
            <a:prstGeom prst="rect">
              <a:avLst/>
            </a:prstGeom>
            <a:solidFill>
              <a:srgbClr val="00823B">
                <a:alpha val="10196"/>
              </a:srgbClr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v-SE" dirty="0" smtClean="0"/>
                <a:t>F2</a:t>
              </a:r>
              <a:endParaRPr lang="sv-SE" dirty="0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2257934" y="5430215"/>
              <a:ext cx="1224136" cy="648072"/>
            </a:xfrm>
            <a:prstGeom prst="rect">
              <a:avLst/>
            </a:prstGeom>
            <a:solidFill>
              <a:srgbClr val="00823B">
                <a:alpha val="10196"/>
              </a:srgbClr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v-SE" dirty="0" smtClean="0"/>
                <a:t>F1</a:t>
              </a:r>
              <a:endParaRPr lang="sv-SE" dirty="0"/>
            </a:p>
          </p:txBody>
        </p:sp>
        <p:sp>
          <p:nvSpPr>
            <p:cNvPr id="74" name="Rectangle 73"/>
            <p:cNvSpPr/>
            <p:nvPr/>
          </p:nvSpPr>
          <p:spPr>
            <a:xfrm>
              <a:off x="4716015" y="5430215"/>
              <a:ext cx="1224136" cy="648072"/>
            </a:xfrm>
            <a:prstGeom prst="rect">
              <a:avLst/>
            </a:prstGeom>
            <a:solidFill>
              <a:srgbClr val="00823B">
                <a:alpha val="10196"/>
              </a:srgbClr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v-SE" dirty="0" smtClean="0"/>
                <a:t>F3</a:t>
              </a:r>
              <a:endParaRPr lang="sv-SE" dirty="0"/>
            </a:p>
          </p:txBody>
        </p:sp>
      </p:grpSp>
    </p:spTree>
    <p:extLst>
      <p:ext uri="{BB962C8B-B14F-4D97-AF65-F5344CB8AC3E}">
        <p14:creationId xmlns:p14="http://schemas.microsoft.com/office/powerpoint/2010/main" val="1256559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95536" y="922006"/>
            <a:ext cx="39849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800" dirty="0" smtClean="0"/>
              <a:t>Largest Pitfall 1</a:t>
            </a:r>
            <a:endParaRPr lang="sv-SE" sz="4800" dirty="0"/>
          </a:p>
        </p:txBody>
      </p:sp>
      <p:sp>
        <p:nvSpPr>
          <p:cNvPr id="4" name="Isosceles Triangle 3"/>
          <p:cNvSpPr/>
          <p:nvPr/>
        </p:nvSpPr>
        <p:spPr>
          <a:xfrm>
            <a:off x="2996119" y="4318992"/>
            <a:ext cx="2270561" cy="7200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Rectangle 4"/>
          <p:cNvSpPr/>
          <p:nvPr/>
        </p:nvSpPr>
        <p:spPr>
          <a:xfrm>
            <a:off x="3212143" y="5039072"/>
            <a:ext cx="1800200" cy="11521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ounded Rectangle 5"/>
          <p:cNvSpPr/>
          <p:nvPr/>
        </p:nvSpPr>
        <p:spPr>
          <a:xfrm>
            <a:off x="3356159" y="5275700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ounded Rectangle 6"/>
          <p:cNvSpPr/>
          <p:nvPr/>
        </p:nvSpPr>
        <p:spPr>
          <a:xfrm>
            <a:off x="4192546" y="5275700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8" name="Picture 7" descr="teknikstress.png"/>
          <p:cNvPicPr>
            <a:picLocks noChangeAspect="1"/>
          </p:cNvPicPr>
          <p:nvPr/>
        </p:nvPicPr>
        <p:blipFill rotWithShape="1">
          <a:blip r:embed="rId3" cstate="print"/>
          <a:srcRect l="26354" t="9644" r="42664" b="51568"/>
          <a:stretch/>
        </p:blipFill>
        <p:spPr>
          <a:xfrm>
            <a:off x="4212058" y="5359273"/>
            <a:ext cx="431950" cy="42048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99592" y="6191200"/>
            <a:ext cx="7128792" cy="26213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7970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3848" y="5039072"/>
            <a:ext cx="1800200" cy="11521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ounded Rectangle 5"/>
          <p:cNvSpPr/>
          <p:nvPr/>
        </p:nvSpPr>
        <p:spPr>
          <a:xfrm>
            <a:off x="3356159" y="5275700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ounded Rectangle 6"/>
          <p:cNvSpPr/>
          <p:nvPr/>
        </p:nvSpPr>
        <p:spPr>
          <a:xfrm>
            <a:off x="4192546" y="5275700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8" name="Picture 7" descr="teknikstress.png"/>
          <p:cNvPicPr>
            <a:picLocks noChangeAspect="1"/>
          </p:cNvPicPr>
          <p:nvPr/>
        </p:nvPicPr>
        <p:blipFill rotWithShape="1">
          <a:blip r:embed="rId3" cstate="print"/>
          <a:srcRect l="26354" t="9644" r="42664" b="51568"/>
          <a:stretch/>
        </p:blipFill>
        <p:spPr>
          <a:xfrm>
            <a:off x="4212058" y="5359273"/>
            <a:ext cx="431950" cy="420484"/>
          </a:xfrm>
          <a:prstGeom prst="rect">
            <a:avLst/>
          </a:prstGeom>
        </p:spPr>
      </p:pic>
      <p:sp>
        <p:nvSpPr>
          <p:cNvPr id="9" name="Isosceles Triangle 8"/>
          <p:cNvSpPr/>
          <p:nvPr/>
        </p:nvSpPr>
        <p:spPr>
          <a:xfrm>
            <a:off x="3015275" y="3166864"/>
            <a:ext cx="2270561" cy="7200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ctangle 9"/>
          <p:cNvSpPr/>
          <p:nvPr/>
        </p:nvSpPr>
        <p:spPr>
          <a:xfrm>
            <a:off x="3203848" y="3886944"/>
            <a:ext cx="1800200" cy="11521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Rounded Rectangle 10"/>
          <p:cNvSpPr/>
          <p:nvPr/>
        </p:nvSpPr>
        <p:spPr>
          <a:xfrm>
            <a:off x="3375315" y="4123572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Rounded Rectangle 11"/>
          <p:cNvSpPr/>
          <p:nvPr/>
        </p:nvSpPr>
        <p:spPr>
          <a:xfrm>
            <a:off x="4211702" y="4123572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4" name="Picture 13" descr="meeting.png"/>
          <p:cNvPicPr>
            <a:picLocks noChangeAspect="1"/>
          </p:cNvPicPr>
          <p:nvPr/>
        </p:nvPicPr>
        <p:blipFill rotWithShape="1">
          <a:blip r:embed="rId4" cstate="print"/>
          <a:srcRect l="11904" t="28650" r="55756" b="30278"/>
          <a:stretch/>
        </p:blipFill>
        <p:spPr>
          <a:xfrm>
            <a:off x="3375316" y="4218992"/>
            <a:ext cx="556908" cy="40863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899592" y="6191200"/>
            <a:ext cx="7128792" cy="26213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1279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03848" y="5039072"/>
            <a:ext cx="1800200" cy="11521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ounded Rectangle 5"/>
          <p:cNvSpPr/>
          <p:nvPr/>
        </p:nvSpPr>
        <p:spPr>
          <a:xfrm>
            <a:off x="3356159" y="5275700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ounded Rectangle 6"/>
          <p:cNvSpPr/>
          <p:nvPr/>
        </p:nvSpPr>
        <p:spPr>
          <a:xfrm>
            <a:off x="4192546" y="5275700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8" name="Picture 7" descr="teknikstress.png"/>
          <p:cNvPicPr>
            <a:picLocks noChangeAspect="1"/>
          </p:cNvPicPr>
          <p:nvPr/>
        </p:nvPicPr>
        <p:blipFill rotWithShape="1">
          <a:blip r:embed="rId3" cstate="print"/>
          <a:srcRect l="26354" t="9644" r="42664" b="51568"/>
          <a:stretch/>
        </p:blipFill>
        <p:spPr>
          <a:xfrm>
            <a:off x="4212058" y="5359273"/>
            <a:ext cx="431950" cy="420484"/>
          </a:xfrm>
          <a:prstGeom prst="rect">
            <a:avLst/>
          </a:prstGeom>
        </p:spPr>
      </p:pic>
      <p:sp>
        <p:nvSpPr>
          <p:cNvPr id="9" name="Isosceles Triangle 8"/>
          <p:cNvSpPr/>
          <p:nvPr/>
        </p:nvSpPr>
        <p:spPr>
          <a:xfrm>
            <a:off x="2987824" y="908720"/>
            <a:ext cx="2270561" cy="7200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ctangle 9"/>
          <p:cNvSpPr/>
          <p:nvPr/>
        </p:nvSpPr>
        <p:spPr>
          <a:xfrm>
            <a:off x="3203848" y="3886944"/>
            <a:ext cx="1800200" cy="11521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" name="Rounded Rectangle 10"/>
          <p:cNvSpPr/>
          <p:nvPr/>
        </p:nvSpPr>
        <p:spPr>
          <a:xfrm>
            <a:off x="3375315" y="4123572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Rounded Rectangle 11"/>
          <p:cNvSpPr/>
          <p:nvPr/>
        </p:nvSpPr>
        <p:spPr>
          <a:xfrm>
            <a:off x="4211702" y="4123572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4" name="Picture 13" descr="meeting.png"/>
          <p:cNvPicPr>
            <a:picLocks noChangeAspect="1"/>
          </p:cNvPicPr>
          <p:nvPr/>
        </p:nvPicPr>
        <p:blipFill rotWithShape="1">
          <a:blip r:embed="rId4" cstate="print"/>
          <a:srcRect l="11904" t="28650" r="55756" b="30278"/>
          <a:stretch/>
        </p:blipFill>
        <p:spPr>
          <a:xfrm>
            <a:off x="3375316" y="4218992"/>
            <a:ext cx="556908" cy="40863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203848" y="2780928"/>
            <a:ext cx="1800200" cy="11521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" name="Rounded Rectangle 14"/>
          <p:cNvSpPr/>
          <p:nvPr/>
        </p:nvSpPr>
        <p:spPr>
          <a:xfrm>
            <a:off x="3356159" y="3017556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Rounded Rectangle 15"/>
          <p:cNvSpPr/>
          <p:nvPr/>
        </p:nvSpPr>
        <p:spPr>
          <a:xfrm>
            <a:off x="4192546" y="3017556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17" name="Picture 16" descr="teknikstress.png"/>
          <p:cNvPicPr>
            <a:picLocks noChangeAspect="1"/>
          </p:cNvPicPr>
          <p:nvPr/>
        </p:nvPicPr>
        <p:blipFill rotWithShape="1">
          <a:blip r:embed="rId3" cstate="print"/>
          <a:srcRect l="26354" t="9644" r="42664" b="51568"/>
          <a:stretch/>
        </p:blipFill>
        <p:spPr>
          <a:xfrm>
            <a:off x="4212058" y="3101129"/>
            <a:ext cx="431950" cy="420484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203848" y="1628800"/>
            <a:ext cx="1800200" cy="115212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Rounded Rectangle 18"/>
          <p:cNvSpPr/>
          <p:nvPr/>
        </p:nvSpPr>
        <p:spPr>
          <a:xfrm>
            <a:off x="3375315" y="1865428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Rounded Rectangle 19"/>
          <p:cNvSpPr/>
          <p:nvPr/>
        </p:nvSpPr>
        <p:spPr>
          <a:xfrm>
            <a:off x="4211702" y="1865428"/>
            <a:ext cx="576064" cy="50405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21" name="Picture 20" descr="meeting.png"/>
          <p:cNvPicPr>
            <a:picLocks noChangeAspect="1"/>
          </p:cNvPicPr>
          <p:nvPr/>
        </p:nvPicPr>
        <p:blipFill rotWithShape="1">
          <a:blip r:embed="rId4" cstate="print"/>
          <a:srcRect l="11904" t="28650" r="55756" b="30278"/>
          <a:stretch/>
        </p:blipFill>
        <p:spPr>
          <a:xfrm>
            <a:off x="3375316" y="1960848"/>
            <a:ext cx="556908" cy="408635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899592" y="6191200"/>
            <a:ext cx="7128792" cy="26213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391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 rot="20075025">
            <a:off x="2355358" y="1212345"/>
            <a:ext cx="2270561" cy="5282480"/>
            <a:chOff x="2987824" y="908720"/>
            <a:chExt cx="2270561" cy="5282480"/>
          </a:xfrm>
        </p:grpSpPr>
        <p:sp>
          <p:nvSpPr>
            <p:cNvPr id="5" name="Rectangle 4"/>
            <p:cNvSpPr/>
            <p:nvPr/>
          </p:nvSpPr>
          <p:spPr>
            <a:xfrm>
              <a:off x="3203848" y="5039072"/>
              <a:ext cx="1800200" cy="115212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3356159" y="5275700"/>
              <a:ext cx="576064" cy="50405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4192546" y="5275700"/>
              <a:ext cx="576064" cy="50405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pic>
          <p:nvPicPr>
            <p:cNvPr id="8" name="Picture 7" descr="teknikstress.png"/>
            <p:cNvPicPr>
              <a:picLocks noChangeAspect="1"/>
            </p:cNvPicPr>
            <p:nvPr/>
          </p:nvPicPr>
          <p:blipFill rotWithShape="1">
            <a:blip r:embed="rId3" cstate="print"/>
            <a:srcRect l="26354" t="9644" r="42664" b="51568"/>
            <a:stretch/>
          </p:blipFill>
          <p:spPr>
            <a:xfrm>
              <a:off x="4212058" y="5359273"/>
              <a:ext cx="431950" cy="420484"/>
            </a:xfrm>
            <a:prstGeom prst="rect">
              <a:avLst/>
            </a:prstGeom>
          </p:spPr>
        </p:pic>
        <p:sp>
          <p:nvSpPr>
            <p:cNvPr id="9" name="Isosceles Triangle 8"/>
            <p:cNvSpPr/>
            <p:nvPr/>
          </p:nvSpPr>
          <p:spPr>
            <a:xfrm>
              <a:off x="2987824" y="908720"/>
              <a:ext cx="2270561" cy="72008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203848" y="3886944"/>
              <a:ext cx="1800200" cy="115212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3375315" y="4123572"/>
              <a:ext cx="576064" cy="50405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4211702" y="4123572"/>
              <a:ext cx="576064" cy="50405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pic>
          <p:nvPicPr>
            <p:cNvPr id="14" name="Picture 13" descr="meeting.png"/>
            <p:cNvPicPr>
              <a:picLocks noChangeAspect="1"/>
            </p:cNvPicPr>
            <p:nvPr/>
          </p:nvPicPr>
          <p:blipFill rotWithShape="1">
            <a:blip r:embed="rId4" cstate="print"/>
            <a:srcRect l="11904" t="28650" r="55756" b="30278"/>
            <a:stretch/>
          </p:blipFill>
          <p:spPr>
            <a:xfrm>
              <a:off x="3375316" y="4218992"/>
              <a:ext cx="556908" cy="408635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3203848" y="2780928"/>
              <a:ext cx="1800200" cy="115212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3356159" y="3017556"/>
              <a:ext cx="576064" cy="50405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4192546" y="3017556"/>
              <a:ext cx="576064" cy="50405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pic>
          <p:nvPicPr>
            <p:cNvPr id="17" name="Picture 16" descr="teknikstress.png"/>
            <p:cNvPicPr>
              <a:picLocks noChangeAspect="1"/>
            </p:cNvPicPr>
            <p:nvPr/>
          </p:nvPicPr>
          <p:blipFill rotWithShape="1">
            <a:blip r:embed="rId3" cstate="print"/>
            <a:srcRect l="26354" t="9644" r="42664" b="51568"/>
            <a:stretch/>
          </p:blipFill>
          <p:spPr>
            <a:xfrm>
              <a:off x="4212058" y="3101129"/>
              <a:ext cx="431950" cy="420484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3203848" y="1628800"/>
              <a:ext cx="1800200" cy="1152128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3375315" y="1865428"/>
              <a:ext cx="576064" cy="50405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4211702" y="1865428"/>
              <a:ext cx="576064" cy="50405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pic>
          <p:nvPicPr>
            <p:cNvPr id="21" name="Picture 20" descr="meeting.png"/>
            <p:cNvPicPr>
              <a:picLocks noChangeAspect="1"/>
            </p:cNvPicPr>
            <p:nvPr/>
          </p:nvPicPr>
          <p:blipFill rotWithShape="1">
            <a:blip r:embed="rId4" cstate="print"/>
            <a:srcRect l="11904" t="28650" r="55756" b="30278"/>
            <a:stretch/>
          </p:blipFill>
          <p:spPr>
            <a:xfrm>
              <a:off x="3375316" y="1960848"/>
              <a:ext cx="556908" cy="408635"/>
            </a:xfrm>
            <a:prstGeom prst="rect">
              <a:avLst/>
            </a:prstGeom>
          </p:spPr>
        </p:pic>
      </p:grpSp>
      <p:sp>
        <p:nvSpPr>
          <p:cNvPr id="4" name="Freeform 3"/>
          <p:cNvSpPr/>
          <p:nvPr/>
        </p:nvSpPr>
        <p:spPr>
          <a:xfrm>
            <a:off x="3366655" y="5693043"/>
            <a:ext cx="1967345" cy="277091"/>
          </a:xfrm>
          <a:custGeom>
            <a:avLst/>
            <a:gdLst>
              <a:gd name="connsiteX0" fmla="*/ 0 w 1967345"/>
              <a:gd name="connsiteY0" fmla="*/ 69273 h 277091"/>
              <a:gd name="connsiteX1" fmla="*/ 152400 w 1967345"/>
              <a:gd name="connsiteY1" fmla="*/ 27709 h 277091"/>
              <a:gd name="connsiteX2" fmla="*/ 193963 w 1967345"/>
              <a:gd name="connsiteY2" fmla="*/ 13855 h 277091"/>
              <a:gd name="connsiteX3" fmla="*/ 263236 w 1967345"/>
              <a:gd name="connsiteY3" fmla="*/ 0 h 277091"/>
              <a:gd name="connsiteX4" fmla="*/ 387927 w 1967345"/>
              <a:gd name="connsiteY4" fmla="*/ 13855 h 277091"/>
              <a:gd name="connsiteX5" fmla="*/ 457200 w 1967345"/>
              <a:gd name="connsiteY5" fmla="*/ 83127 h 277091"/>
              <a:gd name="connsiteX6" fmla="*/ 512618 w 1967345"/>
              <a:gd name="connsiteY6" fmla="*/ 138546 h 277091"/>
              <a:gd name="connsiteX7" fmla="*/ 554181 w 1967345"/>
              <a:gd name="connsiteY7" fmla="*/ 166255 h 277091"/>
              <a:gd name="connsiteX8" fmla="*/ 969818 w 1967345"/>
              <a:gd name="connsiteY8" fmla="*/ 207818 h 277091"/>
              <a:gd name="connsiteX9" fmla="*/ 1052945 w 1967345"/>
              <a:gd name="connsiteY9" fmla="*/ 235527 h 277091"/>
              <a:gd name="connsiteX10" fmla="*/ 1122218 w 1967345"/>
              <a:gd name="connsiteY10" fmla="*/ 277091 h 277091"/>
              <a:gd name="connsiteX11" fmla="*/ 1717963 w 1967345"/>
              <a:gd name="connsiteY11" fmla="*/ 249382 h 277091"/>
              <a:gd name="connsiteX12" fmla="*/ 1801090 w 1967345"/>
              <a:gd name="connsiteY12" fmla="*/ 221673 h 277091"/>
              <a:gd name="connsiteX13" fmla="*/ 1842654 w 1967345"/>
              <a:gd name="connsiteY13" fmla="*/ 207818 h 277091"/>
              <a:gd name="connsiteX14" fmla="*/ 1939636 w 1967345"/>
              <a:gd name="connsiteY14" fmla="*/ 180109 h 277091"/>
              <a:gd name="connsiteX15" fmla="*/ 1967345 w 1967345"/>
              <a:gd name="connsiteY15" fmla="*/ 180109 h 277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967345" h="277091">
                <a:moveTo>
                  <a:pt x="0" y="69273"/>
                </a:moveTo>
                <a:cubicBezTo>
                  <a:pt x="178326" y="9831"/>
                  <a:pt x="-4255" y="66873"/>
                  <a:pt x="152400" y="27709"/>
                </a:cubicBezTo>
                <a:cubicBezTo>
                  <a:pt x="166568" y="24167"/>
                  <a:pt x="179795" y="17397"/>
                  <a:pt x="193963" y="13855"/>
                </a:cubicBezTo>
                <a:cubicBezTo>
                  <a:pt x="216808" y="8144"/>
                  <a:pt x="240145" y="4618"/>
                  <a:pt x="263236" y="0"/>
                </a:cubicBezTo>
                <a:cubicBezTo>
                  <a:pt x="304800" y="4618"/>
                  <a:pt x="349489" y="-2618"/>
                  <a:pt x="387927" y="13855"/>
                </a:cubicBezTo>
                <a:cubicBezTo>
                  <a:pt x="417942" y="26719"/>
                  <a:pt x="457200" y="83127"/>
                  <a:pt x="457200" y="83127"/>
                </a:cubicBezTo>
                <a:cubicBezTo>
                  <a:pt x="479366" y="149629"/>
                  <a:pt x="453505" y="108989"/>
                  <a:pt x="512618" y="138546"/>
                </a:cubicBezTo>
                <a:cubicBezTo>
                  <a:pt x="527511" y="145993"/>
                  <a:pt x="538965" y="159492"/>
                  <a:pt x="554181" y="166255"/>
                </a:cubicBezTo>
                <a:cubicBezTo>
                  <a:pt x="690584" y="226878"/>
                  <a:pt x="805488" y="200971"/>
                  <a:pt x="969818" y="207818"/>
                </a:cubicBezTo>
                <a:cubicBezTo>
                  <a:pt x="997527" y="217054"/>
                  <a:pt x="1032292" y="214874"/>
                  <a:pt x="1052945" y="235527"/>
                </a:cubicBezTo>
                <a:cubicBezTo>
                  <a:pt x="1090980" y="273564"/>
                  <a:pt x="1068262" y="259106"/>
                  <a:pt x="1122218" y="277091"/>
                </a:cubicBezTo>
                <a:lnTo>
                  <a:pt x="1717963" y="249382"/>
                </a:lnTo>
                <a:cubicBezTo>
                  <a:pt x="1746963" y="245902"/>
                  <a:pt x="1773381" y="230909"/>
                  <a:pt x="1801090" y="221673"/>
                </a:cubicBezTo>
                <a:lnTo>
                  <a:pt x="1842654" y="207818"/>
                </a:lnTo>
                <a:cubicBezTo>
                  <a:pt x="1875590" y="196839"/>
                  <a:pt x="1904852" y="185907"/>
                  <a:pt x="1939636" y="180109"/>
                </a:cubicBezTo>
                <a:cubicBezTo>
                  <a:pt x="1948747" y="178591"/>
                  <a:pt x="1958109" y="180109"/>
                  <a:pt x="1967345" y="180109"/>
                </a:cubicBezTo>
              </a:path>
            </a:pathLst>
          </a:cu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4" name="Rectangle 23"/>
          <p:cNvSpPr/>
          <p:nvPr/>
        </p:nvSpPr>
        <p:spPr>
          <a:xfrm>
            <a:off x="3061414" y="6322268"/>
            <a:ext cx="1864019" cy="419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3" name="Rectangle 22"/>
          <p:cNvSpPr/>
          <p:nvPr/>
        </p:nvSpPr>
        <p:spPr>
          <a:xfrm>
            <a:off x="899592" y="6191200"/>
            <a:ext cx="7128792" cy="26213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2284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31640" y="1556792"/>
            <a:ext cx="59431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v-SE" sz="3600" b="1" dirty="0" smtClean="0"/>
              <a:t>Thou </a:t>
            </a:r>
            <a:r>
              <a:rPr lang="sv-SE" sz="3600" b="1" dirty="0"/>
              <a:t>shalt not </a:t>
            </a:r>
            <a:r>
              <a:rPr lang="sv-SE" sz="3600" b="1" dirty="0" smtClean="0"/>
              <a:t>cheat with the </a:t>
            </a:r>
          </a:p>
          <a:p>
            <a:pPr algn="ctr"/>
            <a:r>
              <a:rPr lang="sv-SE" sz="3600" b="1" dirty="0" smtClean="0"/>
              <a:t>system architecture</a:t>
            </a:r>
            <a:endParaRPr lang="sv-SE" sz="3600" b="1" dirty="0"/>
          </a:p>
        </p:txBody>
      </p:sp>
      <p:grpSp>
        <p:nvGrpSpPr>
          <p:cNvPr id="6" name="Group 5"/>
          <p:cNvGrpSpPr/>
          <p:nvPr/>
        </p:nvGrpSpPr>
        <p:grpSpPr>
          <a:xfrm>
            <a:off x="1359579" y="3284984"/>
            <a:ext cx="5869813" cy="1582435"/>
            <a:chOff x="1359579" y="3284984"/>
            <a:chExt cx="5869813" cy="1582435"/>
          </a:xfrm>
        </p:grpSpPr>
        <p:sp>
          <p:nvSpPr>
            <p:cNvPr id="4" name="TextBox 3"/>
            <p:cNvSpPr txBox="1"/>
            <p:nvPr/>
          </p:nvSpPr>
          <p:spPr>
            <a:xfrm>
              <a:off x="2906333" y="3284984"/>
              <a:ext cx="279377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3600" dirty="0" smtClean="0">
                  <a:solidFill>
                    <a:schemeClr val="tx2">
                      <a:lumMod val="75000"/>
                    </a:schemeClr>
                  </a:solidFill>
                </a:rPr>
                <a:t>But if you did:</a:t>
              </a:r>
              <a:endParaRPr lang="sv-SE" sz="36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359579" y="4221088"/>
              <a:ext cx="586981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sv-SE" sz="3600" b="1" dirty="0" smtClean="0">
                  <a:solidFill>
                    <a:schemeClr val="tx2">
                      <a:lumMod val="75000"/>
                    </a:schemeClr>
                  </a:solidFill>
                </a:rPr>
                <a:t>Thou </a:t>
              </a:r>
              <a:r>
                <a:rPr lang="sv-SE" sz="3600" b="1" dirty="0">
                  <a:solidFill>
                    <a:schemeClr val="tx2">
                      <a:lumMod val="75000"/>
                    </a:schemeClr>
                  </a:solidFill>
                </a:rPr>
                <a:t>shalt not </a:t>
              </a:r>
              <a:r>
                <a:rPr lang="sv-SE" sz="3600" b="1" dirty="0" smtClean="0">
                  <a:solidFill>
                    <a:schemeClr val="tx2">
                      <a:lumMod val="75000"/>
                    </a:schemeClr>
                  </a:solidFill>
                </a:rPr>
                <a:t>try to cover up</a:t>
              </a:r>
              <a:endParaRPr lang="sv-SE" sz="3600" b="1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970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95536" y="922006"/>
            <a:ext cx="39849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800" u="sng" dirty="0"/>
              <a:t>Largest Pitfall </a:t>
            </a:r>
            <a:r>
              <a:rPr lang="sv-SE" sz="4800" u="sng" dirty="0" smtClean="0"/>
              <a:t>2</a:t>
            </a:r>
            <a:endParaRPr lang="sv-SE" sz="4800" u="sng" dirty="0"/>
          </a:p>
        </p:txBody>
      </p:sp>
      <p:sp>
        <p:nvSpPr>
          <p:cNvPr id="9" name="TextBox 8"/>
          <p:cNvSpPr txBox="1"/>
          <p:nvPr/>
        </p:nvSpPr>
        <p:spPr>
          <a:xfrm>
            <a:off x="760518" y="2884135"/>
            <a:ext cx="75757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4400" dirty="0" smtClean="0"/>
              <a:t>The method becomes the goal...</a:t>
            </a:r>
            <a:endParaRPr lang="sv-SE" sz="4400" dirty="0"/>
          </a:p>
        </p:txBody>
      </p:sp>
    </p:spTree>
    <p:extLst>
      <p:ext uri="{BB962C8B-B14F-4D97-AF65-F5344CB8AC3E}">
        <p14:creationId xmlns:p14="http://schemas.microsoft.com/office/powerpoint/2010/main" val="345032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95536" y="1268760"/>
            <a:ext cx="851225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The Agile Manifesto </a:t>
            </a:r>
            <a:endParaRPr lang="en-US" sz="5400" b="1" dirty="0" smtClean="0"/>
          </a:p>
          <a:p>
            <a:pPr algn="ctr"/>
            <a:r>
              <a:rPr lang="en-US" sz="2400" i="1" dirty="0" smtClean="0"/>
              <a:t>We </a:t>
            </a:r>
            <a:r>
              <a:rPr lang="en-US" sz="2400" i="1" dirty="0"/>
              <a:t>are uncovering better ways of developing software by doing it and helping others do it. Through this work we have come to value:</a:t>
            </a:r>
            <a:endParaRPr lang="en-US" sz="2400" dirty="0"/>
          </a:p>
          <a:p>
            <a:pPr algn="ctr"/>
            <a:endParaRPr lang="en-US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Individuals </a:t>
            </a: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and interactions over Processes and tools</a:t>
            </a:r>
          </a:p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Working software over Comprehensive documentation</a:t>
            </a:r>
          </a:p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Customer collaboration over Contract negotiation</a:t>
            </a:r>
          </a:p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Responding to change over Following a plan </a:t>
            </a:r>
            <a:endParaRPr lang="en-US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en-US" sz="2800" i="1" dirty="0" smtClean="0"/>
          </a:p>
          <a:p>
            <a:pPr algn="ctr"/>
            <a:r>
              <a:rPr lang="en-US" sz="2400" i="1" dirty="0" smtClean="0"/>
              <a:t>That </a:t>
            </a:r>
            <a:r>
              <a:rPr lang="en-US" sz="2400" i="1" dirty="0"/>
              <a:t>is, while there is value in the items on the right, we value the items on the left more</a:t>
            </a:r>
            <a:r>
              <a:rPr lang="en-US" sz="2400" i="1" dirty="0" smtClean="0"/>
              <a:t>.</a:t>
            </a:r>
            <a:endParaRPr lang="sv-SE" sz="2400" dirty="0"/>
          </a:p>
        </p:txBody>
      </p:sp>
    </p:spTree>
    <p:extLst>
      <p:ext uri="{BB962C8B-B14F-4D97-AF65-F5344CB8AC3E}">
        <p14:creationId xmlns:p14="http://schemas.microsoft.com/office/powerpoint/2010/main" val="65060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55576" y="1245243"/>
            <a:ext cx="851225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/>
              <a:t>It seems to work…</a:t>
            </a:r>
          </a:p>
          <a:p>
            <a:r>
              <a:rPr lang="en-US" sz="5400" b="1" dirty="0" smtClean="0"/>
              <a:t>Wonder why?</a:t>
            </a:r>
          </a:p>
          <a:p>
            <a:endParaRPr lang="en-US" sz="2800" b="1" dirty="0" smtClean="0"/>
          </a:p>
          <a:p>
            <a:endParaRPr lang="en-US" sz="28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-36512" y="3564305"/>
            <a:ext cx="93435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400" dirty="0" smtClean="0"/>
              <a:t>Success = Competence * Methodology * Motivation</a:t>
            </a:r>
            <a:endParaRPr lang="sv-SE" sz="3400" dirty="0"/>
          </a:p>
        </p:txBody>
      </p:sp>
      <p:sp>
        <p:nvSpPr>
          <p:cNvPr id="6" name="Curved Up Arrow 5"/>
          <p:cNvSpPr/>
          <p:nvPr/>
        </p:nvSpPr>
        <p:spPr>
          <a:xfrm>
            <a:off x="5508104" y="4188630"/>
            <a:ext cx="2839602" cy="68053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71641" y="4869160"/>
            <a:ext cx="3736151" cy="16619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800" dirty="0"/>
              <a:t>Comprehensible task</a:t>
            </a:r>
          </a:p>
          <a:p>
            <a:r>
              <a:rPr lang="sv-SE" sz="2800" dirty="0" smtClean="0"/>
              <a:t>Avoid student syndrome</a:t>
            </a:r>
          </a:p>
          <a:p>
            <a:r>
              <a:rPr lang="sv-SE" sz="2800" dirty="0" smtClean="0"/>
              <a:t>Iow: Human</a:t>
            </a:r>
          </a:p>
          <a:p>
            <a:endParaRPr lang="sv-SE" dirty="0" smtClean="0"/>
          </a:p>
        </p:txBody>
      </p:sp>
    </p:spTree>
    <p:extLst>
      <p:ext uri="{BB962C8B-B14F-4D97-AF65-F5344CB8AC3E}">
        <p14:creationId xmlns:p14="http://schemas.microsoft.com/office/powerpoint/2010/main" val="3130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449782" y="908720"/>
            <a:ext cx="2201244" cy="52168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33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?</a:t>
            </a:r>
            <a:endParaRPr lang="en-US" sz="333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323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10" name="Pie 9"/>
          <p:cNvSpPr/>
          <p:nvPr/>
        </p:nvSpPr>
        <p:spPr>
          <a:xfrm rot="12406040">
            <a:off x="1579659" y="4193144"/>
            <a:ext cx="2034226" cy="1980220"/>
          </a:xfrm>
          <a:prstGeom prst="pie">
            <a:avLst>
              <a:gd name="adj1" fmla="val 12567912"/>
              <a:gd name="adj2" fmla="val 1620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2" name="Pie 11"/>
          <p:cNvSpPr/>
          <p:nvPr/>
        </p:nvSpPr>
        <p:spPr>
          <a:xfrm rot="12406040">
            <a:off x="1579660" y="4181506"/>
            <a:ext cx="2034226" cy="1980220"/>
          </a:xfrm>
          <a:prstGeom prst="pie">
            <a:avLst>
              <a:gd name="adj1" fmla="val 7709596"/>
              <a:gd name="adj2" fmla="val 12500646"/>
            </a:avLst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3" name="Pie 12"/>
          <p:cNvSpPr/>
          <p:nvPr/>
        </p:nvSpPr>
        <p:spPr>
          <a:xfrm rot="12406040">
            <a:off x="1581505" y="4181507"/>
            <a:ext cx="2034226" cy="1980220"/>
          </a:xfrm>
          <a:prstGeom prst="pie">
            <a:avLst>
              <a:gd name="adj1" fmla="val 1355491"/>
              <a:gd name="adj2" fmla="val 77117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4" name="Pie 13"/>
          <p:cNvSpPr/>
          <p:nvPr/>
        </p:nvSpPr>
        <p:spPr>
          <a:xfrm rot="12406040">
            <a:off x="1592304" y="4183649"/>
            <a:ext cx="2034226" cy="1980220"/>
          </a:xfrm>
          <a:prstGeom prst="pie">
            <a:avLst>
              <a:gd name="adj1" fmla="val 19303420"/>
              <a:gd name="adj2" fmla="val 1407569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5" name="Pie 14"/>
          <p:cNvSpPr/>
          <p:nvPr/>
        </p:nvSpPr>
        <p:spPr>
          <a:xfrm rot="12406040">
            <a:off x="1579661" y="4193145"/>
            <a:ext cx="2034226" cy="1980220"/>
          </a:xfrm>
          <a:prstGeom prst="pie">
            <a:avLst>
              <a:gd name="adj1" fmla="val 15046218"/>
              <a:gd name="adj2" fmla="val 19248248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572000" y="720303"/>
            <a:ext cx="3486476" cy="6026861"/>
            <a:chOff x="4572000" y="720303"/>
            <a:chExt cx="3486476" cy="6026861"/>
          </a:xfrm>
        </p:grpSpPr>
        <p:pic>
          <p:nvPicPr>
            <p:cNvPr id="24" name="Picture 23" descr="nojd.png"/>
            <p:cNvPicPr>
              <a:picLocks noChangeAspect="1"/>
            </p:cNvPicPr>
            <p:nvPr/>
          </p:nvPicPr>
          <p:blipFill rotWithShape="1">
            <a:blip r:embed="rId3"/>
            <a:srcRect l="45037" t="15153" r="20482" b="38143"/>
            <a:stretch/>
          </p:blipFill>
          <p:spPr>
            <a:xfrm>
              <a:off x="6012160" y="2120595"/>
              <a:ext cx="2046316" cy="4626569"/>
            </a:xfrm>
            <a:prstGeom prst="rect">
              <a:avLst/>
            </a:prstGeom>
            <a:scene3d>
              <a:camera prst="orthographicFront">
                <a:rot lat="0" lon="10800000" rev="0"/>
              </a:camera>
              <a:lightRig rig="threePt" dir="t"/>
            </a:scene3d>
          </p:spPr>
        </p:pic>
        <p:sp>
          <p:nvSpPr>
            <p:cNvPr id="26" name="Oval 25"/>
            <p:cNvSpPr/>
            <p:nvPr/>
          </p:nvSpPr>
          <p:spPr>
            <a:xfrm>
              <a:off x="6372200" y="3408638"/>
              <a:ext cx="522450" cy="440417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27" name="Rounded Rectangular Callout 26"/>
            <p:cNvSpPr/>
            <p:nvPr/>
          </p:nvSpPr>
          <p:spPr>
            <a:xfrm>
              <a:off x="4572000" y="720303"/>
              <a:ext cx="3214710" cy="1049678"/>
            </a:xfrm>
            <a:prstGeom prst="wedgeRoundRectCallout">
              <a:avLst>
                <a:gd name="adj1" fmla="val 35806"/>
                <a:gd name="adj2" fmla="val 88252"/>
                <a:gd name="adj3" fmla="val 16667"/>
              </a:avLst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sv-SE" sz="2400" dirty="0" smtClean="0"/>
                <a:t>Before: Stone age</a:t>
              </a:r>
            </a:p>
            <a:p>
              <a:pPr algn="ctr"/>
              <a:r>
                <a:rPr lang="sv-SE" sz="2400" dirty="0" smtClean="0"/>
                <a:t>Now: The perfect Tool!</a:t>
              </a:r>
              <a:endParaRPr lang="sv-SE" sz="2400" dirty="0"/>
            </a:p>
          </p:txBody>
        </p:sp>
      </p:grpSp>
      <p:pic>
        <p:nvPicPr>
          <p:cNvPr id="28" name="Picture 27" descr="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688" y="1000108"/>
            <a:ext cx="3550865" cy="260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845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10" name="Pie 9"/>
          <p:cNvSpPr/>
          <p:nvPr/>
        </p:nvSpPr>
        <p:spPr>
          <a:xfrm rot="12406040">
            <a:off x="1579659" y="4193144"/>
            <a:ext cx="2034226" cy="1980220"/>
          </a:xfrm>
          <a:prstGeom prst="pie">
            <a:avLst>
              <a:gd name="adj1" fmla="val 12567912"/>
              <a:gd name="adj2" fmla="val 1620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2" name="Pie 11"/>
          <p:cNvSpPr/>
          <p:nvPr/>
        </p:nvSpPr>
        <p:spPr>
          <a:xfrm rot="12406040">
            <a:off x="1579660" y="4181506"/>
            <a:ext cx="2034226" cy="1980220"/>
          </a:xfrm>
          <a:prstGeom prst="pie">
            <a:avLst>
              <a:gd name="adj1" fmla="val 7709596"/>
              <a:gd name="adj2" fmla="val 12500646"/>
            </a:avLst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3" name="Pie 12"/>
          <p:cNvSpPr/>
          <p:nvPr/>
        </p:nvSpPr>
        <p:spPr>
          <a:xfrm rot="12406040">
            <a:off x="1581505" y="4181507"/>
            <a:ext cx="2034226" cy="1980220"/>
          </a:xfrm>
          <a:prstGeom prst="pie">
            <a:avLst>
              <a:gd name="adj1" fmla="val 1355491"/>
              <a:gd name="adj2" fmla="val 77117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4" name="Pie 13"/>
          <p:cNvSpPr/>
          <p:nvPr/>
        </p:nvSpPr>
        <p:spPr>
          <a:xfrm rot="12406040">
            <a:off x="1592304" y="4183649"/>
            <a:ext cx="2034226" cy="1980220"/>
          </a:xfrm>
          <a:prstGeom prst="pie">
            <a:avLst>
              <a:gd name="adj1" fmla="val 19303420"/>
              <a:gd name="adj2" fmla="val 1407569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5" name="Pie 14"/>
          <p:cNvSpPr/>
          <p:nvPr/>
        </p:nvSpPr>
        <p:spPr>
          <a:xfrm rot="12406040">
            <a:off x="1579661" y="4193145"/>
            <a:ext cx="2034226" cy="1980220"/>
          </a:xfrm>
          <a:prstGeom prst="pie">
            <a:avLst>
              <a:gd name="adj1" fmla="val 15046218"/>
              <a:gd name="adj2" fmla="val 19248248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pic>
        <p:nvPicPr>
          <p:cNvPr id="24" name="Picture 23" descr="nojd.png"/>
          <p:cNvPicPr>
            <a:picLocks noChangeAspect="1"/>
          </p:cNvPicPr>
          <p:nvPr/>
        </p:nvPicPr>
        <p:blipFill rotWithShape="1">
          <a:blip r:embed="rId3"/>
          <a:srcRect l="45037" t="15152" r="20482" b="53931"/>
          <a:stretch/>
        </p:blipFill>
        <p:spPr>
          <a:xfrm>
            <a:off x="5904961" y="2120595"/>
            <a:ext cx="2665922" cy="3791387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26" name="Oval 25"/>
          <p:cNvSpPr/>
          <p:nvPr/>
        </p:nvSpPr>
        <p:spPr>
          <a:xfrm>
            <a:off x="1566958" y="4172682"/>
            <a:ext cx="2091939" cy="199262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TextBox 3"/>
          <p:cNvSpPr txBox="1"/>
          <p:nvPr/>
        </p:nvSpPr>
        <p:spPr>
          <a:xfrm>
            <a:off x="7020271" y="1474264"/>
            <a:ext cx="15993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600" dirty="0" smtClean="0"/>
              <a:t>Mentor</a:t>
            </a:r>
            <a:endParaRPr lang="sv-SE" sz="3600" dirty="0"/>
          </a:p>
        </p:txBody>
      </p:sp>
      <p:sp>
        <p:nvSpPr>
          <p:cNvPr id="20" name="Oval 19"/>
          <p:cNvSpPr/>
          <p:nvPr/>
        </p:nvSpPr>
        <p:spPr>
          <a:xfrm>
            <a:off x="6412843" y="3777681"/>
            <a:ext cx="648072" cy="57008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pic>
        <p:nvPicPr>
          <p:cNvPr id="27" name="Picture 26" descr="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571480"/>
            <a:ext cx="4122369" cy="301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53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10" name="Pie 9"/>
          <p:cNvSpPr/>
          <p:nvPr/>
        </p:nvSpPr>
        <p:spPr>
          <a:xfrm rot="12406040">
            <a:off x="1579659" y="4193144"/>
            <a:ext cx="2034226" cy="1980220"/>
          </a:xfrm>
          <a:prstGeom prst="pie">
            <a:avLst>
              <a:gd name="adj1" fmla="val 12567912"/>
              <a:gd name="adj2" fmla="val 1620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2" name="Pie 11"/>
          <p:cNvSpPr/>
          <p:nvPr/>
        </p:nvSpPr>
        <p:spPr>
          <a:xfrm rot="12406040">
            <a:off x="1579660" y="4181506"/>
            <a:ext cx="2034226" cy="1980220"/>
          </a:xfrm>
          <a:prstGeom prst="pie">
            <a:avLst>
              <a:gd name="adj1" fmla="val 7709596"/>
              <a:gd name="adj2" fmla="val 12500646"/>
            </a:avLst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3" name="Pie 12"/>
          <p:cNvSpPr/>
          <p:nvPr/>
        </p:nvSpPr>
        <p:spPr>
          <a:xfrm rot="12406040">
            <a:off x="1581505" y="4181507"/>
            <a:ext cx="2034226" cy="1980220"/>
          </a:xfrm>
          <a:prstGeom prst="pie">
            <a:avLst>
              <a:gd name="adj1" fmla="val 1355491"/>
              <a:gd name="adj2" fmla="val 77117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4" name="Pie 13"/>
          <p:cNvSpPr/>
          <p:nvPr/>
        </p:nvSpPr>
        <p:spPr>
          <a:xfrm rot="12406040">
            <a:off x="1592304" y="4183649"/>
            <a:ext cx="2034226" cy="1980220"/>
          </a:xfrm>
          <a:prstGeom prst="pie">
            <a:avLst>
              <a:gd name="adj1" fmla="val 19303420"/>
              <a:gd name="adj2" fmla="val 1407569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5" name="Pie 14"/>
          <p:cNvSpPr/>
          <p:nvPr/>
        </p:nvSpPr>
        <p:spPr>
          <a:xfrm rot="12406040">
            <a:off x="1579661" y="4193145"/>
            <a:ext cx="2034226" cy="1980220"/>
          </a:xfrm>
          <a:prstGeom prst="pie">
            <a:avLst>
              <a:gd name="adj1" fmla="val 15046218"/>
              <a:gd name="adj2" fmla="val 19248248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pic>
        <p:nvPicPr>
          <p:cNvPr id="24" name="Picture 23" descr="nojd.png"/>
          <p:cNvPicPr>
            <a:picLocks noChangeAspect="1"/>
          </p:cNvPicPr>
          <p:nvPr/>
        </p:nvPicPr>
        <p:blipFill rotWithShape="1">
          <a:blip r:embed="rId3"/>
          <a:srcRect l="45037" t="15152" r="20482" b="53931"/>
          <a:stretch/>
        </p:blipFill>
        <p:spPr>
          <a:xfrm>
            <a:off x="5904961" y="2120595"/>
            <a:ext cx="2665922" cy="3791387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26" name="Oval 25"/>
          <p:cNvSpPr/>
          <p:nvPr/>
        </p:nvSpPr>
        <p:spPr>
          <a:xfrm>
            <a:off x="1566958" y="4172682"/>
            <a:ext cx="2091939" cy="199262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" name="Rounded Rectangular Callout 16"/>
          <p:cNvSpPr/>
          <p:nvPr/>
        </p:nvSpPr>
        <p:spPr>
          <a:xfrm>
            <a:off x="4572000" y="720303"/>
            <a:ext cx="3214710" cy="1049678"/>
          </a:xfrm>
          <a:prstGeom prst="wedgeRoundRectCallout">
            <a:avLst>
              <a:gd name="adj1" fmla="val 40978"/>
              <a:gd name="adj2" fmla="val 11465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400" dirty="0" smtClean="0"/>
              <a:t>You didn’t listen to me</a:t>
            </a:r>
            <a:endParaRPr lang="sv-SE" sz="2400" dirty="0"/>
          </a:p>
        </p:txBody>
      </p:sp>
      <p:pic>
        <p:nvPicPr>
          <p:cNvPr id="40" name="Picture 39" descr="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857232"/>
            <a:ext cx="3786214" cy="277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3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10" name="Pie 9"/>
          <p:cNvSpPr/>
          <p:nvPr/>
        </p:nvSpPr>
        <p:spPr>
          <a:xfrm rot="12406040">
            <a:off x="1579659" y="4193144"/>
            <a:ext cx="2034226" cy="1980220"/>
          </a:xfrm>
          <a:prstGeom prst="pie">
            <a:avLst>
              <a:gd name="adj1" fmla="val 12567912"/>
              <a:gd name="adj2" fmla="val 1620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2" name="Pie 11"/>
          <p:cNvSpPr/>
          <p:nvPr/>
        </p:nvSpPr>
        <p:spPr>
          <a:xfrm rot="12406040">
            <a:off x="1579660" y="4181506"/>
            <a:ext cx="2034226" cy="1980220"/>
          </a:xfrm>
          <a:prstGeom prst="pie">
            <a:avLst>
              <a:gd name="adj1" fmla="val 9324001"/>
              <a:gd name="adj2" fmla="val 12500646"/>
            </a:avLst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3" name="Pie 12"/>
          <p:cNvSpPr/>
          <p:nvPr/>
        </p:nvSpPr>
        <p:spPr>
          <a:xfrm rot="12406040">
            <a:off x="1581505" y="4181507"/>
            <a:ext cx="2034226" cy="1980220"/>
          </a:xfrm>
          <a:prstGeom prst="pie">
            <a:avLst>
              <a:gd name="adj1" fmla="val 5340368"/>
              <a:gd name="adj2" fmla="val 9236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4" name="Pie 13"/>
          <p:cNvSpPr/>
          <p:nvPr/>
        </p:nvSpPr>
        <p:spPr>
          <a:xfrm rot="12406040">
            <a:off x="1592304" y="4183649"/>
            <a:ext cx="2034226" cy="1980220"/>
          </a:xfrm>
          <a:prstGeom prst="pie">
            <a:avLst>
              <a:gd name="adj1" fmla="val 16778343"/>
              <a:gd name="adj2" fmla="val 20000664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sp>
        <p:nvSpPr>
          <p:cNvPr id="15" name="Pie 14"/>
          <p:cNvSpPr/>
          <p:nvPr/>
        </p:nvSpPr>
        <p:spPr>
          <a:xfrm rot="12406040">
            <a:off x="1579661" y="4193145"/>
            <a:ext cx="2034226" cy="1980220"/>
          </a:xfrm>
          <a:prstGeom prst="pie">
            <a:avLst>
              <a:gd name="adj1" fmla="val 15046218"/>
              <a:gd name="adj2" fmla="val 1672784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pic>
        <p:nvPicPr>
          <p:cNvPr id="24" name="Picture 23" descr="nojd.png"/>
          <p:cNvPicPr>
            <a:picLocks noChangeAspect="1"/>
          </p:cNvPicPr>
          <p:nvPr/>
        </p:nvPicPr>
        <p:blipFill rotWithShape="1">
          <a:blip r:embed="rId3"/>
          <a:srcRect l="45037" t="15153" r="6053" b="42524"/>
          <a:stretch/>
        </p:blipFill>
        <p:spPr>
          <a:xfrm>
            <a:off x="6228184" y="2548155"/>
            <a:ext cx="1755105" cy="2562744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sp>
        <p:nvSpPr>
          <p:cNvPr id="20" name="Pie 19"/>
          <p:cNvSpPr/>
          <p:nvPr/>
        </p:nvSpPr>
        <p:spPr>
          <a:xfrm rot="12406040">
            <a:off x="1596556" y="4193145"/>
            <a:ext cx="2034226" cy="1980220"/>
          </a:xfrm>
          <a:prstGeom prst="pie">
            <a:avLst>
              <a:gd name="adj1" fmla="val 20065741"/>
              <a:gd name="adj2" fmla="val 540016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" name="Rounded Rectangular Callout 42"/>
          <p:cNvSpPr/>
          <p:nvPr/>
        </p:nvSpPr>
        <p:spPr>
          <a:xfrm>
            <a:off x="5498381" y="1069284"/>
            <a:ext cx="3214710" cy="758989"/>
          </a:xfrm>
          <a:prstGeom prst="wedgeRoundRectCallout">
            <a:avLst>
              <a:gd name="adj1" fmla="val -15479"/>
              <a:gd name="adj2" fmla="val 13736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2400" dirty="0" smtClean="0"/>
              <a:t>Screw you guys!</a:t>
            </a:r>
          </a:p>
          <a:p>
            <a:pPr algn="ctr"/>
            <a:r>
              <a:rPr lang="sv-SE" sz="2400" dirty="0" smtClean="0"/>
              <a:t>I’m göing höme</a:t>
            </a:r>
            <a:endParaRPr lang="sv-SE" sz="2400" dirty="0"/>
          </a:p>
        </p:txBody>
      </p:sp>
      <p:pic>
        <p:nvPicPr>
          <p:cNvPr id="27" name="Picture 26" descr="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571480"/>
            <a:ext cx="4122369" cy="301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29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ountai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" y="714358"/>
            <a:ext cx="9144062" cy="5715038"/>
          </a:xfrm>
          <a:prstGeom prst="rect">
            <a:avLst/>
          </a:prstGeom>
        </p:spPr>
      </p:pic>
      <p:pic>
        <p:nvPicPr>
          <p:cNvPr id="4" name="Picture 3" descr="nflogosva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4546670" y="3586618"/>
            <a:ext cx="4479808" cy="2570626"/>
          </a:xfrm>
          <a:prstGeom prst="roundRect">
            <a:avLst>
              <a:gd name="adj" fmla="val 3998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6000" dirty="0" smtClean="0"/>
              <a:t>Common </a:t>
            </a:r>
          </a:p>
          <a:p>
            <a:pPr algn="ctr"/>
            <a:r>
              <a:rPr lang="sv-SE" sz="6000" dirty="0" smtClean="0"/>
              <a:t>Sense!</a:t>
            </a:r>
            <a:endParaRPr lang="sv-SE" sz="6000" dirty="0"/>
          </a:p>
        </p:txBody>
      </p:sp>
    </p:spTree>
    <p:extLst>
      <p:ext uri="{BB962C8B-B14F-4D97-AF65-F5344CB8AC3E}">
        <p14:creationId xmlns:p14="http://schemas.microsoft.com/office/powerpoint/2010/main" val="2744105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2276872"/>
            <a:ext cx="36589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6000" dirty="0" smtClean="0"/>
              <a:t>Thank you!</a:t>
            </a:r>
            <a:endParaRPr lang="sv-SE" sz="6000" dirty="0"/>
          </a:p>
        </p:txBody>
      </p:sp>
      <p:pic>
        <p:nvPicPr>
          <p:cNvPr id="3" name="Picture 2" descr="nflogosvar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86710" y="214291"/>
            <a:ext cx="1121082" cy="32134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324544" y="4013097"/>
            <a:ext cx="99371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sz="6000" dirty="0" smtClean="0"/>
              <a:t>ulf.bergqvist@nordforce.se</a:t>
            </a:r>
            <a:endParaRPr lang="sv-SE" sz="6000" dirty="0"/>
          </a:p>
          <a:p>
            <a:pPr algn="ctr"/>
            <a:r>
              <a:rPr lang="sv-SE" sz="6000" dirty="0"/>
              <a:t>www.nordforce.se</a:t>
            </a:r>
          </a:p>
        </p:txBody>
      </p:sp>
    </p:spTree>
    <p:extLst>
      <p:ext uri="{BB962C8B-B14F-4D97-AF65-F5344CB8AC3E}">
        <p14:creationId xmlns:p14="http://schemas.microsoft.com/office/powerpoint/2010/main" val="206800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2948</TotalTime>
  <Words>755</Words>
  <Application>Microsoft Office PowerPoint</Application>
  <PresentationFormat>On-screen Show (4:3)</PresentationFormat>
  <Paragraphs>354</Paragraphs>
  <Slides>58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5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Customer interaction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Ulf</dc:creator>
  <cp:lastModifiedBy>Ulf</cp:lastModifiedBy>
  <cp:revision>114</cp:revision>
  <cp:lastPrinted>2013-11-13T18:38:19Z</cp:lastPrinted>
  <dcterms:created xsi:type="dcterms:W3CDTF">2006-08-16T00:00:00Z</dcterms:created>
  <dcterms:modified xsi:type="dcterms:W3CDTF">2013-12-08T14:45:13Z</dcterms:modified>
</cp:coreProperties>
</file>