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4" r:id="rId1"/>
    <p:sldMasterId id="2147483690" r:id="rId2"/>
  </p:sldMasterIdLst>
  <p:notesMasterIdLst>
    <p:notesMasterId r:id="rId56"/>
  </p:notesMasterIdLst>
  <p:sldIdLst>
    <p:sldId id="256" r:id="rId3"/>
    <p:sldId id="262" r:id="rId4"/>
    <p:sldId id="28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8" r:id="rId15"/>
    <p:sldId id="267" r:id="rId16"/>
    <p:sldId id="269" r:id="rId17"/>
    <p:sldId id="270" r:id="rId18"/>
    <p:sldId id="271" r:id="rId19"/>
    <p:sldId id="272" r:id="rId20"/>
    <p:sldId id="275" r:id="rId21"/>
    <p:sldId id="273" r:id="rId22"/>
    <p:sldId id="276" r:id="rId23"/>
    <p:sldId id="277" r:id="rId24"/>
    <p:sldId id="274" r:id="rId25"/>
    <p:sldId id="278" r:id="rId26"/>
    <p:sldId id="279" r:id="rId27"/>
    <p:sldId id="280" r:id="rId28"/>
    <p:sldId id="281" r:id="rId29"/>
    <p:sldId id="285" r:id="rId30"/>
    <p:sldId id="288" r:id="rId31"/>
    <p:sldId id="289" r:id="rId32"/>
    <p:sldId id="282" r:id="rId33"/>
    <p:sldId id="284" r:id="rId34"/>
    <p:sldId id="287" r:id="rId35"/>
    <p:sldId id="290" r:id="rId36"/>
    <p:sldId id="291" r:id="rId37"/>
    <p:sldId id="293" r:id="rId38"/>
    <p:sldId id="292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0691813" cy="7559675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85439" autoAdjust="0"/>
  </p:normalViewPr>
  <p:slideViewPr>
    <p:cSldViewPr>
      <p:cViewPr varScale="1">
        <p:scale>
          <a:sx n="59" d="100"/>
          <a:sy n="59" d="100"/>
        </p:scale>
        <p:origin x="-1108" y="-68"/>
      </p:cViewPr>
      <p:guideLst>
        <p:guide orient="horz" pos="4468"/>
        <p:guide pos="237"/>
        <p:guide pos="654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4888" y="685800"/>
            <a:ext cx="48482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5B4A17E-61A1-4B60-9065-51EB7A94E81F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42111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Good</a:t>
            </a:r>
            <a:r>
              <a:rPr lang="sv-SE" dirty="0" smtClean="0"/>
              <a:t> </a:t>
            </a:r>
            <a:r>
              <a:rPr lang="sv-SE" dirty="0" err="1" smtClean="0"/>
              <a:t>morning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everyone</a:t>
            </a:r>
            <a:r>
              <a:rPr lang="sv-SE" dirty="0" smtClean="0"/>
              <a:t>, I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am</a:t>
            </a:r>
            <a:r>
              <a:rPr lang="sv-SE" baseline="0" dirty="0" smtClean="0"/>
              <a:t> Federico Pevere and </a:t>
            </a:r>
            <a:r>
              <a:rPr lang="sv-SE" baseline="0" dirty="0" err="1" smtClean="0"/>
              <a:t>today</a:t>
            </a:r>
            <a:r>
              <a:rPr lang="sv-SE" baseline="0" dirty="0" smtClean="0"/>
              <a:t> I </a:t>
            </a:r>
            <a:r>
              <a:rPr lang="sv-SE" baseline="0" dirty="0" err="1" smtClean="0"/>
              <a:t>will</a:t>
            </a:r>
            <a:r>
              <a:rPr lang="sv-SE" baseline="0" dirty="0" smtClean="0"/>
              <a:t> talk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about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luminescence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excitons</a:t>
            </a:r>
            <a:r>
              <a:rPr lang="sv-SE" baseline="0" dirty="0" smtClean="0"/>
              <a:t> and I </a:t>
            </a:r>
            <a:r>
              <a:rPr lang="sv-SE" baseline="0" dirty="0" err="1" smtClean="0"/>
              <a:t>will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also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explain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what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happens</a:t>
            </a:r>
            <a:r>
              <a:rPr lang="sv-SE" baseline="0" dirty="0" smtClean="0"/>
              <a:t> in </a:t>
            </a:r>
            <a:r>
              <a:rPr lang="sv-SE" baseline="0" dirty="0" err="1" smtClean="0"/>
              <a:t>highly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excited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semiconductors</a:t>
            </a:r>
            <a:r>
              <a:rPr lang="sv-SE" baseline="0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3697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outline</a:t>
            </a:r>
            <a:r>
              <a:rPr lang="en-US" baseline="0" dirty="0" smtClean="0"/>
              <a:t> of my presentation: POINT TO THE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97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begin with</a:t>
            </a:r>
            <a:r>
              <a:rPr lang="en-US" baseline="0" dirty="0" smtClean="0"/>
              <a:t>, a</a:t>
            </a:r>
            <a:r>
              <a:rPr lang="en-US" dirty="0" smtClean="0"/>
              <a:t>n exciton is a quasi-particle</a:t>
            </a:r>
            <a:r>
              <a:rPr lang="en-US" baseline="0" dirty="0" smtClean="0"/>
              <a:t> consisting of an </a:t>
            </a:r>
            <a:r>
              <a:rPr lang="en-US" dirty="0" smtClean="0"/>
              <a:t>electron</a:t>
            </a:r>
            <a:r>
              <a:rPr lang="en-US" baseline="0" dirty="0" smtClean="0"/>
              <a:t> and a </a:t>
            </a:r>
            <a:r>
              <a:rPr lang="en-US" dirty="0" smtClean="0"/>
              <a:t>hole</a:t>
            </a:r>
            <a:r>
              <a:rPr lang="en-US" baseline="0" dirty="0" smtClean="0"/>
              <a:t> bound together via Coulomb forces. Its internal energy, due to the Coulomb attraction, is less than the </a:t>
            </a:r>
            <a:r>
              <a:rPr lang="en-US" baseline="0" dirty="0" err="1" smtClean="0"/>
              <a:t>bandgap</a:t>
            </a:r>
            <a:r>
              <a:rPr lang="en-US" baseline="0" dirty="0" smtClean="0"/>
              <a:t> energy of the corresponding semiconductor. The exciton is the lowest electronic excitation in a semiconductor.</a:t>
            </a:r>
          </a:p>
          <a:p>
            <a:r>
              <a:rPr lang="en-US" baseline="0" dirty="0" smtClean="0"/>
              <a:t>There are three types of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Frenkel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occur in molecular crystals, they are localized at a specific atom or molecule and they move through the crystal by a hopping mechanism. </a:t>
            </a:r>
            <a:r>
              <a:rPr lang="en-US" baseline="0" noProof="0" dirty="0" smtClean="0"/>
              <a:t>Charge</a:t>
            </a:r>
            <a:r>
              <a:rPr lang="en-US" baseline="0" dirty="0" smtClean="0"/>
              <a:t> transfer exciton are typical of ionic crystals. In </a:t>
            </a:r>
            <a:r>
              <a:rPr lang="en-US" baseline="0" dirty="0" err="1" smtClean="0"/>
              <a:t>Wannier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, also called free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, electron and hole are separated over many lattice constants. The exciton </a:t>
            </a:r>
            <a:r>
              <a:rPr lang="en-US" baseline="0" dirty="0" err="1" smtClean="0"/>
              <a:t>wavefunction</a:t>
            </a:r>
            <a:r>
              <a:rPr lang="en-US" baseline="0" dirty="0" smtClean="0"/>
              <a:t> is thus strongly delocalized and the exciton can move freely inside the crystal. This kind of exciton occurs mainly in semiconductors.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9193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By </a:t>
            </a:r>
            <a:r>
              <a:rPr lang="sv-SE" dirty="0" err="1" smtClean="0"/>
              <a:t>applying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modified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model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hydrogen atom,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find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electron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orbits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 expressed by </a:t>
            </a:r>
            <a:r>
              <a:rPr lang="sv-SE" baseline="0" dirty="0" err="1" smtClean="0"/>
              <a:t>this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equation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where</a:t>
            </a:r>
            <a:r>
              <a:rPr lang="sv-SE" baseline="0" dirty="0" smtClean="0"/>
              <a:t>: epsilon is the </a:t>
            </a:r>
            <a:r>
              <a:rPr lang="sv-SE" baseline="0" dirty="0" err="1" smtClean="0"/>
              <a:t>dielectric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constant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crystal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mr</a:t>
            </a:r>
            <a:r>
              <a:rPr lang="sv-SE" baseline="0" dirty="0" smtClean="0"/>
              <a:t> is the exciton </a:t>
            </a:r>
            <a:r>
              <a:rPr lang="sv-SE" baseline="0" dirty="0" err="1" smtClean="0"/>
              <a:t>reduced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mass</a:t>
            </a:r>
            <a:r>
              <a:rPr lang="sv-SE" baseline="0" dirty="0" smtClean="0"/>
              <a:t>, m0 is the </a:t>
            </a:r>
            <a:r>
              <a:rPr lang="sv-SE" baseline="0" dirty="0" err="1" smtClean="0"/>
              <a:t>free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electron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mass</a:t>
            </a:r>
            <a:r>
              <a:rPr lang="sv-SE" baseline="0" dirty="0" smtClean="0"/>
              <a:t>, n is the principal quantum </a:t>
            </a:r>
            <a:r>
              <a:rPr lang="sv-SE" baseline="0" dirty="0" err="1" smtClean="0"/>
              <a:t>orbit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number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aB</a:t>
            </a:r>
            <a:r>
              <a:rPr lang="sv-SE" baseline="0" dirty="0" smtClean="0"/>
              <a:t> is the Bohr </a:t>
            </a:r>
            <a:r>
              <a:rPr lang="sv-SE" baseline="0" dirty="0" err="1" smtClean="0"/>
              <a:t>radius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smtClean="0"/>
              <a:t>hydrogen </a:t>
            </a:r>
            <a:r>
              <a:rPr lang="sv-SE" baseline="0" dirty="0" smtClean="0"/>
              <a:t>atom. For a </a:t>
            </a:r>
            <a:r>
              <a:rPr lang="sv-SE" baseline="0" dirty="0" err="1" smtClean="0"/>
              <a:t>typical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semiconductor</a:t>
            </a:r>
            <a:r>
              <a:rPr lang="sv-SE" baseline="0" dirty="0" smtClean="0"/>
              <a:t>, the exciton </a:t>
            </a:r>
            <a:r>
              <a:rPr lang="sv-SE" baseline="0" dirty="0" err="1" smtClean="0"/>
              <a:t>ground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state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radius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approximately</a:t>
            </a:r>
            <a:r>
              <a:rPr lang="sv-SE" baseline="0" dirty="0" smtClean="0"/>
              <a:t> 5 </a:t>
            </a:r>
            <a:r>
              <a:rPr lang="sv-SE" baseline="0" dirty="0" err="1" smtClean="0"/>
              <a:t>nm</a:t>
            </a:r>
            <a:r>
              <a:rPr lang="sv-SE" baseline="0" dirty="0" smtClean="0"/>
              <a:t>. To </a:t>
            </a:r>
            <a:r>
              <a:rPr lang="sv-SE" baseline="0" dirty="0" err="1" smtClean="0"/>
              <a:t>find</a:t>
            </a:r>
            <a:r>
              <a:rPr lang="sv-SE" baseline="0" dirty="0" smtClean="0"/>
              <a:t> the exciton </a:t>
            </a:r>
            <a:r>
              <a:rPr lang="sv-SE" baseline="0" dirty="0" err="1" smtClean="0"/>
              <a:t>energy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decompose</a:t>
            </a:r>
            <a:r>
              <a:rPr lang="sv-SE" baseline="0" dirty="0" smtClean="0"/>
              <a:t> the motion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exciton in the </a:t>
            </a:r>
            <a:r>
              <a:rPr lang="sv-SE" baseline="0" dirty="0" err="1" smtClean="0"/>
              <a:t>centre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mass</a:t>
            </a:r>
            <a:r>
              <a:rPr lang="sv-SE" baseline="0" dirty="0" smtClean="0"/>
              <a:t> motion, </a:t>
            </a:r>
            <a:r>
              <a:rPr lang="sv-SE" baseline="0" dirty="0" err="1" smtClean="0"/>
              <a:t>which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represented</a:t>
            </a:r>
            <a:r>
              <a:rPr lang="sv-SE" baseline="0" dirty="0" smtClean="0"/>
              <a:t> by a </a:t>
            </a:r>
            <a:r>
              <a:rPr lang="sv-SE" baseline="0" dirty="0" err="1" smtClean="0"/>
              <a:t>mass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equals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sum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electron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hole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effective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masses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behaves</a:t>
            </a:r>
            <a:r>
              <a:rPr lang="sv-SE" baseline="0" dirty="0" smtClean="0"/>
              <a:t> like a </a:t>
            </a:r>
            <a:r>
              <a:rPr lang="sv-SE" baseline="0" dirty="0" err="1" smtClean="0"/>
              <a:t>free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particle</a:t>
            </a:r>
            <a:r>
              <a:rPr lang="sv-SE" baseline="0" dirty="0" smtClean="0"/>
              <a:t>, and the relative motion </a:t>
            </a:r>
            <a:r>
              <a:rPr lang="sv-SE" baseline="0" dirty="0" err="1" smtClean="0"/>
              <a:t>which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behaves</a:t>
            </a:r>
            <a:r>
              <a:rPr lang="sv-SE" baseline="0" dirty="0" smtClean="0"/>
              <a:t> like a donor. In the </a:t>
            </a:r>
            <a:r>
              <a:rPr lang="sv-SE" baseline="0" dirty="0" err="1" smtClean="0"/>
              <a:t>figure</a:t>
            </a:r>
            <a:r>
              <a:rPr lang="sv-SE" baseline="0" dirty="0" smtClean="0"/>
              <a:t> (b)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see</a:t>
            </a:r>
            <a:r>
              <a:rPr lang="sv-SE" baseline="0" dirty="0" smtClean="0"/>
              <a:t> the dispersion relation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free</a:t>
            </a:r>
            <a:r>
              <a:rPr lang="sv-SE" baseline="0" dirty="0" smtClean="0"/>
              <a:t> exciton. </a:t>
            </a:r>
            <a:r>
              <a:rPr lang="sv-SE" baseline="0" dirty="0" err="1" smtClean="0"/>
              <a:t>Notice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that</a:t>
            </a:r>
            <a:r>
              <a:rPr lang="sv-SE" baseline="0" dirty="0" smtClean="0"/>
              <a:t> for </a:t>
            </a:r>
            <a:r>
              <a:rPr lang="sv-SE" baseline="0" dirty="0" err="1" smtClean="0"/>
              <a:t>optically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created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excitons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quasi-momentum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centre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mass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approximately</a:t>
            </a:r>
            <a:r>
              <a:rPr lang="sv-SE" baseline="0" dirty="0" smtClean="0"/>
              <a:t> 0.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7829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Since the </a:t>
            </a:r>
            <a:r>
              <a:rPr lang="en-US" noProof="0" dirty="0" err="1" smtClean="0"/>
              <a:t>Wannier</a:t>
            </a:r>
            <a:r>
              <a:rPr lang="en-US" baseline="0" noProof="0" dirty="0" smtClean="0"/>
              <a:t> exciton binding energy of the ground state is of the order of tens of </a:t>
            </a:r>
            <a:r>
              <a:rPr lang="en-US" baseline="0" noProof="0" dirty="0" err="1" smtClean="0"/>
              <a:t>meV</a:t>
            </a:r>
            <a:r>
              <a:rPr lang="en-US" baseline="0" noProof="0" dirty="0" smtClean="0"/>
              <a:t>, at room temperature the collisions with phonons can lead to the break if the bound between the electron and the hole. Hence, free </a:t>
            </a:r>
            <a:r>
              <a:rPr lang="en-US" baseline="0" noProof="0" dirty="0" err="1" smtClean="0"/>
              <a:t>excitons</a:t>
            </a:r>
            <a:r>
              <a:rPr lang="en-US" baseline="0" noProof="0" dirty="0" smtClean="0"/>
              <a:t> are only observed at low temperatures and in pure crystals, in fact impurities can trap the </a:t>
            </a:r>
            <a:r>
              <a:rPr lang="en-US" baseline="0" noProof="0" dirty="0" err="1" smtClean="0"/>
              <a:t>excitons</a:t>
            </a:r>
            <a:r>
              <a:rPr lang="en-US" baseline="0" noProof="0" dirty="0" smtClean="0"/>
              <a:t> giving a bound exciton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2382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Let</a:t>
            </a:r>
            <a:r>
              <a:rPr lang="en-US" baseline="0" noProof="0" dirty="0" smtClean="0"/>
              <a:t> us consider a direct </a:t>
            </a:r>
            <a:r>
              <a:rPr lang="en-US" baseline="0" noProof="0" dirty="0" err="1" smtClean="0"/>
              <a:t>bandgap</a:t>
            </a:r>
            <a:r>
              <a:rPr lang="en-US" baseline="0" noProof="0" dirty="0" smtClean="0"/>
              <a:t> semiconductor first. </a:t>
            </a:r>
            <a:r>
              <a:rPr lang="en-US" noProof="0" dirty="0" smtClean="0"/>
              <a:t>If we</a:t>
            </a:r>
            <a:r>
              <a:rPr lang="en-US" baseline="0" noProof="0" dirty="0" smtClean="0"/>
              <a:t> measure the absorption, we can clearly see that the </a:t>
            </a:r>
            <a:r>
              <a:rPr lang="en-US" baseline="0" noProof="0" dirty="0" err="1" smtClean="0"/>
              <a:t>behaviour</a:t>
            </a:r>
            <a:r>
              <a:rPr lang="en-US" baseline="0" noProof="0" dirty="0" smtClean="0"/>
              <a:t> doesn´t follow the one here shown by the dashed line that doesn´t consider any </a:t>
            </a:r>
            <a:r>
              <a:rPr lang="en-US" baseline="0" noProof="0" dirty="0" err="1" smtClean="0"/>
              <a:t>excitonic</a:t>
            </a:r>
            <a:r>
              <a:rPr lang="en-US" baseline="0" noProof="0" dirty="0" smtClean="0"/>
              <a:t> effect. Instead, we have distinctive absorption lines, each one corresponding to a </a:t>
            </a:r>
            <a:r>
              <a:rPr lang="en-US" baseline="0" noProof="0" dirty="0" err="1" smtClean="0"/>
              <a:t>excitonic</a:t>
            </a:r>
            <a:r>
              <a:rPr lang="en-US" baseline="0" noProof="0" dirty="0" smtClean="0"/>
              <a:t> state whose intensity is proportional to 1 over n cubic. For a photon energy greater than the </a:t>
            </a:r>
            <a:r>
              <a:rPr lang="en-US" baseline="0" noProof="0" dirty="0" err="1" smtClean="0"/>
              <a:t>bandgap</a:t>
            </a:r>
            <a:r>
              <a:rPr lang="en-US" baseline="0" noProof="0" dirty="0" smtClean="0"/>
              <a:t> the optical absorption is enhanced thanks to the </a:t>
            </a:r>
            <a:r>
              <a:rPr lang="en-US" baseline="0" noProof="0" dirty="0" err="1" smtClean="0"/>
              <a:t>excitons</a:t>
            </a:r>
            <a:r>
              <a:rPr lang="en-US" baseline="0" noProof="0" dirty="0" smtClean="0"/>
              <a:t>.</a:t>
            </a:r>
          </a:p>
          <a:p>
            <a:r>
              <a:rPr lang="en-US" baseline="0" noProof="0" dirty="0" smtClean="0"/>
              <a:t>For an indirect semiconductor, a participation of a phonon is required, due to momentum conservation, in order to form an exciton. In this case, the threshold is higher and there are not absorption lines, just so-called ”shoulders”. 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9260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the emission process of a direct </a:t>
            </a:r>
            <a:r>
              <a:rPr lang="en-US" baseline="0" dirty="0" err="1" smtClean="0"/>
              <a:t>bandgap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semic</a:t>
            </a:r>
            <a:r>
              <a:rPr lang="en-US" baseline="0" dirty="0" smtClean="0"/>
              <a:t>., the interaction between </a:t>
            </a:r>
            <a:r>
              <a:rPr lang="en-US" baseline="0" dirty="0" err="1" smtClean="0"/>
              <a:t>excitons</a:t>
            </a:r>
            <a:r>
              <a:rPr lang="en-US" baseline="0" dirty="0" smtClean="0"/>
              <a:t> and photons cannot be neglected and leads to the so-called exciton-</a:t>
            </a:r>
            <a:r>
              <a:rPr lang="en-US" baseline="0" dirty="0" err="1" smtClean="0"/>
              <a:t>polariton</a:t>
            </a:r>
            <a:r>
              <a:rPr lang="en-US" baseline="0" dirty="0" smtClean="0"/>
              <a:t>. The resulting curve is shown in Fig.(b): as we can see, there are two branches UPB and LPB separated by the so-called bottleneck.</a:t>
            </a:r>
          </a:p>
          <a:p>
            <a:r>
              <a:rPr lang="en-US" baseline="0" dirty="0" smtClean="0"/>
              <a:t>If </a:t>
            </a:r>
            <a:r>
              <a:rPr lang="en-US" baseline="0" dirty="0" err="1" smtClean="0"/>
              <a:t>polaritons</a:t>
            </a:r>
            <a:r>
              <a:rPr lang="en-US" baseline="0" dirty="0" smtClean="0"/>
              <a:t> are created via non-resonantly absorption of photons with energy above the </a:t>
            </a:r>
            <a:r>
              <a:rPr lang="en-US" baseline="0" dirty="0" err="1" smtClean="0"/>
              <a:t>bandgap</a:t>
            </a:r>
            <a:r>
              <a:rPr lang="en-US" baseline="0" dirty="0" smtClean="0"/>
              <a:t>, as for example in Fig.(C) in point A, they will thermalize fast emitting optical and acoustic phonons and, after their lifetime they will recombine giving rise to a no-phonon exciton-</a:t>
            </a:r>
            <a:r>
              <a:rPr lang="en-US" baseline="0" dirty="0" err="1" smtClean="0"/>
              <a:t>polariton</a:t>
            </a:r>
            <a:r>
              <a:rPr lang="en-US" baseline="0" dirty="0" smtClean="0"/>
              <a:t> luminescence consisted of two spectral lines corresponding to the two branches.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6401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It has been</a:t>
            </a:r>
            <a:r>
              <a:rPr lang="en-US" baseline="0" noProof="0" dirty="0" smtClean="0"/>
              <a:t> noticed that the occurrence of the UPB/LPB is affected by residual impurities, particularly donors. After </a:t>
            </a:r>
            <a:r>
              <a:rPr lang="en-US" baseline="0" noProof="0" dirty="0" err="1" smtClean="0"/>
              <a:t>thermalization</a:t>
            </a:r>
            <a:r>
              <a:rPr lang="en-US" baseline="0" noProof="0" dirty="0" smtClean="0"/>
              <a:t>, all the exciton accumulate just on the LPB branch and, accordingly, they should give rise to just a single spectral line. However, when high donor concentrations are present, the exciton-</a:t>
            </a:r>
            <a:r>
              <a:rPr lang="en-US" baseline="0" noProof="0" dirty="0" err="1" smtClean="0"/>
              <a:t>polaritons</a:t>
            </a:r>
            <a:r>
              <a:rPr lang="en-US" baseline="0" noProof="0" dirty="0" smtClean="0"/>
              <a:t> are scattered by donors and this scattering leads to the emergence of the doublet.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8683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In </a:t>
            </a:r>
            <a:r>
              <a:rPr lang="sv-SE" dirty="0" err="1" smtClean="0"/>
              <a:t>direct</a:t>
            </a:r>
            <a:r>
              <a:rPr lang="sv-SE" dirty="0" smtClean="0"/>
              <a:t>-bandgap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semiconductors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particularly</a:t>
            </a:r>
            <a:r>
              <a:rPr lang="sv-SE" baseline="0" dirty="0" smtClean="0"/>
              <a:t> in II-VI </a:t>
            </a:r>
            <a:r>
              <a:rPr lang="sv-SE" baseline="0" dirty="0" err="1" smtClean="0"/>
              <a:t>type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luminescence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simultaneous</a:t>
            </a:r>
            <a:r>
              <a:rPr lang="sv-SE" baseline="0" dirty="0" smtClean="0"/>
              <a:t> emission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LO-</a:t>
            </a:r>
            <a:r>
              <a:rPr lang="sv-SE" baseline="0" dirty="0" err="1" smtClean="0"/>
              <a:t>phonons</a:t>
            </a:r>
            <a:r>
              <a:rPr lang="sv-SE" baseline="0" dirty="0" smtClean="0"/>
              <a:t> (TO-</a:t>
            </a:r>
            <a:r>
              <a:rPr lang="sv-SE" baseline="0" dirty="0" err="1" smtClean="0"/>
              <a:t>phonons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too</a:t>
            </a:r>
            <a:r>
              <a:rPr lang="sv-SE" baseline="0" dirty="0" smtClean="0"/>
              <a:t>) is </a:t>
            </a:r>
            <a:r>
              <a:rPr lang="sv-SE" baseline="0" dirty="0" err="1" smtClean="0"/>
              <a:t>quite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significant</a:t>
            </a:r>
            <a:r>
              <a:rPr lang="sv-SE" baseline="0" dirty="0" smtClean="0"/>
              <a:t>. For </a:t>
            </a:r>
            <a:r>
              <a:rPr lang="sv-SE" baseline="0" dirty="0" err="1" smtClean="0"/>
              <a:t>energy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conservation</a:t>
            </a:r>
            <a:r>
              <a:rPr lang="sv-SE" baseline="0" dirty="0" smtClean="0"/>
              <a:t>, the </a:t>
            </a:r>
            <a:r>
              <a:rPr lang="sv-SE" baseline="0" dirty="0" err="1" smtClean="0"/>
              <a:t>spectral</a:t>
            </a:r>
            <a:r>
              <a:rPr lang="sv-SE" baseline="0" dirty="0" smtClean="0"/>
              <a:t> position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 at POINT FINGER TO THE SLIDE. </a:t>
            </a:r>
            <a:r>
              <a:rPr lang="sv-SE" baseline="0" dirty="0" err="1" smtClean="0"/>
              <a:t>These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lines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marked</a:t>
            </a:r>
            <a:r>
              <a:rPr lang="sv-SE" baseline="0" dirty="0" smtClean="0"/>
              <a:t> as … and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intensity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quite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high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even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though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result</a:t>
            </a:r>
            <a:r>
              <a:rPr lang="sv-SE" baseline="0" dirty="0" smtClean="0"/>
              <a:t> from a process </a:t>
            </a:r>
            <a:r>
              <a:rPr lang="sv-SE" baseline="0" dirty="0" err="1" smtClean="0"/>
              <a:t>which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involves</a:t>
            </a:r>
            <a:r>
              <a:rPr lang="sv-SE" baseline="0" dirty="0" smtClean="0"/>
              <a:t> participation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third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quasi-particle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which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would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expect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be less </a:t>
            </a:r>
            <a:r>
              <a:rPr lang="sv-SE" baseline="0" dirty="0" err="1" smtClean="0"/>
              <a:t>likely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happen</a:t>
            </a:r>
            <a:r>
              <a:rPr lang="sv-SE" baseline="0" dirty="0" smtClean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4301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However, the</a:t>
            </a:r>
            <a:r>
              <a:rPr lang="en-US" baseline="0" noProof="0" dirty="0" smtClean="0"/>
              <a:t> intensity is high because: 1</a:t>
            </a:r>
            <a:r>
              <a:rPr lang="en-US" baseline="30000" noProof="0" dirty="0" smtClean="0"/>
              <a:t>st</a:t>
            </a:r>
            <a:r>
              <a:rPr lang="en-US" baseline="0" noProof="0" dirty="0" smtClean="0"/>
              <a:t> the lowering of the photon energy avoids complications of the resonance (reabsorption and scattering) 2</a:t>
            </a:r>
            <a:r>
              <a:rPr lang="en-US" baseline="30000" noProof="0" dirty="0" smtClean="0"/>
              <a:t>nd</a:t>
            </a:r>
            <a:r>
              <a:rPr lang="en-US" baseline="0" noProof="0" dirty="0" smtClean="0"/>
              <a:t> all the free </a:t>
            </a:r>
            <a:r>
              <a:rPr lang="en-US" baseline="0" noProof="0" dirty="0" err="1" smtClean="0"/>
              <a:t>excitons</a:t>
            </a:r>
            <a:r>
              <a:rPr lang="en-US" baseline="0" noProof="0" dirty="0" smtClean="0"/>
              <a:t>, not just those with </a:t>
            </a:r>
            <a:r>
              <a:rPr lang="en-US" baseline="0" noProof="0" dirty="0" err="1" smtClean="0"/>
              <a:t>Ek</a:t>
            </a:r>
            <a:r>
              <a:rPr lang="en-US" baseline="0" noProof="0" dirty="0" smtClean="0"/>
              <a:t>=0 in the no-phonon emission, can participate in the </a:t>
            </a:r>
            <a:r>
              <a:rPr lang="en-US" baseline="0" noProof="0" dirty="0" err="1" smtClean="0"/>
              <a:t>radiative</a:t>
            </a:r>
            <a:r>
              <a:rPr lang="en-US" baseline="0" noProof="0" dirty="0" smtClean="0"/>
              <a:t> recombination process. From the </a:t>
            </a:r>
            <a:r>
              <a:rPr lang="en-US" baseline="0" noProof="0" dirty="0" err="1" smtClean="0"/>
              <a:t>lineshape</a:t>
            </a:r>
            <a:r>
              <a:rPr lang="en-US" baseline="0" noProof="0" dirty="0" smtClean="0"/>
              <a:t> formula one can notice that a new term appears, the probability of phonon creation. </a:t>
            </a:r>
          </a:p>
          <a:p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2095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In the </a:t>
            </a:r>
            <a:r>
              <a:rPr lang="sv-SE" dirty="0" err="1" smtClean="0"/>
              <a:t>case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one-phonon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creation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since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modulus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phonon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wavevector</a:t>
            </a:r>
            <a:r>
              <a:rPr lang="sv-SE" baseline="0" dirty="0" smtClean="0"/>
              <a:t> must be </a:t>
            </a:r>
            <a:r>
              <a:rPr lang="sv-SE" baseline="0" dirty="0" err="1" smtClean="0"/>
              <a:t>almost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equal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exciton, the </a:t>
            </a:r>
            <a:r>
              <a:rPr lang="sv-SE" baseline="0" dirty="0" err="1" smtClean="0"/>
              <a:t>probability</a:t>
            </a:r>
            <a:r>
              <a:rPr lang="sv-SE" baseline="0" dirty="0" smtClean="0"/>
              <a:t> goes like the exciton </a:t>
            </a:r>
            <a:r>
              <a:rPr lang="sv-SE" baseline="0" dirty="0" err="1" smtClean="0"/>
              <a:t>energy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whereas</a:t>
            </a:r>
            <a:r>
              <a:rPr lang="sv-SE" baseline="0" dirty="0" smtClean="0"/>
              <a:t> for </a:t>
            </a:r>
            <a:r>
              <a:rPr lang="sv-SE" baseline="0" dirty="0" err="1" smtClean="0"/>
              <a:t>two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phonons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probability</a:t>
            </a:r>
            <a:r>
              <a:rPr lang="sv-SE" baseline="0" dirty="0" smtClean="0"/>
              <a:t> is independent on the exciton </a:t>
            </a:r>
            <a:r>
              <a:rPr lang="sv-SE" baseline="0" dirty="0" err="1" smtClean="0"/>
              <a:t>wavevector</a:t>
            </a:r>
            <a:r>
              <a:rPr lang="sv-SE" baseline="0" dirty="0" smtClean="0"/>
              <a:t> and it is </a:t>
            </a:r>
            <a:r>
              <a:rPr lang="sv-SE" baseline="0" dirty="0" err="1" smtClean="0"/>
              <a:t>constant</a:t>
            </a:r>
            <a:r>
              <a:rPr lang="sv-SE" baseline="0" dirty="0" smtClean="0"/>
              <a:t>. </a:t>
            </a:r>
            <a:r>
              <a:rPr lang="sv-SE" baseline="0" dirty="0" err="1" smtClean="0"/>
              <a:t>Notice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acoustic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phonons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low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energy</a:t>
            </a:r>
            <a:r>
              <a:rPr lang="sv-SE" baseline="0" dirty="0" smtClean="0"/>
              <a:t> at </a:t>
            </a:r>
            <a:r>
              <a:rPr lang="sv-SE" baseline="0" dirty="0" err="1" smtClean="0"/>
              <a:t>low</a:t>
            </a:r>
            <a:r>
              <a:rPr lang="sv-SE" baseline="0" dirty="0" smtClean="0"/>
              <a:t> </a:t>
            </a:r>
            <a:r>
              <a:rPr lang="sv-SE" baseline="0" dirty="0" err="1" smtClean="0"/>
              <a:t>values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wavevector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qphonon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therefore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cannot</a:t>
            </a:r>
            <a:r>
              <a:rPr lang="sv-SE" baseline="0" dirty="0" smtClean="0"/>
              <a:t> release </a:t>
            </a:r>
            <a:r>
              <a:rPr lang="sv-SE" baseline="0" dirty="0" err="1" smtClean="0"/>
              <a:t>photons</a:t>
            </a:r>
            <a:r>
              <a:rPr lang="sv-SE" baseline="0" dirty="0" smtClean="0"/>
              <a:t> from the </a:t>
            </a:r>
            <a:r>
              <a:rPr lang="sv-SE" baseline="0" dirty="0" err="1" smtClean="0"/>
              <a:t>bottleneck</a:t>
            </a:r>
            <a:r>
              <a:rPr lang="sv-SE" baseline="0" dirty="0" smtClean="0"/>
              <a:t> region (i.e.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cannot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enable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photons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escape</a:t>
            </a:r>
            <a:r>
              <a:rPr lang="sv-SE" baseline="0" dirty="0" smtClean="0"/>
              <a:t> from </a:t>
            </a:r>
            <a:r>
              <a:rPr lang="sv-SE" baseline="0" dirty="0" err="1" smtClean="0"/>
              <a:t>resonant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reabsorption</a:t>
            </a:r>
            <a:r>
              <a:rPr lang="sv-SE" baseline="0" dirty="0" smtClean="0"/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4666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In </a:t>
            </a:r>
            <a:r>
              <a:rPr lang="sv-SE" dirty="0" err="1" smtClean="0"/>
              <a:t>indirect</a:t>
            </a:r>
            <a:r>
              <a:rPr lang="sv-SE" dirty="0" smtClean="0"/>
              <a:t> bandgap </a:t>
            </a:r>
            <a:r>
              <a:rPr lang="sv-SE" dirty="0" err="1" smtClean="0"/>
              <a:t>semiconductors</a:t>
            </a:r>
            <a:r>
              <a:rPr lang="sv-SE" dirty="0" smtClean="0"/>
              <a:t> t</a:t>
            </a:r>
            <a:r>
              <a:rPr lang="sv-SE" baseline="0" dirty="0" smtClean="0"/>
              <a:t>he </a:t>
            </a:r>
            <a:r>
              <a:rPr lang="sv-SE" baseline="0" dirty="0" err="1" smtClean="0"/>
              <a:t>first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thing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notice</a:t>
            </a:r>
            <a:r>
              <a:rPr lang="sv-SE" baseline="0" dirty="0" smtClean="0"/>
              <a:t> is the </a:t>
            </a:r>
            <a:r>
              <a:rPr lang="sv-SE" baseline="0" dirty="0" err="1" smtClean="0"/>
              <a:t>absence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polariton </a:t>
            </a:r>
            <a:r>
              <a:rPr lang="sv-SE" baseline="0" dirty="0" err="1" smtClean="0"/>
              <a:t>states</a:t>
            </a:r>
            <a:r>
              <a:rPr lang="sv-SE" baseline="0" dirty="0" smtClean="0"/>
              <a:t>. The participation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phonons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radiative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recombination</a:t>
            </a:r>
            <a:r>
              <a:rPr lang="sv-SE" baseline="0" dirty="0" smtClean="0"/>
              <a:t> process </a:t>
            </a:r>
            <a:r>
              <a:rPr lang="sv-SE" baseline="0" dirty="0" err="1" smtClean="0"/>
              <a:t>here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becomes</a:t>
            </a:r>
            <a:r>
              <a:rPr lang="sv-SE" baseline="0" dirty="0" smtClean="0"/>
              <a:t> fundamental. </a:t>
            </a:r>
            <a:r>
              <a:rPr lang="sv-SE" baseline="0" dirty="0" err="1" smtClean="0"/>
              <a:t>Moreoever</a:t>
            </a:r>
            <a:r>
              <a:rPr lang="sv-SE" baseline="0" dirty="0" smtClean="0"/>
              <a:t>, the </a:t>
            </a:r>
            <a:r>
              <a:rPr lang="sv-SE" baseline="0" dirty="0" err="1" smtClean="0"/>
              <a:t>probability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phonon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creation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does</a:t>
            </a:r>
            <a:r>
              <a:rPr lang="sv-SE" baseline="0" dirty="0" smtClean="0"/>
              <a:t> not </a:t>
            </a:r>
            <a:r>
              <a:rPr lang="sv-SE" baseline="0" dirty="0" err="1" smtClean="0"/>
              <a:t>depend</a:t>
            </a:r>
            <a:r>
              <a:rPr lang="sv-SE" baseline="0" dirty="0" smtClean="0"/>
              <a:t> on </a:t>
            </a:r>
            <a:r>
              <a:rPr lang="sv-SE" baseline="0" dirty="0" err="1" smtClean="0"/>
              <a:t>qphonon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thus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lineshape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reflects</a:t>
            </a:r>
            <a:r>
              <a:rPr lang="sv-SE" baseline="0" dirty="0" smtClean="0"/>
              <a:t> Maxwell-</a:t>
            </a:r>
            <a:r>
              <a:rPr lang="sv-SE" baseline="0" dirty="0" err="1" smtClean="0"/>
              <a:t>Boltzmann</a:t>
            </a:r>
            <a:r>
              <a:rPr lang="sv-SE" baseline="0" dirty="0" smtClean="0"/>
              <a:t> distribution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exciton </a:t>
            </a:r>
            <a:r>
              <a:rPr lang="sv-SE" baseline="0" dirty="0" err="1" smtClean="0"/>
              <a:t>kinetic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energies</a:t>
            </a:r>
            <a:r>
              <a:rPr lang="sv-SE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9312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The </a:t>
            </a:r>
            <a:r>
              <a:rPr lang="sv-SE" dirty="0" err="1" smtClean="0"/>
              <a:t>kinetic</a:t>
            </a:r>
            <a:r>
              <a:rPr lang="sv-SE" dirty="0" smtClean="0"/>
              <a:t> </a:t>
            </a:r>
            <a:r>
              <a:rPr lang="sv-SE" dirty="0" err="1" smtClean="0"/>
              <a:t>energy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second </a:t>
            </a:r>
            <a:r>
              <a:rPr lang="sv-SE" dirty="0" err="1" smtClean="0"/>
              <a:t>particle</a:t>
            </a:r>
            <a:r>
              <a:rPr lang="sv-SE" dirty="0" smtClean="0"/>
              <a:t> </a:t>
            </a:r>
            <a:r>
              <a:rPr lang="sv-SE" dirty="0" err="1" smtClean="0"/>
              <a:t>should</a:t>
            </a:r>
            <a:r>
              <a:rPr lang="sv-SE" baseline="0" dirty="0" smtClean="0"/>
              <a:t> be </a:t>
            </a:r>
            <a:r>
              <a:rPr lang="sv-SE" baseline="0" dirty="0" err="1" smtClean="0"/>
              <a:t>low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there</a:t>
            </a:r>
            <a:r>
              <a:rPr lang="sv-SE" baseline="0" dirty="0" smtClean="0"/>
              <a:t> is a </a:t>
            </a:r>
            <a:r>
              <a:rPr lang="sv-SE" baseline="0" dirty="0" err="1" smtClean="0"/>
              <a:t>critical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value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sigma for the </a:t>
            </a:r>
            <a:r>
              <a:rPr lang="sv-SE" baseline="0" dirty="0" err="1" smtClean="0"/>
              <a:t>complex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be </a:t>
            </a:r>
            <a:r>
              <a:rPr lang="sv-SE" baseline="0" dirty="0" err="1" smtClean="0"/>
              <a:t>stable</a:t>
            </a:r>
            <a:r>
              <a:rPr lang="sv-SE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1847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TO </a:t>
            </a:r>
            <a:r>
              <a:rPr lang="sv-SE" dirty="0" err="1" smtClean="0"/>
              <a:t>lines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chosen </a:t>
            </a:r>
            <a:r>
              <a:rPr lang="en-US" noProof="0" dirty="0" smtClean="0"/>
              <a:t>because</a:t>
            </a:r>
            <a:r>
              <a:rPr lang="sv-SE" dirty="0" smtClean="0"/>
              <a:t> in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their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spectral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range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both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lines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originating</a:t>
            </a:r>
            <a:r>
              <a:rPr lang="sv-SE" baseline="0" dirty="0" smtClean="0"/>
              <a:t> from BE and FE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relatevely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intense</a:t>
            </a:r>
            <a:r>
              <a:rPr lang="sv-SE" baseline="0" dirty="0" smtClean="0"/>
              <a:t>. </a:t>
            </a:r>
            <a:r>
              <a:rPr lang="sv-SE" dirty="0" smtClean="0"/>
              <a:t>No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pulsed</a:t>
            </a:r>
            <a:r>
              <a:rPr lang="sv-SE" baseline="0" dirty="0" smtClean="0"/>
              <a:t> lasers </a:t>
            </a:r>
            <a:r>
              <a:rPr lang="sv-SE" baseline="0" dirty="0" err="1" smtClean="0"/>
              <a:t>due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EHL </a:t>
            </a:r>
            <a:r>
              <a:rPr lang="sv-SE" baseline="0" dirty="0" err="1" smtClean="0"/>
              <a:t>luminescence</a:t>
            </a:r>
            <a:r>
              <a:rPr lang="en-US" baseline="0" dirty="0" smtClean="0"/>
              <a:t>, limits of applicability due to low intensity of BE lines at low doping concentrations and low intensity of FE lines at high doping concentrations. A difference of just 3 K in temperature can lead to an intensity ratio BTO(BE)/ITO(FE) decreased by more than one order of magnitude!</a:t>
            </a:r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 smtClean="0"/>
              <a:t>A </a:t>
            </a:r>
            <a:r>
              <a:rPr lang="sv-SE" baseline="0" dirty="0" err="1" smtClean="0"/>
              <a:t>line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originates</a:t>
            </a:r>
            <a:r>
              <a:rPr lang="sv-SE" baseline="0" dirty="0" smtClean="0"/>
              <a:t> from exciton J=1, B </a:t>
            </a:r>
            <a:r>
              <a:rPr lang="sv-SE" baseline="0" dirty="0" err="1" smtClean="0"/>
              <a:t>line</a:t>
            </a:r>
            <a:r>
              <a:rPr lang="sv-SE" baseline="0" dirty="0" smtClean="0"/>
              <a:t> from J=2. Splitting </a:t>
            </a:r>
            <a:r>
              <a:rPr lang="sv-SE" baseline="0" dirty="0" err="1" smtClean="0"/>
              <a:t>caused</a:t>
            </a:r>
            <a:r>
              <a:rPr lang="sv-SE" baseline="0" dirty="0" smtClean="0"/>
              <a:t> by </a:t>
            </a:r>
            <a:r>
              <a:rPr lang="sv-SE" baseline="0" dirty="0" err="1" smtClean="0"/>
              <a:t>electron-hole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exchange</a:t>
            </a:r>
            <a:r>
              <a:rPr lang="sv-SE" baseline="0" dirty="0" smtClean="0"/>
              <a:t> interaction (</a:t>
            </a:r>
            <a:r>
              <a:rPr lang="sv-SE" baseline="0" dirty="0" err="1" smtClean="0"/>
              <a:t>singlet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triplet</a:t>
            </a:r>
            <a:r>
              <a:rPr lang="sv-SE" baseline="0" dirty="0" smtClean="0"/>
              <a:t> exciton terms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used</a:t>
            </a:r>
            <a:r>
              <a:rPr lang="sv-SE" baseline="0" dirty="0" smtClean="0"/>
              <a:t>). The term </a:t>
            </a:r>
            <a:r>
              <a:rPr lang="sv-SE" baseline="0" dirty="0" err="1" smtClean="0"/>
              <a:t>zef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representing</a:t>
            </a:r>
            <a:r>
              <a:rPr lang="sv-SE" baseline="0" dirty="0" smtClean="0"/>
              <a:t> the enhancement </a:t>
            </a:r>
            <a:r>
              <a:rPr lang="sv-SE" baseline="0" dirty="0" err="1" smtClean="0"/>
              <a:t>factor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very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high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considering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iodine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concentration</a:t>
            </a:r>
            <a:r>
              <a:rPr lang="sv-SE" baseline="0" dirty="0" smtClean="0"/>
              <a:t> in the </a:t>
            </a:r>
            <a:r>
              <a:rPr lang="sv-SE" baseline="0" dirty="0" err="1" smtClean="0"/>
              <a:t>host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lattice</a:t>
            </a:r>
            <a:r>
              <a:rPr lang="sv-SE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29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 err="1" smtClean="0"/>
              <a:t>Gree-emitting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diodesm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arrow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indicate</a:t>
            </a:r>
            <a:r>
              <a:rPr lang="sv-SE" baseline="0" dirty="0" smtClean="0"/>
              <a:t> position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lines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merge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together</a:t>
            </a:r>
            <a:r>
              <a:rPr lang="sv-SE" baseline="0" dirty="0" smtClean="0"/>
              <a:t> at 300 K. </a:t>
            </a:r>
            <a:r>
              <a:rPr lang="sv-SE" baseline="0" dirty="0" err="1" smtClean="0"/>
              <a:t>Percentages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indicate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GaN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content</a:t>
            </a:r>
            <a:r>
              <a:rPr lang="sv-SE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34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35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36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37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38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 err="1" smtClean="0"/>
              <a:t>Two</a:t>
            </a:r>
            <a:r>
              <a:rPr lang="sv-SE" baseline="0" dirty="0" smtClean="0"/>
              <a:t> exciton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energy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Eg</a:t>
            </a:r>
            <a:r>
              <a:rPr lang="sv-SE" baseline="0" dirty="0" smtClean="0"/>
              <a:t>-EX </a:t>
            </a:r>
            <a:r>
              <a:rPr lang="sv-SE" baseline="0" dirty="0" err="1" smtClean="0"/>
              <a:t>fuse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together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form a </a:t>
            </a:r>
            <a:r>
              <a:rPr lang="sv-SE" baseline="0" dirty="0" err="1" smtClean="0"/>
              <a:t>biexciton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simultaneous</a:t>
            </a:r>
            <a:r>
              <a:rPr lang="sv-SE" baseline="0" dirty="0" smtClean="0"/>
              <a:t> release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binding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energy</a:t>
            </a:r>
            <a:r>
              <a:rPr lang="sv-SE" baseline="0" dirty="0" smtClean="0"/>
              <a:t> EB. The emission </a:t>
            </a:r>
            <a:r>
              <a:rPr lang="sv-SE" baseline="0" dirty="0" err="1" smtClean="0"/>
              <a:t>line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shifted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respect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the position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free</a:t>
            </a:r>
            <a:r>
              <a:rPr lang="sv-SE" baseline="0" dirty="0" smtClean="0"/>
              <a:t> exciton absorption </a:t>
            </a:r>
            <a:r>
              <a:rPr lang="sv-SE" baseline="0" dirty="0" err="1" smtClean="0"/>
              <a:t>line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Eg</a:t>
            </a:r>
            <a:r>
              <a:rPr lang="sv-SE" baseline="0" dirty="0" smtClean="0"/>
              <a:t>-EX) by EB </a:t>
            </a:r>
            <a:r>
              <a:rPr lang="sv-SE" baseline="0" dirty="0" err="1" smtClean="0"/>
              <a:t>towards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low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photon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energies</a:t>
            </a:r>
            <a:r>
              <a:rPr lang="sv-SE" baseline="0" dirty="0" smtClean="0"/>
              <a:t>. As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see</a:t>
            </a:r>
            <a:r>
              <a:rPr lang="sv-SE" baseline="0" dirty="0" smtClean="0"/>
              <a:t>, the </a:t>
            </a:r>
            <a:r>
              <a:rPr lang="sv-SE" baseline="0" dirty="0" err="1" smtClean="0"/>
              <a:t>biexciton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effective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mass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higher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than</a:t>
            </a:r>
            <a:r>
              <a:rPr lang="sv-SE" baseline="0" dirty="0" smtClean="0"/>
              <a:t> the exciton </a:t>
            </a:r>
            <a:r>
              <a:rPr lang="sv-SE" baseline="0" dirty="0" err="1" smtClean="0"/>
              <a:t>effective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mass</a:t>
            </a:r>
            <a:r>
              <a:rPr lang="sv-SE" baseline="0" dirty="0" smtClean="0"/>
              <a:t> =&gt; </a:t>
            </a:r>
            <a:r>
              <a:rPr lang="sv-SE" baseline="0" dirty="0" err="1" smtClean="0"/>
              <a:t>asymmetric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lineshape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low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energy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tail</a:t>
            </a:r>
            <a:r>
              <a:rPr lang="sv-SE" baseline="0" dirty="0" smtClean="0"/>
              <a:t>. NB </a:t>
            </a:r>
            <a:r>
              <a:rPr lang="sv-SE" baseline="0" dirty="0" err="1" smtClean="0"/>
              <a:t>occupation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probability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upper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biexciton</a:t>
            </a:r>
            <a:r>
              <a:rPr lang="sv-SE" baseline="0" dirty="0" smtClean="0"/>
              <a:t>) </a:t>
            </a:r>
            <a:r>
              <a:rPr lang="sv-SE" baseline="0" dirty="0" err="1" smtClean="0"/>
              <a:t>level</a:t>
            </a:r>
            <a:r>
              <a:rPr lang="sv-SE" baseline="0" dirty="0" smtClean="0"/>
              <a:t> is given by the </a:t>
            </a:r>
            <a:r>
              <a:rPr lang="sv-SE" baseline="0" dirty="0" err="1" smtClean="0"/>
              <a:t>Boltzmann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factor</a:t>
            </a:r>
            <a:r>
              <a:rPr lang="sv-SE" baseline="0" dirty="0" smtClean="0"/>
              <a:t>. For the </a:t>
            </a:r>
            <a:r>
              <a:rPr lang="sv-SE" baseline="0" dirty="0" err="1" smtClean="0"/>
              <a:t>radiative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recombination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both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energy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quasi-momentum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conservation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applied</a:t>
            </a:r>
            <a:r>
              <a:rPr lang="sv-SE" baseline="0" dirty="0" smtClean="0"/>
              <a:t>. In the </a:t>
            </a:r>
            <a:r>
              <a:rPr lang="sv-SE" baseline="0" dirty="0" err="1" smtClean="0"/>
              <a:t>biexciton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case</a:t>
            </a:r>
            <a:r>
              <a:rPr lang="sv-SE" baseline="0" dirty="0" smtClean="0"/>
              <a:t> all the </a:t>
            </a:r>
            <a:r>
              <a:rPr lang="sv-SE" baseline="0" dirty="0" err="1" smtClean="0"/>
              <a:t>biexciton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independently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their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wavevector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participate</a:t>
            </a:r>
            <a:r>
              <a:rPr lang="sv-SE" baseline="0" dirty="0" smtClean="0"/>
              <a:t> in the </a:t>
            </a:r>
            <a:r>
              <a:rPr lang="sv-SE" baseline="0" dirty="0" err="1" smtClean="0"/>
              <a:t>radiative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dacay</a:t>
            </a:r>
            <a:r>
              <a:rPr lang="sv-SE" baseline="0" dirty="0" smtClean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39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 smtClean="0"/>
              <a:t>EM emission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take</a:t>
            </a:r>
            <a:r>
              <a:rPr lang="sv-SE" baseline="0" dirty="0" smtClean="0"/>
              <a:t> part </a:t>
            </a:r>
            <a:r>
              <a:rPr lang="sv-SE" baseline="0" dirty="0" err="1" smtClean="0"/>
              <a:t>even</a:t>
            </a:r>
            <a:r>
              <a:rPr lang="sv-SE" baseline="0" dirty="0" smtClean="0"/>
              <a:t> in </a:t>
            </a:r>
            <a:r>
              <a:rPr lang="sv-SE" baseline="0" dirty="0" err="1" smtClean="0"/>
              <a:t>stimulated</a:t>
            </a:r>
            <a:r>
              <a:rPr lang="sv-SE" baseline="0" dirty="0" smtClean="0"/>
              <a:t> emission.</a:t>
            </a:r>
          </a:p>
          <a:p>
            <a:r>
              <a:rPr lang="sv-SE" baseline="0" dirty="0" err="1" smtClean="0"/>
              <a:t>Fig</a:t>
            </a:r>
            <a:r>
              <a:rPr lang="sv-SE" baseline="0" dirty="0" smtClean="0"/>
              <a:t> (a): </a:t>
            </a:r>
            <a:r>
              <a:rPr lang="sv-SE" baseline="0" dirty="0" err="1" smtClean="0"/>
              <a:t>CuCl</a:t>
            </a:r>
            <a:r>
              <a:rPr lang="sv-SE" baseline="0" dirty="0" smtClean="0"/>
              <a:t>, solid </a:t>
            </a:r>
            <a:r>
              <a:rPr lang="sv-SE" baseline="0" dirty="0" err="1" smtClean="0"/>
              <a:t>curve</a:t>
            </a:r>
            <a:r>
              <a:rPr lang="sv-SE" baseline="0" dirty="0" smtClean="0"/>
              <a:t> experimental data, </a:t>
            </a:r>
            <a:r>
              <a:rPr lang="sv-SE" baseline="0" dirty="0" err="1" smtClean="0"/>
              <a:t>dashed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curve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theoretical</a:t>
            </a:r>
            <a:r>
              <a:rPr lang="sv-SE" baseline="0" dirty="0" smtClean="0"/>
              <a:t> data. TM=18K, EB=28meV, </a:t>
            </a:r>
            <a:r>
              <a:rPr lang="sv-SE" baseline="0" dirty="0" err="1" smtClean="0"/>
              <a:t>each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line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corresponds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exciton </a:t>
            </a:r>
            <a:r>
              <a:rPr lang="sv-SE" baseline="0" dirty="0" err="1" smtClean="0"/>
              <a:t>state</a:t>
            </a:r>
            <a:r>
              <a:rPr lang="sv-SE" baseline="0" dirty="0" smtClean="0"/>
              <a:t> (longitudinal and </a:t>
            </a:r>
            <a:r>
              <a:rPr lang="sv-SE" baseline="0" dirty="0" err="1" smtClean="0"/>
              <a:t>transverse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deltaLT</a:t>
            </a:r>
            <a:r>
              <a:rPr lang="sv-SE" baseline="0" dirty="0" smtClean="0"/>
              <a:t>=5meV). </a:t>
            </a:r>
            <a:r>
              <a:rPr lang="sv-SE" baseline="0" dirty="0" err="1" smtClean="0"/>
              <a:t>Pex</a:t>
            </a:r>
            <a:r>
              <a:rPr lang="sv-SE" baseline="0" dirty="0" smtClean="0"/>
              <a:t>=4.8kW/cm^2. </a:t>
            </a:r>
            <a:r>
              <a:rPr lang="sv-SE" baseline="0" dirty="0" err="1" smtClean="0"/>
              <a:t>Increase</a:t>
            </a:r>
            <a:r>
              <a:rPr lang="sv-SE" baseline="0" dirty="0" smtClean="0"/>
              <a:t> in </a:t>
            </a:r>
            <a:r>
              <a:rPr lang="sv-SE" baseline="0" dirty="0" err="1" smtClean="0"/>
              <a:t>Pex</a:t>
            </a:r>
            <a:r>
              <a:rPr lang="sv-SE" baseline="0" dirty="0" smtClean="0"/>
              <a:t> or TM </a:t>
            </a:r>
            <a:r>
              <a:rPr lang="sv-SE" baseline="0" dirty="0" err="1" smtClean="0"/>
              <a:t>leads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biexciton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collisions</a:t>
            </a:r>
            <a:r>
              <a:rPr lang="sv-SE" baseline="0" dirty="0" smtClean="0"/>
              <a:t>=&gt;</a:t>
            </a:r>
            <a:r>
              <a:rPr lang="sv-SE" baseline="0" dirty="0" err="1" smtClean="0"/>
              <a:t>lineshape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more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symmetric</a:t>
            </a:r>
            <a:r>
              <a:rPr lang="sv-SE" baseline="0" dirty="0" smtClean="0"/>
              <a:t>.</a:t>
            </a:r>
          </a:p>
          <a:p>
            <a:r>
              <a:rPr lang="sv-SE" baseline="0" dirty="0" err="1" smtClean="0"/>
              <a:t>Fig</a:t>
            </a:r>
            <a:r>
              <a:rPr lang="sv-SE" baseline="0" dirty="0" smtClean="0"/>
              <a:t> (b): </a:t>
            </a:r>
            <a:r>
              <a:rPr lang="sv-SE" baseline="0" dirty="0" err="1" smtClean="0"/>
              <a:t>indirect</a:t>
            </a:r>
            <a:r>
              <a:rPr lang="sv-SE" baseline="0" dirty="0" smtClean="0"/>
              <a:t> bandgap </a:t>
            </a:r>
            <a:r>
              <a:rPr lang="sv-SE" baseline="0" dirty="0" err="1" smtClean="0"/>
              <a:t>semic</a:t>
            </a:r>
            <a:r>
              <a:rPr lang="sv-SE" baseline="0" dirty="0" smtClean="0"/>
              <a:t>. 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40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 smtClean="0"/>
              <a:t>In </a:t>
            </a:r>
            <a:r>
              <a:rPr lang="sv-SE" baseline="0" dirty="0" err="1" smtClean="0"/>
              <a:t>this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case</a:t>
            </a:r>
            <a:r>
              <a:rPr lang="sv-SE" baseline="0" dirty="0" smtClean="0"/>
              <a:t> the participation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phonons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required</a:t>
            </a:r>
            <a:r>
              <a:rPr lang="sv-SE" baseline="0" dirty="0" smtClean="0"/>
              <a:t> in order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momentum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conservation</a:t>
            </a:r>
            <a:r>
              <a:rPr lang="sv-SE" baseline="0" dirty="0" smtClean="0"/>
              <a:t>. </a:t>
            </a:r>
            <a:r>
              <a:rPr lang="sv-SE" baseline="0" dirty="0" err="1" smtClean="0"/>
              <a:t>However</a:t>
            </a:r>
            <a:r>
              <a:rPr lang="sv-SE" baseline="0" dirty="0" smtClean="0"/>
              <a:t>, the </a:t>
            </a:r>
            <a:r>
              <a:rPr lang="sv-SE" baseline="0" dirty="0" err="1" smtClean="0"/>
              <a:t>lineshape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doesn´t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change</a:t>
            </a:r>
            <a:r>
              <a:rPr lang="sv-SE" baseline="0" dirty="0" smtClean="0"/>
              <a:t> from the </a:t>
            </a:r>
            <a:r>
              <a:rPr lang="sv-SE" baseline="0" dirty="0" err="1" smtClean="0"/>
              <a:t>direct</a:t>
            </a:r>
            <a:r>
              <a:rPr lang="sv-SE" baseline="0" dirty="0" smtClean="0"/>
              <a:t>-bandgap </a:t>
            </a:r>
            <a:r>
              <a:rPr lang="sv-SE" baseline="0" dirty="0" err="1" smtClean="0"/>
              <a:t>case</a:t>
            </a:r>
            <a:r>
              <a:rPr lang="sv-SE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41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 err="1" smtClean="0"/>
              <a:t>aM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biexciton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radius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average</a:t>
            </a:r>
            <a:r>
              <a:rPr lang="sv-SE" baseline="0" dirty="0" smtClean="0"/>
              <a:t> separation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two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holes</a:t>
            </a:r>
            <a:r>
              <a:rPr lang="sv-SE" baseline="0" dirty="0" smtClean="0"/>
              <a:t> in a </a:t>
            </a:r>
            <a:r>
              <a:rPr lang="sv-SE" baseline="0" dirty="0" err="1" smtClean="0"/>
              <a:t>biexciton</a:t>
            </a:r>
            <a:r>
              <a:rPr lang="sv-SE" baseline="0" dirty="0" smtClean="0"/>
              <a:t>). </a:t>
            </a:r>
            <a:r>
              <a:rPr lang="sv-SE" baseline="0" dirty="0" err="1" smtClean="0"/>
              <a:t>Physical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background</a:t>
            </a:r>
            <a:r>
              <a:rPr lang="sv-SE" baseline="0" dirty="0" smtClean="0"/>
              <a:t> : M </a:t>
            </a:r>
            <a:r>
              <a:rPr lang="sv-SE" baseline="0" dirty="0" err="1" smtClean="0"/>
              <a:t>drops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rapidily</a:t>
            </a:r>
            <a:r>
              <a:rPr lang="sv-SE" baseline="0" dirty="0" smtClean="0"/>
              <a:t> from </a:t>
            </a:r>
            <a:r>
              <a:rPr lang="sv-SE" baseline="0" dirty="0" err="1" smtClean="0"/>
              <a:t>its</a:t>
            </a:r>
            <a:r>
              <a:rPr lang="sv-SE" baseline="0" dirty="0" smtClean="0"/>
              <a:t> maximum at KM=2KX down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almost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zero</a:t>
            </a:r>
            <a:r>
              <a:rPr lang="sv-SE" baseline="0" dirty="0" smtClean="0"/>
              <a:t> just for |KM/2-KX| </a:t>
            </a:r>
            <a:r>
              <a:rPr lang="sv-SE" baseline="0" dirty="0" err="1" smtClean="0"/>
              <a:t>approx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aM</a:t>
            </a:r>
            <a:r>
              <a:rPr lang="sv-SE" baseline="0" dirty="0" smtClean="0"/>
              <a:t>^-1. </a:t>
            </a:r>
            <a:r>
              <a:rPr lang="sv-SE" baseline="0" dirty="0" err="1" smtClean="0"/>
              <a:t>aM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crucial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factor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driving</a:t>
            </a:r>
            <a:r>
              <a:rPr lang="sv-SE" baseline="0" dirty="0" smtClean="0"/>
              <a:t> emission </a:t>
            </a:r>
            <a:r>
              <a:rPr lang="sv-SE" baseline="0" dirty="0" err="1" smtClean="0"/>
              <a:t>lineshape</a:t>
            </a:r>
            <a:r>
              <a:rPr lang="sv-SE" baseline="0" dirty="0" smtClean="0"/>
              <a:t>. If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come back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fig</a:t>
            </a:r>
            <a:r>
              <a:rPr lang="sv-SE" baseline="0" dirty="0" smtClean="0"/>
              <a:t> (b)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see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two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lines</a:t>
            </a:r>
            <a:r>
              <a:rPr lang="sv-SE" baseline="0" dirty="0" smtClean="0"/>
              <a:t>: </a:t>
            </a:r>
            <a:r>
              <a:rPr lang="sv-SE" baseline="0" dirty="0" err="1" smtClean="0"/>
              <a:t>excitonic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line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biexcitonic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line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both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emission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TO-</a:t>
            </a:r>
            <a:r>
              <a:rPr lang="sv-SE" baseline="0" dirty="0" err="1" smtClean="0"/>
              <a:t>phonon</a:t>
            </a:r>
            <a:r>
              <a:rPr lang="sv-SE" baseline="0" dirty="0" smtClean="0"/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42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 err="1" smtClean="0"/>
              <a:t>Biexcitons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be </a:t>
            </a:r>
            <a:r>
              <a:rPr lang="sv-SE" baseline="0" dirty="0" err="1" smtClean="0"/>
              <a:t>created</a:t>
            </a:r>
            <a:r>
              <a:rPr lang="sv-SE" baseline="0" dirty="0" smtClean="0"/>
              <a:t> by </a:t>
            </a:r>
            <a:r>
              <a:rPr lang="sv-SE" baseline="0" dirty="0" err="1" smtClean="0"/>
              <a:t>fusing</a:t>
            </a:r>
            <a:r>
              <a:rPr lang="sv-SE" baseline="0" dirty="0" smtClean="0"/>
              <a:t> ´</a:t>
            </a:r>
            <a:r>
              <a:rPr lang="sv-SE" baseline="0" dirty="0" err="1" smtClean="0"/>
              <a:t>thermal</a:t>
            </a:r>
            <a:r>
              <a:rPr lang="sv-SE" baseline="0" dirty="0" smtClean="0"/>
              <a:t>´ </a:t>
            </a:r>
            <a:r>
              <a:rPr lang="sv-SE" baseline="0" dirty="0" err="1" smtClean="0"/>
              <a:t>excitons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only</a:t>
            </a:r>
            <a:r>
              <a:rPr lang="sv-SE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43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 smtClean="0"/>
              <a:t>In addition </a:t>
            </a:r>
            <a:r>
              <a:rPr lang="sv-SE" baseline="0" dirty="0" err="1" smtClean="0"/>
              <a:t>biexcitons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get </a:t>
            </a:r>
            <a:r>
              <a:rPr lang="sv-SE" baseline="0" dirty="0" err="1" smtClean="0"/>
              <a:t>localized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close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impurity</a:t>
            </a:r>
            <a:r>
              <a:rPr lang="sv-SE" baseline="0" dirty="0" smtClean="0"/>
              <a:t> centers and form </a:t>
            </a:r>
            <a:r>
              <a:rPr lang="sv-SE" baseline="0" dirty="0" err="1" smtClean="0"/>
              <a:t>bound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localized</a:t>
            </a:r>
            <a:r>
              <a:rPr lang="sv-SE" baseline="0" dirty="0" smtClean="0"/>
              <a:t>) </a:t>
            </a:r>
            <a:r>
              <a:rPr lang="sv-SE" baseline="0" dirty="0" err="1" smtClean="0"/>
              <a:t>biexcitons</a:t>
            </a:r>
            <a:r>
              <a:rPr lang="sv-SE" baseline="0" dirty="0" smtClean="0"/>
              <a:t>. </a:t>
            </a:r>
            <a:r>
              <a:rPr lang="sv-SE" baseline="0" dirty="0" err="1" smtClean="0"/>
              <a:t>Properties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analogous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other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extrinsic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radiative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channels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symmetric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shape</a:t>
            </a:r>
            <a:r>
              <a:rPr lang="sv-SE" baseline="0" dirty="0" smtClean="0"/>
              <a:t>, non-</a:t>
            </a:r>
            <a:r>
              <a:rPr lang="sv-SE" baseline="0" dirty="0" err="1" smtClean="0"/>
              <a:t>dependent</a:t>
            </a:r>
            <a:r>
              <a:rPr lang="sv-SE" baseline="0" dirty="0" smtClean="0"/>
              <a:t> on </a:t>
            </a:r>
            <a:r>
              <a:rPr lang="sv-SE" baseline="0" dirty="0" err="1" smtClean="0"/>
              <a:t>intensity</a:t>
            </a:r>
            <a:r>
              <a:rPr lang="sv-SE" baseline="0" dirty="0" smtClean="0"/>
              <a:t> or </a:t>
            </a:r>
            <a:r>
              <a:rPr lang="sv-SE" baseline="0" dirty="0" err="1" smtClean="0"/>
              <a:t>temperature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line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saturation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behaviour</a:t>
            </a:r>
            <a:r>
              <a:rPr lang="sv-SE" baseline="0" dirty="0" smtClean="0"/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44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1142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45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82486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nC</a:t>
            </a:r>
            <a:r>
              <a:rPr lang="en-GB" dirty="0" smtClean="0"/>
              <a:t> and TC are the critical concentration</a:t>
            </a:r>
            <a:r>
              <a:rPr lang="en-GB" baseline="0" dirty="0" smtClean="0"/>
              <a:t> and the critical temperature, respectively. </a:t>
            </a:r>
            <a:r>
              <a:rPr lang="en-GB" dirty="0" smtClean="0"/>
              <a:t>For the EHL</a:t>
            </a:r>
            <a:r>
              <a:rPr lang="en-GB" baseline="0" dirty="0" smtClean="0"/>
              <a:t> to be stable, it is required phi&gt;0.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46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89726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also the</a:t>
            </a:r>
            <a:r>
              <a:rPr lang="en-GB" baseline="0" dirty="0" smtClean="0"/>
              <a:t> figure in the previous slide.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48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0624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pic>
        <p:nvPicPr>
          <p:cNvPr id="6" name="Bildobjekt 9" descr="kth_eng_rg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88122" y="2351974"/>
            <a:ext cx="1296000" cy="16421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cxnSp>
        <p:nvCxnSpPr>
          <p:cNvPr id="8" name="Straight Connector 17"/>
          <p:cNvCxnSpPr/>
          <p:nvPr userDrawn="1"/>
        </p:nvCxnSpPr>
        <p:spPr bwMode="auto">
          <a:xfrm>
            <a:off x="342900" y="7091481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65F1-4F1D-4C88-9B31-0C2939EF102A}" type="datetime1">
              <a:rPr lang="en-GB" smtClean="0"/>
              <a:t>19/11/2013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6" name="Straight Connector 17"/>
          <p:cNvCxnSpPr/>
          <p:nvPr userDrawn="1"/>
        </p:nvCxnSpPr>
        <p:spPr bwMode="auto">
          <a:xfrm>
            <a:off x="342900" y="7091481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F4BF-2B27-4226-95D5-167D7FBFFCCD}" type="datetime1">
              <a:rPr lang="en-GB" smtClean="0"/>
              <a:t>19/11/2013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  <p:cxnSp>
        <p:nvCxnSpPr>
          <p:cNvPr id="11" name="Straight Connector 17"/>
          <p:cNvCxnSpPr/>
          <p:nvPr userDrawn="1"/>
        </p:nvCxnSpPr>
        <p:spPr bwMode="auto">
          <a:xfrm>
            <a:off x="342900" y="7091481"/>
            <a:ext cx="6948000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EF30-55A5-40FF-A26D-0C8C22AAD9E5}" type="datetime1">
              <a:rPr lang="en-GB" smtClean="0"/>
              <a:t>19/11/2013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6" name="Straight Connector 17"/>
          <p:cNvCxnSpPr/>
          <p:nvPr userDrawn="1"/>
        </p:nvCxnSpPr>
        <p:spPr bwMode="auto">
          <a:xfrm>
            <a:off x="342900" y="7091481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pic>
        <p:nvPicPr>
          <p:cNvPr id="6" name="Bildobjekt 9" descr="kth_eng_rg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88122" y="2351974"/>
            <a:ext cx="1296000" cy="16421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1196" y="422251"/>
            <a:ext cx="8001056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pic>
        <p:nvPicPr>
          <p:cNvPr id="11" name="Bildobjekt 9" descr="kth_eng_rg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5246" y="350813"/>
            <a:ext cx="846404" cy="107157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2131196" y="2065325"/>
            <a:ext cx="8025629" cy="447358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>
            <a:off x="252292" y="7164213"/>
            <a:ext cx="1093086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fld id="{46003DE5-1202-4118-B1D3-B2B2FFA8C51D}" type="datetime1">
              <a:rPr lang="en-GB" smtClean="0"/>
              <a:t>19/11/2013</a:t>
            </a:fld>
            <a:endParaRPr lang="sv-SE"/>
          </a:p>
        </p:txBody>
      </p:sp>
      <p:sp>
        <p:nvSpPr>
          <p:cNvPr id="15" name="Platshållare för sidfot 14"/>
          <p:cNvSpPr>
            <a:spLocks noGrp="1"/>
          </p:cNvSpPr>
          <p:nvPr>
            <p:ph type="ftr" sz="quarter" idx="3"/>
          </p:nvPr>
        </p:nvSpPr>
        <p:spPr>
          <a:xfrm>
            <a:off x="2131196" y="7164213"/>
            <a:ext cx="4625083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US" smtClean="0"/>
              <a:t>Federico Pevere</a:t>
            </a:r>
            <a:endParaRPr lang="sv-SE" dirty="0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4"/>
          </p:nvPr>
        </p:nvSpPr>
        <p:spPr>
          <a:xfrm>
            <a:off x="9917938" y="7164213"/>
            <a:ext cx="52769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fld id="{4960FDE0-D94C-4052-8B87-8F07CF91D0E2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hf hdr="0"/>
  <p:txStyles>
    <p:titleStyle>
      <a:lvl1pPr algn="l" defTabSz="1042988" rtl="0" eaLnBrk="1" fontAlgn="base" hangingPunct="1">
        <a:spcBef>
          <a:spcPct val="0"/>
        </a:spcBef>
        <a:spcAft>
          <a:spcPct val="0"/>
        </a:spcAft>
        <a:defRPr sz="3200" b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2pPr>
      <a:lvl3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3pPr>
      <a:lvl4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4pPr>
      <a:lvl5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09550" algn="l" defTabSz="1042988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-"/>
        <a:defRPr sz="2000">
          <a:solidFill>
            <a:schemeClr val="tx1"/>
          </a:solidFill>
          <a:latin typeface="+mn-lt"/>
        </a:defRPr>
      </a:lvl2pPr>
      <a:lvl3pPr marL="754063" indent="-260350" algn="l" defTabSz="1042988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3pPr>
      <a:lvl4pPr marL="1030288" indent="-261938" algn="l" defTabSz="1042988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281113" indent="-260350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1196" y="422251"/>
            <a:ext cx="8001056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pic>
        <p:nvPicPr>
          <p:cNvPr id="11" name="Bildobjekt 9" descr="kth_eng_rg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5246" y="350813"/>
            <a:ext cx="846404" cy="107157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2131196" y="2065325"/>
            <a:ext cx="8025629" cy="447358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hf hdr="0"/>
  <p:txStyles>
    <p:titleStyle>
      <a:lvl1pPr algn="l" defTabSz="1042988" rtl="0" eaLnBrk="1" fontAlgn="base" hangingPunct="1">
        <a:spcBef>
          <a:spcPct val="0"/>
        </a:spcBef>
        <a:spcAft>
          <a:spcPct val="0"/>
        </a:spcAft>
        <a:defRPr sz="3200" b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2pPr>
      <a:lvl3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3pPr>
      <a:lvl4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4pPr>
      <a:lvl5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09550" algn="l" defTabSz="1042988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-"/>
        <a:defRPr sz="2000">
          <a:solidFill>
            <a:schemeClr val="tx1"/>
          </a:solidFill>
          <a:latin typeface="+mn-lt"/>
        </a:defRPr>
      </a:lvl2pPr>
      <a:lvl3pPr marL="754063" indent="-260350" algn="l" defTabSz="1042988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3pPr>
      <a:lvl4pPr marL="1030288" indent="-261938" algn="l" defTabSz="1042988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281113" indent="-260350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26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5510" y="2339677"/>
            <a:ext cx="7215237" cy="1656184"/>
          </a:xfrm>
        </p:spPr>
        <p:txBody>
          <a:bodyPr/>
          <a:lstStyle/>
          <a:p>
            <a:pPr algn="ctr"/>
            <a:r>
              <a:rPr lang="en-US" sz="3600" dirty="0" smtClean="0"/>
              <a:t>Luminescence of </a:t>
            </a:r>
            <a:r>
              <a:rPr lang="en-US" sz="3600" dirty="0" err="1" smtClean="0"/>
              <a:t>excitons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and</a:t>
            </a:r>
            <a:br>
              <a:rPr lang="en-US" sz="3600" dirty="0" smtClean="0"/>
            </a:br>
            <a:r>
              <a:rPr lang="en-US" sz="3600" dirty="0" smtClean="0"/>
              <a:t>Highly excited semiconductors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5510" y="4859957"/>
            <a:ext cx="7214400" cy="1872208"/>
          </a:xfrm>
        </p:spPr>
        <p:txBody>
          <a:bodyPr/>
          <a:lstStyle/>
          <a:p>
            <a:r>
              <a:rPr lang="sv-SE" dirty="0" smtClean="0"/>
              <a:t>Federico Pevere</a:t>
            </a:r>
          </a:p>
          <a:p>
            <a:r>
              <a:rPr lang="sv-SE" dirty="0" err="1" smtClean="0"/>
              <a:t>Ph.D</a:t>
            </a:r>
            <a:r>
              <a:rPr lang="sv-SE" dirty="0" smtClean="0"/>
              <a:t>. student</a:t>
            </a:r>
          </a:p>
          <a:p>
            <a:r>
              <a:rPr lang="sv-SE" dirty="0" smtClean="0"/>
              <a:t>Materials and Nano </a:t>
            </a:r>
            <a:r>
              <a:rPr lang="sv-SE" dirty="0" err="1" smtClean="0"/>
              <a:t>Physics</a:t>
            </a:r>
            <a:r>
              <a:rPr lang="sv-SE" dirty="0" smtClean="0"/>
              <a:t> </a:t>
            </a:r>
            <a:r>
              <a:rPr lang="sv-SE" dirty="0" err="1" smtClean="0"/>
              <a:t>Department</a:t>
            </a:r>
            <a:endParaRPr lang="sv-SE" dirty="0" smtClean="0"/>
          </a:p>
          <a:p>
            <a:r>
              <a:rPr lang="sv-SE" dirty="0" smtClean="0"/>
              <a:t>ICT </a:t>
            </a:r>
            <a:r>
              <a:rPr lang="sv-SE" dirty="0" err="1" smtClean="0"/>
              <a:t>school</a:t>
            </a:r>
            <a:r>
              <a:rPr lang="sv-SE" dirty="0" smtClean="0"/>
              <a:t>, KTH Royal </a:t>
            </a:r>
            <a:r>
              <a:rPr lang="sv-SE" dirty="0" err="1" smtClean="0"/>
              <a:t>Institute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technology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071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77890" y="2066399"/>
            <a:ext cx="8024400" cy="4737773"/>
          </a:xfrm>
        </p:spPr>
        <p:txBody>
          <a:bodyPr>
            <a:noAutofit/>
          </a:bodyPr>
          <a:lstStyle/>
          <a:p>
            <a:r>
              <a:rPr lang="sv-SE" sz="2800" dirty="0" err="1" smtClean="0"/>
              <a:t>Luminescence</a:t>
            </a:r>
            <a:r>
              <a:rPr lang="sv-SE" sz="2800" dirty="0" smtClean="0"/>
              <a:t> </a:t>
            </a:r>
            <a:r>
              <a:rPr lang="sv-SE" sz="2800" dirty="0" err="1" smtClean="0"/>
              <a:t>of</a:t>
            </a:r>
            <a:r>
              <a:rPr lang="sv-SE" sz="2800" dirty="0" smtClean="0"/>
              <a:t> </a:t>
            </a:r>
            <a:r>
              <a:rPr lang="sv-SE" sz="2800" dirty="0" err="1" smtClean="0"/>
              <a:t>excitons</a:t>
            </a:r>
            <a:endParaRPr lang="en-US" sz="2800" dirty="0" smtClean="0"/>
          </a:p>
          <a:p>
            <a:pPr lvl="1"/>
            <a:r>
              <a:rPr lang="en-US" sz="2400" dirty="0" err="1" smtClean="0"/>
              <a:t>Wannier</a:t>
            </a:r>
            <a:r>
              <a:rPr lang="en-US" sz="2400" dirty="0" smtClean="0"/>
              <a:t> exciton</a:t>
            </a:r>
          </a:p>
          <a:p>
            <a:pPr lvl="1"/>
            <a:r>
              <a:rPr lang="en-US" sz="2400" dirty="0" smtClean="0"/>
              <a:t>Bound </a:t>
            </a:r>
            <a:r>
              <a:rPr lang="en-US" sz="2400" dirty="0" err="1" smtClean="0"/>
              <a:t>excitons</a:t>
            </a:r>
            <a:endParaRPr lang="en-US" sz="2400" dirty="0" smtClean="0"/>
          </a:p>
          <a:p>
            <a:endParaRPr lang="sv-SE" sz="2800" dirty="0" smtClean="0"/>
          </a:p>
          <a:p>
            <a:r>
              <a:rPr lang="sv-SE" sz="2800" dirty="0" err="1" smtClean="0"/>
              <a:t>Highly</a:t>
            </a:r>
            <a:r>
              <a:rPr lang="sv-SE" sz="2800" dirty="0" smtClean="0"/>
              <a:t> </a:t>
            </a:r>
            <a:r>
              <a:rPr lang="sv-SE" sz="2800" dirty="0" err="1" smtClean="0"/>
              <a:t>excited</a:t>
            </a:r>
            <a:r>
              <a:rPr lang="sv-SE" sz="2800" dirty="0" smtClean="0"/>
              <a:t> </a:t>
            </a:r>
            <a:r>
              <a:rPr lang="sv-SE" sz="2800" dirty="0" err="1" smtClean="0"/>
              <a:t>semiconductors</a:t>
            </a:r>
            <a:endParaRPr lang="en-US" sz="2800" dirty="0"/>
          </a:p>
          <a:p>
            <a:pPr lvl="1"/>
            <a:r>
              <a:rPr lang="en-US" sz="2400" dirty="0" err="1" smtClean="0"/>
              <a:t>Biexciton</a:t>
            </a:r>
            <a:endParaRPr lang="en-US" sz="2400" dirty="0" smtClean="0"/>
          </a:p>
          <a:p>
            <a:pPr lvl="1"/>
            <a:r>
              <a:rPr lang="en-US" sz="2400" dirty="0" smtClean="0"/>
              <a:t>Collisions of free </a:t>
            </a:r>
            <a:r>
              <a:rPr lang="en-US" sz="2400" dirty="0" err="1" smtClean="0"/>
              <a:t>excitons</a:t>
            </a:r>
            <a:endParaRPr lang="en-US" sz="2400" dirty="0" smtClean="0"/>
          </a:p>
          <a:p>
            <a:pPr lvl="1"/>
            <a:r>
              <a:rPr lang="en-US" sz="2400" dirty="0" smtClean="0"/>
              <a:t>Electron-hole liquid (EHL)</a:t>
            </a:r>
          </a:p>
          <a:p>
            <a:pPr lvl="1"/>
            <a:r>
              <a:rPr lang="en-US" sz="2400" dirty="0" smtClean="0"/>
              <a:t>Electron-hole plasma (EHP)</a:t>
            </a:r>
          </a:p>
          <a:p>
            <a:pPr lvl="1"/>
            <a:r>
              <a:rPr lang="en-US" sz="2400" dirty="0" smtClean="0"/>
              <a:t>Bose-Einstein condensation of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D403-C2EA-43F9-B09C-1BE66FAB346D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595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474" y="3275781"/>
            <a:ext cx="8001056" cy="1260475"/>
          </a:xfrm>
        </p:spPr>
        <p:txBody>
          <a:bodyPr/>
          <a:lstStyle/>
          <a:p>
            <a:pPr algn="ctr"/>
            <a:r>
              <a:rPr lang="sv-SE" dirty="0" err="1" smtClean="0"/>
              <a:t>Luminescence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excitons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42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Exciton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2900" y="1619597"/>
            <a:ext cx="10042525" cy="156942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b="1" dirty="0" smtClean="0"/>
              <a:t>Exciton:</a:t>
            </a:r>
            <a:r>
              <a:rPr lang="en-US" sz="2000" dirty="0" smtClean="0"/>
              <a:t> bound (via Coulomb forces) electron-hole pair </a:t>
            </a:r>
          </a:p>
          <a:p>
            <a:pPr marL="538163" indent="-174625">
              <a:buFont typeface="Wingdings" panose="05000000000000000000" pitchFamily="2" charset="2"/>
              <a:buChar char="Ø"/>
            </a:pPr>
            <a:r>
              <a:rPr lang="en-US" sz="2000" dirty="0" smtClean="0"/>
              <a:t>  exciton internal energy &lt; </a:t>
            </a:r>
            <a:r>
              <a:rPr lang="en-US" sz="2000" dirty="0" err="1" smtClean="0"/>
              <a:t>E</a:t>
            </a:r>
            <a:r>
              <a:rPr lang="en-US" sz="2000" baseline="-25000" dirty="0" err="1" smtClean="0"/>
              <a:t>g</a:t>
            </a:r>
            <a:r>
              <a:rPr lang="en-US" sz="2000" dirty="0" smtClean="0"/>
              <a:t> </a:t>
            </a:r>
            <a:endParaRPr lang="en-US" sz="2000" dirty="0"/>
          </a:p>
          <a:p>
            <a:pPr marL="714375" indent="-350838">
              <a:buFont typeface="Wingdings" panose="05000000000000000000" pitchFamily="2" charset="2"/>
              <a:buChar char="Ø"/>
            </a:pPr>
            <a:r>
              <a:rPr lang="en-US" sz="2000" dirty="0" smtClean="0"/>
              <a:t>quasi-particle representing the lowest electronic excitation in a semiconductor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43941" y="3274291"/>
            <a:ext cx="10042525" cy="381791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en-US" sz="2000" b="1" kern="0" dirty="0" smtClean="0"/>
              <a:t>1. </a:t>
            </a:r>
            <a:r>
              <a:rPr lang="en-US" sz="2000" b="1" kern="0" dirty="0" err="1" smtClean="0"/>
              <a:t>Frenkel</a:t>
            </a:r>
            <a:r>
              <a:rPr lang="en-US" sz="2000" b="1" kern="0" dirty="0" smtClean="0"/>
              <a:t> exciton (molecular crystals):</a:t>
            </a:r>
            <a:r>
              <a:rPr lang="en-US" sz="2000" kern="0" dirty="0" smtClean="0"/>
              <a:t> </a:t>
            </a:r>
          </a:p>
          <a:p>
            <a:pPr marL="801688" indent="-350838" algn="just"/>
            <a:r>
              <a:rPr lang="en-US" sz="2000" kern="0" dirty="0" smtClean="0"/>
              <a:t>localized at a specific atom/molecule</a:t>
            </a:r>
          </a:p>
          <a:p>
            <a:pPr marL="801688" indent="-350838" algn="just"/>
            <a:r>
              <a:rPr lang="en-US" sz="2000" kern="0" dirty="0"/>
              <a:t>m</a:t>
            </a:r>
            <a:r>
              <a:rPr lang="en-US" sz="2000" kern="0" dirty="0" smtClean="0"/>
              <a:t>oving through the crystal by hopping</a:t>
            </a:r>
          </a:p>
          <a:p>
            <a:pPr marL="457200" indent="-457200" algn="just">
              <a:buFont typeface="+mj-lt"/>
              <a:buAutoNum type="arabicPeriod"/>
            </a:pPr>
            <a:endParaRPr lang="en-US" sz="2000" b="1" kern="0" dirty="0" smtClean="0"/>
          </a:p>
          <a:p>
            <a:pPr marL="0" indent="0" algn="just">
              <a:buNone/>
            </a:pPr>
            <a:r>
              <a:rPr lang="en-US" sz="2000" b="1" kern="0" dirty="0" smtClean="0"/>
              <a:t>2. Charge transfer exciton (ionic crystals):</a:t>
            </a:r>
            <a:r>
              <a:rPr lang="en-US" sz="2000" kern="0" dirty="0" smtClean="0"/>
              <a:t> </a:t>
            </a:r>
          </a:p>
          <a:p>
            <a:pPr marL="801688" indent="-350838" algn="just"/>
            <a:r>
              <a:rPr lang="en-US" sz="2000" kern="0" dirty="0" smtClean="0"/>
              <a:t>electron </a:t>
            </a:r>
            <a:r>
              <a:rPr lang="en-US" sz="2000" kern="0" dirty="0" smtClean="0"/>
              <a:t>transfer </a:t>
            </a:r>
            <a:r>
              <a:rPr lang="en-US" sz="2000" kern="0" dirty="0" smtClean="0"/>
              <a:t>from anion (-) to </a:t>
            </a:r>
            <a:r>
              <a:rPr lang="en-US" sz="2000" kern="0" dirty="0" err="1" smtClean="0"/>
              <a:t>cation</a:t>
            </a:r>
            <a:r>
              <a:rPr lang="en-US" sz="2000" kern="0" dirty="0" smtClean="0"/>
              <a:t> (+)</a:t>
            </a:r>
          </a:p>
          <a:p>
            <a:pPr marL="457200" indent="-457200" algn="just">
              <a:buFont typeface="+mj-lt"/>
              <a:buAutoNum type="arabicPeriod"/>
            </a:pPr>
            <a:endParaRPr lang="en-US" sz="2000" b="1" kern="0" dirty="0" smtClean="0"/>
          </a:p>
          <a:p>
            <a:pPr marL="363538" indent="-363538" algn="just">
              <a:buNone/>
            </a:pPr>
            <a:r>
              <a:rPr lang="en-US" sz="2000" b="1" kern="0" dirty="0" smtClean="0"/>
              <a:t>3. </a:t>
            </a:r>
            <a:r>
              <a:rPr lang="en-US" sz="2000" b="1" kern="0" dirty="0" err="1" smtClean="0"/>
              <a:t>Wannier</a:t>
            </a:r>
            <a:r>
              <a:rPr lang="en-US" sz="2000" b="1" kern="0" dirty="0" smtClean="0"/>
              <a:t> exciton (semiconductors):</a:t>
            </a:r>
            <a:r>
              <a:rPr lang="en-US" sz="2000" kern="0" dirty="0" smtClean="0"/>
              <a:t> </a:t>
            </a:r>
          </a:p>
          <a:p>
            <a:pPr marL="801688" indent="-350838" algn="just"/>
            <a:r>
              <a:rPr lang="en-US" sz="2000" kern="0" dirty="0" smtClean="0"/>
              <a:t>electron and hole separated over many lattice constants </a:t>
            </a:r>
          </a:p>
          <a:p>
            <a:pPr marL="793750" indent="-342900" algn="just"/>
            <a:r>
              <a:rPr lang="en-US" sz="2000" kern="0" dirty="0" smtClean="0"/>
              <a:t>exciton </a:t>
            </a:r>
            <a:r>
              <a:rPr lang="en-US" sz="2000" kern="0" dirty="0" err="1" smtClean="0"/>
              <a:t>wavefunction</a:t>
            </a:r>
            <a:r>
              <a:rPr lang="en-US" sz="2000" kern="0" dirty="0" smtClean="0"/>
              <a:t> highly delocalized =&gt; </a:t>
            </a:r>
            <a:r>
              <a:rPr lang="en-US" sz="2000" b="1" kern="0" dirty="0" smtClean="0"/>
              <a:t>free exciton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F8B4-3606-4753-B02D-DD68A13BAC50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</a:t>
            </a:fld>
            <a:endParaRPr lang="sv-S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0030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Wannier</a:t>
            </a:r>
            <a:r>
              <a:rPr lang="sv-SE" dirty="0" smtClean="0"/>
              <a:t> exciton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761730" y="1475581"/>
                <a:ext cx="6623695" cy="5617369"/>
              </a:xfrm>
            </p:spPr>
            <p:txBody>
              <a:bodyPr>
                <a:normAutofit/>
              </a:bodyPr>
              <a:lstStyle/>
              <a:p>
                <a:r>
                  <a:rPr lang="sv-SE" sz="2000" dirty="0" smtClean="0"/>
                  <a:t>modified Bohr </a:t>
                </a:r>
                <a:r>
                  <a:rPr lang="sv-SE" sz="2000" dirty="0" err="1" smtClean="0"/>
                  <a:t>model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of</a:t>
                </a:r>
                <a:r>
                  <a:rPr lang="sv-SE" sz="2000" dirty="0" smtClean="0"/>
                  <a:t> the hydrogen atom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𝜀</m:t>
                          </m:r>
                          <m:r>
                            <m:rPr>
                              <m:nor/>
                            </m:rPr>
                            <a:rPr lang="sv-SE" sz="2000" dirty="0"/>
                            <m:t> </m:t>
                          </m:r>
                        </m:num>
                        <m:den>
                          <m:r>
                            <a:rPr lang="sv-SE" sz="20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  <m:r>
                            <a:rPr lang="sv-SE" sz="2000" b="0" i="1" smtClean="0">
                              <a:latin typeface="Cambria Math"/>
                            </a:rPr>
                            <m:t>/</m:t>
                          </m:r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sv-SE" sz="20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sSup>
                        <m:sSup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sv-SE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sv-SE" sz="2000" b="0" dirty="0" smtClean="0"/>
              </a:p>
              <a:p>
                <a:pPr marL="0" indent="0">
                  <a:buNone/>
                </a:pPr>
                <a:r>
                  <a:rPr lang="sv-SE" sz="2000" dirty="0" err="1" smtClean="0"/>
                  <a:t>Typical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values</a:t>
                </a:r>
                <a:r>
                  <a:rPr lang="sv-SE" sz="2000" dirty="0" smtClean="0"/>
                  <a:t> for a </a:t>
                </a:r>
                <a:r>
                  <a:rPr lang="sv-SE" sz="2000" dirty="0" err="1" smtClean="0"/>
                  <a:t>semiconductor</a:t>
                </a:r>
                <a:r>
                  <a:rPr lang="sv-SE" sz="2000" dirty="0" smtClean="0"/>
                  <a:t>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sv-SE" sz="2000" i="1">
                        <a:latin typeface="Cambria Math"/>
                        <a:ea typeface="Cambria Math"/>
                      </a:rPr>
                      <m:t>𝜀</m:t>
                    </m:r>
                    <m:r>
                      <a:rPr lang="sv-SE" sz="2000" i="1" smtClean="0">
                        <a:latin typeface="Cambria Math"/>
                        <a:ea typeface="Cambria Math"/>
                      </a:rPr>
                      <m:t>≈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10</m:t>
                    </m:r>
                  </m:oMath>
                </a14:m>
                <a:r>
                  <a:rPr lang="sv-SE" sz="2000" b="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sub>
                    </m:sSub>
                    <m:r>
                      <a:rPr lang="sv-SE" sz="2000" b="0" i="1" smtClean="0">
                        <a:latin typeface="Cambria Math"/>
                        <a:ea typeface="Cambria Math"/>
                      </a:rPr>
                      <m:t>/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sv-SE" sz="2000" b="0" i="1" smtClean="0">
                        <a:latin typeface="Cambria Math"/>
                        <a:ea typeface="Cambria Math"/>
                      </a:rPr>
                      <m:t>)</m:t>
                    </m:r>
                    <m:r>
                      <a:rPr lang="sv-SE" sz="2000" i="1">
                        <a:latin typeface="Cambria Math"/>
                        <a:ea typeface="Cambria Math"/>
                      </a:rPr>
                      <m:t>≈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0.</m:t>
                    </m:r>
                    <m:r>
                      <a:rPr lang="sv-SE" sz="2000" i="1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sv-SE" sz="2000" b="0" dirty="0" smtClean="0"/>
                  <a:t> =&gt;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sv-SE" sz="20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sv-SE" sz="2000" i="1">
                        <a:latin typeface="Cambria Math"/>
                        <a:ea typeface="Cambria Math"/>
                      </a:rPr>
                      <m:t>≈</m:t>
                    </m:r>
                    <m:r>
                      <a:rPr lang="sv-SE" sz="200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𝑛𝑚</m:t>
                    </m:r>
                  </m:oMath>
                </a14:m>
                <a:endParaRPr lang="sv-SE" sz="2000" dirty="0" smtClean="0"/>
              </a:p>
              <a:p>
                <a:pPr marL="0" indent="0">
                  <a:buNone/>
                </a:pPr>
                <a:endParaRPr lang="sv-SE" sz="2000" dirty="0" smtClean="0"/>
              </a:p>
              <a:p>
                <a:r>
                  <a:rPr lang="sv-SE" sz="2000" b="1" dirty="0" smtClean="0"/>
                  <a:t>Total exciton </a:t>
                </a:r>
                <a:r>
                  <a:rPr lang="sv-SE" sz="2000" b="1" dirty="0" err="1" smtClean="0"/>
                  <a:t>energy</a:t>
                </a:r>
                <a:r>
                  <a:rPr lang="sv-SE" sz="2000" b="1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18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18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sv-SE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sv-SE" sz="1800" b="0" i="1" smtClean="0">
                              <a:latin typeface="Cambria Math"/>
                            </a:rPr>
                            <m:t>𝐾</m:t>
                          </m:r>
                        </m:e>
                      </m:d>
                      <m:r>
                        <a:rPr lang="sv-SE" sz="1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sv-SE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18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1800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sv-SE" sz="18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sv-SE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18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1800" b="0" i="1" smtClean="0">
                              <a:latin typeface="Cambria Math"/>
                            </a:rPr>
                            <m:t>𝑋</m:t>
                          </m:r>
                          <m:d>
                            <m:dPr>
                              <m:ctrlPr>
                                <a:rPr lang="sv-SE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sv-SE" sz="18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</m:sub>
                      </m:sSub>
                      <m:r>
                        <a:rPr lang="sv-SE" sz="18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sv-SE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18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1800" b="0" i="1" smtClean="0">
                              <a:latin typeface="Cambria Math"/>
                            </a:rPr>
                            <m:t>𝑘𝑖𝑛</m:t>
                          </m:r>
                        </m:sub>
                      </m:sSub>
                      <m:r>
                        <a:rPr lang="sv-SE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sv-SE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18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1800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sv-SE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sv-SE" sz="1800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sv-SE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v-SE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1800" b="0" i="1" smtClean="0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sv-SE" sz="1800" b="0" i="1" smtClean="0"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sv-SE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1800" b="0" i="1" smtClean="0">
                                      <a:latin typeface="Cambria Math"/>
                                    </a:rPr>
                                    <m:t>/</m:t>
                                  </m:r>
                                  <m:r>
                                    <a:rPr lang="sv-SE" sz="1800" b="0" i="1" smtClean="0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sv-SE" sz="1800" b="0" i="1" smtClean="0">
                                      <a:latin typeface="Cambria Math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sv-SE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sv-SE" sz="1800" b="0" i="1" smtClean="0">
                                  <a:latin typeface="Cambria Math"/>
                                  <a:ea typeface="Cambria Math"/>
                                </a:rPr>
                                <m:t>𝜀</m:t>
                              </m:r>
                            </m:e>
                            <m:sup>
                              <m:r>
                                <a:rPr lang="sv-SE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sv-SE" sz="18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sz="18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v-SE" sz="1800" b="0" i="1" smtClean="0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sv-SE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sv-SE" sz="1800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sv-SE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sv-SE" sz="18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sv-SE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sv-SE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sv-SE" sz="1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sv-SE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sv-SE" sz="1800" b="0" i="1" smtClean="0">
                                  <a:latin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sv-SE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sv-SE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sv-SE" sz="1800" b="0" i="1" smtClean="0">
                                  <a:latin typeface="Cambria Math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sv-SE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sv-SE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sv-SE" sz="1800" b="0" i="1" smtClean="0">
                              <a:latin typeface="Cambria Math"/>
                            </a:rPr>
                            <m:t>𝑀</m:t>
                          </m:r>
                        </m:den>
                      </m:f>
                    </m:oMath>
                  </m:oMathPara>
                </a14:m>
                <a:endParaRPr lang="sv-SE" sz="1800" dirty="0"/>
              </a:p>
              <a:p>
                <a:endParaRPr lang="sv-SE" sz="2000" b="1" dirty="0" smtClean="0"/>
              </a:p>
              <a:p>
                <a:pPr marL="0" indent="0">
                  <a:buNone/>
                </a:pPr>
                <a:endParaRPr lang="sv-SE" sz="2000" b="1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sv-SE" sz="2000" b="1" dirty="0" smtClean="0">
                    <a:solidFill>
                      <a:srgbClr val="FF0000"/>
                    </a:solidFill>
                  </a:rPr>
                  <a:t>Centre </a:t>
                </a:r>
                <a:r>
                  <a:rPr lang="sv-SE" sz="2000" b="1" dirty="0" err="1">
                    <a:solidFill>
                      <a:srgbClr val="FF0000"/>
                    </a:solidFill>
                  </a:rPr>
                  <a:t>of</a:t>
                </a:r>
                <a:r>
                  <a:rPr lang="sv-SE" sz="2000" b="1" dirty="0">
                    <a:solidFill>
                      <a:srgbClr val="FF0000"/>
                    </a:solidFill>
                  </a:rPr>
                  <a:t> </a:t>
                </a:r>
                <a:r>
                  <a:rPr lang="sv-SE" sz="2000" b="1" dirty="0" err="1">
                    <a:solidFill>
                      <a:srgbClr val="FF0000"/>
                    </a:solidFill>
                  </a:rPr>
                  <a:t>mass</a:t>
                </a:r>
                <a:r>
                  <a:rPr lang="sv-SE" sz="2000" dirty="0">
                    <a:solidFill>
                      <a:srgbClr val="FF0000"/>
                    </a:solidFill>
                  </a:rPr>
                  <a:t>:</a:t>
                </a:r>
                <a:r>
                  <a:rPr lang="sv-SE" sz="2000" dirty="0"/>
                  <a:t> </a:t>
                </a:r>
                <a:r>
                  <a:rPr lang="sv-SE" sz="2000" dirty="0" err="1"/>
                  <a:t>free</a:t>
                </a:r>
                <a:r>
                  <a:rPr lang="sv-SE" sz="2000" dirty="0"/>
                  <a:t> </a:t>
                </a:r>
                <a:r>
                  <a:rPr lang="sv-SE" sz="2000" dirty="0" err="1"/>
                  <a:t>particle</a:t>
                </a:r>
                <a:r>
                  <a:rPr lang="sv-SE" sz="2000" dirty="0"/>
                  <a:t>, </a:t>
                </a:r>
                <a14:m>
                  <m:oMath xmlns:m="http://schemas.openxmlformats.org/officeDocument/2006/math">
                    <m:r>
                      <a:rPr lang="sv-SE" sz="2000" i="1">
                        <a:latin typeface="Cambria Math"/>
                      </a:rPr>
                      <m:t>𝑀</m:t>
                    </m:r>
                    <m:r>
                      <a:rPr lang="sv-SE" sz="20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sv-SE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sv-SE" sz="2000" i="1">
                            <a:latin typeface="Cambria Math"/>
                          </a:rPr>
                          <m:t>𝑒</m:t>
                        </m:r>
                      </m:sub>
                    </m:sSub>
                    <m:r>
                      <a:rPr lang="sv-SE" sz="20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sv-SE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sv-SE" sz="2000" i="1">
                            <a:latin typeface="Cambria Math"/>
                          </a:rPr>
                          <m:t>h</m:t>
                        </m:r>
                      </m:sub>
                    </m:sSub>
                  </m:oMath>
                </a14:m>
                <a:r>
                  <a:rPr lang="sv-SE" sz="2000" dirty="0"/>
                  <a:t>, </a:t>
                </a:r>
                <a14:m>
                  <m:oMath xmlns:m="http://schemas.openxmlformats.org/officeDocument/2006/math">
                    <m:r>
                      <a:rPr lang="sv-SE" sz="2000" i="1">
                        <a:latin typeface="Cambria Math"/>
                        <a:ea typeface="Cambria Math"/>
                      </a:rPr>
                      <m:t>𝐾</m:t>
                    </m:r>
                    <m:r>
                      <a:rPr lang="sv-SE" sz="2000" i="1">
                        <a:latin typeface="Cambria Math"/>
                        <a:ea typeface="Cambria Math"/>
                      </a:rPr>
                      <m:t>≈0</m:t>
                    </m:r>
                  </m:oMath>
                </a14:m>
                <a:r>
                  <a:rPr lang="sv-SE" sz="2000" dirty="0"/>
                  <a:t> </a:t>
                </a:r>
                <a:r>
                  <a:rPr lang="sv-SE" sz="2000" dirty="0" smtClean="0"/>
                  <a:t>(for </a:t>
                </a:r>
                <a:r>
                  <a:rPr lang="sv-SE" sz="2000" dirty="0" err="1" smtClean="0"/>
                  <a:t>optically</a:t>
                </a:r>
                <a:r>
                  <a:rPr lang="sv-SE" sz="2000" dirty="0" smtClean="0"/>
                  <a:t> </a:t>
                </a:r>
                <a:r>
                  <a:rPr lang="sv-SE" sz="2000" dirty="0" err="1"/>
                  <a:t>generated</a:t>
                </a:r>
                <a:r>
                  <a:rPr lang="sv-SE" sz="2000" dirty="0"/>
                  <a:t> </a:t>
                </a:r>
                <a:r>
                  <a:rPr lang="sv-SE" sz="2000" dirty="0" err="1"/>
                  <a:t>excitons</a:t>
                </a:r>
                <a:r>
                  <a:rPr lang="sv-SE" sz="2000" dirty="0"/>
                  <a:t>) </a:t>
                </a:r>
                <a:endParaRPr lang="sv-SE" sz="20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sv-SE" sz="2000" b="1" dirty="0" smtClean="0">
                    <a:solidFill>
                      <a:srgbClr val="00B050"/>
                    </a:solidFill>
                  </a:rPr>
                  <a:t>Relative </a:t>
                </a:r>
                <a:r>
                  <a:rPr lang="sv-SE" sz="2000" b="1" dirty="0">
                    <a:solidFill>
                      <a:srgbClr val="00B050"/>
                    </a:solidFill>
                  </a:rPr>
                  <a:t>motion:</a:t>
                </a:r>
                <a:r>
                  <a:rPr lang="sv-SE" sz="2000" dirty="0">
                    <a:solidFill>
                      <a:srgbClr val="00B050"/>
                    </a:solidFill>
                  </a:rPr>
                  <a:t> </a:t>
                </a:r>
                <a:r>
                  <a:rPr lang="sv-SE" sz="2000" dirty="0"/>
                  <a:t>it </a:t>
                </a:r>
                <a:r>
                  <a:rPr lang="sv-SE" sz="2000" dirty="0" err="1"/>
                  <a:t>behaves</a:t>
                </a:r>
                <a:r>
                  <a:rPr lang="sv-SE" sz="2000" dirty="0"/>
                  <a:t> like a donor,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0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b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𝑟</m:t>
                        </m:r>
                      </m:sub>
                    </m:sSub>
                    <m:r>
                      <a:rPr lang="sv-SE" sz="20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sv-SE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sv-SE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sv-SE" sz="2000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sv-SE" sz="2000" i="1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sv-SE" sz="2000" i="1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</m:sub>
                              <m:sup>
                                <m:r>
                                  <a:rPr lang="sv-SE" sz="2000" i="1">
                                    <a:latin typeface="Cambria Math"/>
                                    <a:ea typeface="Cambria Math"/>
                                  </a:rPr>
                                  <m:t>−1</m:t>
                                </m:r>
                              </m:sup>
                            </m:sSubSup>
                            <m:r>
                              <a:rPr lang="sv-SE" sz="2000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sv-SE" sz="2000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sv-SE" sz="2000" i="1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sv-SE" sz="2000" i="1">
                                    <a:latin typeface="Cambria Math"/>
                                    <a:ea typeface="Cambria Math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sv-SE" sz="2000" i="1">
                                    <a:latin typeface="Cambria Math"/>
                                    <a:ea typeface="Cambria Math"/>
                                  </a:rPr>
                                  <m:t>−1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sv-SE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761730" y="1475581"/>
                <a:ext cx="6623695" cy="5617369"/>
              </a:xfrm>
              <a:blipFill rotWithShape="1">
                <a:blip r:embed="rId3"/>
                <a:stretch>
                  <a:fillRect l="-2300" t="-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" b="34539"/>
          <a:stretch/>
        </p:blipFill>
        <p:spPr bwMode="auto">
          <a:xfrm>
            <a:off x="521369" y="1763613"/>
            <a:ext cx="299587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521370" y="6300117"/>
            <a:ext cx="648072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6" name="Right Brace 5"/>
          <p:cNvSpPr/>
          <p:nvPr/>
        </p:nvSpPr>
        <p:spPr bwMode="auto">
          <a:xfrm rot="5400000">
            <a:off x="4985867" y="4355900"/>
            <a:ext cx="360038" cy="360040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561932" y="4139877"/>
            <a:ext cx="360036" cy="792088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9" name="Right Brace 8"/>
          <p:cNvSpPr/>
          <p:nvPr/>
        </p:nvSpPr>
        <p:spPr bwMode="auto">
          <a:xfrm rot="5400000">
            <a:off x="6246007" y="4247890"/>
            <a:ext cx="360038" cy="576064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81810" y="471594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b="1" dirty="0" err="1" smtClean="0">
                <a:latin typeface="+mn-lt"/>
              </a:rPr>
              <a:t>crystal</a:t>
            </a:r>
            <a:endParaRPr lang="en-GB" sz="1800" b="1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82010" y="470311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b="1" dirty="0" smtClean="0">
                <a:solidFill>
                  <a:srgbClr val="FF0000"/>
                </a:solidFill>
                <a:latin typeface="+mn-lt"/>
              </a:rPr>
              <a:t>1</a:t>
            </a:r>
            <a:endParaRPr lang="en-GB" sz="1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33938" y="4715939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b="1" dirty="0" smtClean="0">
                <a:solidFill>
                  <a:srgbClr val="00B050"/>
                </a:solidFill>
                <a:latin typeface="+mn-lt"/>
              </a:rPr>
              <a:t>2</a:t>
            </a:r>
            <a:endParaRPr lang="en-GB" sz="18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CF47E-8957-475C-BF54-ED74A467C043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5</a:t>
            </a:fld>
            <a:endParaRPr lang="sv-SE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632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Wannier</a:t>
            </a:r>
            <a:r>
              <a:rPr lang="sv-SE" dirty="0" smtClean="0"/>
              <a:t> exciton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42900" y="2570456"/>
                <a:ext cx="10042525" cy="3009581"/>
              </a:xfrm>
            </p:spPr>
            <p:txBody>
              <a:bodyPr>
                <a:normAutofit/>
              </a:bodyPr>
              <a:lstStyle/>
              <a:p>
                <a:pPr marL="363538" indent="-363538"/>
                <a:r>
                  <a:rPr lang="en-US" sz="2400" dirty="0" smtClean="0"/>
                  <a:t>Binding energy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2400" i="1" smtClean="0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𝑛</m:t>
                    </m:r>
                    <m:r>
                      <a:rPr lang="en-US" sz="240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sz="2400" dirty="0" smtClean="0"/>
                  <a:t>) of the order of tens of </a:t>
                </a:r>
                <a:r>
                  <a:rPr lang="en-US" sz="2400" dirty="0" err="1" smtClean="0"/>
                  <a:t>meV</a:t>
                </a:r>
                <a:r>
                  <a:rPr lang="en-US" sz="2400" dirty="0" smtClean="0"/>
                  <a:t> </a:t>
                </a:r>
              </a:p>
              <a:p>
                <a:pPr marL="714375" indent="-350838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2400" i="1" smtClean="0">
                            <a:latin typeface="Cambria Math"/>
                          </a:rPr>
                          <m:t>𝐵</m:t>
                        </m:r>
                      </m:sub>
                    </m:sSub>
                    <m:r>
                      <a:rPr lang="en-US" sz="2400" i="1" smtClean="0">
                        <a:latin typeface="Cambria Math"/>
                      </a:rPr>
                      <m:t>𝑇</m:t>
                    </m:r>
                    <m:r>
                      <a:rPr lang="en-US" sz="2400" i="1" smtClean="0">
                        <a:latin typeface="Cambria Math"/>
                      </a:rPr>
                      <m:t> = 10 </m:t>
                    </m:r>
                    <m:r>
                      <a:rPr lang="en-US" sz="2400" i="1" smtClean="0">
                        <a:latin typeface="Cambria Math"/>
                      </a:rPr>
                      <m:t>𝑚𝑒𝑉</m:t>
                    </m:r>
                  </m:oMath>
                </a14:m>
                <a:r>
                  <a:rPr lang="en-US" sz="2400" dirty="0" smtClean="0"/>
                  <a:t> at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110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marL="363537" indent="0">
                  <a:buNone/>
                </a:pPr>
                <a:r>
                  <a:rPr lang="en-US" sz="2400" dirty="0" smtClean="0"/>
                  <a:t>=&gt; </a:t>
                </a:r>
                <a:r>
                  <a:rPr lang="en-US" sz="2400" dirty="0" err="1" smtClean="0"/>
                  <a:t>excitons</a:t>
                </a:r>
                <a:r>
                  <a:rPr lang="en-US" sz="2400" dirty="0" smtClean="0"/>
                  <a:t> in semiconductors occur only at low T</a:t>
                </a:r>
              </a:p>
              <a:p>
                <a:endParaRPr lang="en-US" dirty="0"/>
              </a:p>
              <a:p>
                <a:pPr marL="363538" indent="-363538"/>
                <a:r>
                  <a:rPr lang="en-US" sz="2400" dirty="0" smtClean="0"/>
                  <a:t>Impurity atoms represent very efficient traps for the free </a:t>
                </a:r>
                <a:r>
                  <a:rPr lang="en-US" sz="2400" dirty="0" err="1" smtClean="0"/>
                  <a:t>excitons</a:t>
                </a:r>
                <a:r>
                  <a:rPr lang="en-US" sz="2400" dirty="0" smtClean="0"/>
                  <a:t> propagating through the crystal</a:t>
                </a:r>
                <a:r>
                  <a:rPr lang="en-US" sz="2400" dirty="0"/>
                  <a:t> </a:t>
                </a:r>
                <a:endParaRPr lang="en-US" sz="2400" dirty="0" smtClean="0"/>
              </a:p>
              <a:p>
                <a:pPr marL="363538" indent="0">
                  <a:buNone/>
                </a:pPr>
                <a:r>
                  <a:rPr lang="en-US" sz="2400" dirty="0" smtClean="0"/>
                  <a:t>=&gt; if the crystal is not pure, </a:t>
                </a:r>
                <a:r>
                  <a:rPr lang="en-US" sz="2400" b="1" i="1" dirty="0" smtClean="0"/>
                  <a:t>bound </a:t>
                </a:r>
                <a:r>
                  <a:rPr lang="en-US" sz="2400" b="1" i="1" dirty="0" err="1" smtClean="0"/>
                  <a:t>excitons</a:t>
                </a:r>
                <a:r>
                  <a:rPr lang="en-US" sz="2400" dirty="0" smtClean="0"/>
                  <a:t> are created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42900" y="2570456"/>
                <a:ext cx="10042525" cy="3009581"/>
              </a:xfrm>
              <a:blipFill rotWithShape="1">
                <a:blip r:embed="rId3"/>
                <a:stretch>
                  <a:fillRect l="-1820" t="-1826" b="-3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D411-9235-4DB1-814D-94EDDD6B78ED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075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5" y="422251"/>
            <a:ext cx="8254229" cy="1260475"/>
          </a:xfrm>
        </p:spPr>
        <p:txBody>
          <a:bodyPr/>
          <a:lstStyle/>
          <a:p>
            <a:r>
              <a:rPr lang="en-US" sz="2800" dirty="0" smtClean="0"/>
              <a:t>Absorption spectrum of </a:t>
            </a:r>
            <a:r>
              <a:rPr lang="en-US" sz="2800" dirty="0" err="1" smtClean="0"/>
              <a:t>Wannier</a:t>
            </a:r>
            <a:r>
              <a:rPr lang="en-US" sz="2800" dirty="0" smtClean="0"/>
              <a:t> exciton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42901" y="5147989"/>
                <a:ext cx="5651077" cy="194496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Distinctive absorption lines at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2000" b="0" i="1" smtClean="0">
                          <a:latin typeface="Cambria Math"/>
                        </a:rPr>
                        <m:t>h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/>
                        </a:rPr>
                        <m:t>ν</m:t>
                      </m:r>
                      <m:r>
                        <a:rPr lang="sv-SE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</a:rPr>
                                <m:t>𝑋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sv-SE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sv-SE" sz="2000" i="1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sv-SE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sv-SE" sz="2000" b="0" i="1" smtClean="0">
                          <a:latin typeface="Cambria Math"/>
                        </a:rPr>
                        <m:t>, </m:t>
                      </m:r>
                      <m:r>
                        <a:rPr lang="sv-SE" sz="2000" b="0" i="1" smtClean="0">
                          <a:latin typeface="Cambria Math"/>
                        </a:rPr>
                        <m:t>𝑛</m:t>
                      </m:r>
                      <m:r>
                        <a:rPr lang="sv-SE" sz="2000" b="0" i="1" smtClean="0">
                          <a:latin typeface="Cambria Math"/>
                        </a:rPr>
                        <m:t>=1,2,3,…∞</m:t>
                      </m:r>
                    </m:oMath>
                  </m:oMathPara>
                </a14:m>
                <a:endParaRPr lang="sv-SE" sz="2000" dirty="0" smtClean="0"/>
              </a:p>
              <a:p>
                <a:r>
                  <a:rPr lang="en-US" sz="2000" dirty="0" smtClean="0"/>
                  <a:t>Intensity</a:t>
                </a:r>
                <a:r>
                  <a:rPr lang="sv-SE" sz="2000" dirty="0" smtClean="0"/>
                  <a:t> </a:t>
                </a:r>
                <a14:m>
                  <m:oMath xmlns:m="http://schemas.openxmlformats.org/officeDocument/2006/math">
                    <m:r>
                      <a:rPr lang="sv-SE" sz="2000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1/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sv-SE" sz="2000" dirty="0" smtClean="0"/>
              </a:p>
              <a:p>
                <a:r>
                  <a:rPr lang="en-US" sz="2000" dirty="0" smtClean="0"/>
                  <a:t>Optical absorption enhanced </a:t>
                </a:r>
                <a:r>
                  <a:rPr lang="sv-SE" sz="2000" dirty="0" smtClean="0"/>
                  <a:t>for </a:t>
                </a:r>
                <a14:m>
                  <m:oMath xmlns:m="http://schemas.openxmlformats.org/officeDocument/2006/math">
                    <m:r>
                      <a:rPr lang="sv-SE" sz="2000" b="0" i="1" smtClean="0">
                        <a:latin typeface="Cambria Math"/>
                      </a:rPr>
                      <m:t>h</m:t>
                    </m:r>
                    <m:r>
                      <m:rPr>
                        <m:sty m:val="p"/>
                      </m:rPr>
                      <a:rPr lang="el-GR" sz="2000" i="1">
                        <a:latin typeface="Cambria Math"/>
                      </a:rPr>
                      <m:t>ν</m:t>
                    </m:r>
                    <m:r>
                      <a:rPr lang="el-GR" sz="2000" i="1" smtClean="0">
                        <a:latin typeface="Cambria Math"/>
                        <a:ea typeface="Cambria Math"/>
                      </a:rPr>
                      <m:t>≥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</m:sub>
                    </m:sSub>
                  </m:oMath>
                </a14:m>
                <a:endParaRPr lang="sv-SE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42901" y="5147989"/>
                <a:ext cx="5651077" cy="1944961"/>
              </a:xfrm>
              <a:blipFill rotWithShape="1">
                <a:blip r:embed="rId3"/>
                <a:stretch>
                  <a:fillRect l="-2697" t="-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02" y="2051645"/>
            <a:ext cx="312818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2900" y="1579527"/>
            <a:ext cx="4714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n-lt"/>
              </a:rPr>
              <a:t>Direct </a:t>
            </a:r>
            <a:r>
              <a:rPr lang="en-US" sz="2000" b="1" dirty="0" err="1" smtClean="0">
                <a:latin typeface="+mn-lt"/>
              </a:rPr>
              <a:t>bandgap</a:t>
            </a:r>
            <a:r>
              <a:rPr lang="en-US" sz="2000" b="1" dirty="0" smtClean="0">
                <a:latin typeface="+mn-lt"/>
              </a:rPr>
              <a:t> semiconductor</a:t>
            </a:r>
            <a:endParaRPr lang="en-US" sz="20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9922" y="1579527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n-lt"/>
              </a:rPr>
              <a:t>Indirect </a:t>
            </a:r>
            <a:r>
              <a:rPr lang="en-US" sz="2000" b="1" dirty="0" err="1" smtClean="0">
                <a:latin typeface="+mn-lt"/>
              </a:rPr>
              <a:t>bandgap</a:t>
            </a:r>
            <a:r>
              <a:rPr lang="en-US" sz="2000" b="1" dirty="0" smtClean="0">
                <a:latin typeface="+mn-lt"/>
              </a:rPr>
              <a:t> semiconductor</a:t>
            </a:r>
            <a:endParaRPr lang="en-US" sz="2000" b="1" dirty="0"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866" y="1979637"/>
            <a:ext cx="239129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138" y="2555701"/>
            <a:ext cx="315035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/>
              <p:cNvSpPr txBox="1">
                <a:spLocks/>
              </p:cNvSpPr>
              <p:nvPr/>
            </p:nvSpPr>
            <p:spPr>
              <a:xfrm>
                <a:off x="5959526" y="5147989"/>
                <a:ext cx="4425900" cy="1944961"/>
              </a:xfrm>
              <a:prstGeom prst="rect">
                <a:avLst/>
              </a:prstGeom>
            </p:spPr>
            <p:txBody>
              <a:bodyPr vert="horz" lIns="0" tIns="45720" rIns="91440" bIns="45720" rtlCol="0">
                <a:normAutofit fontScale="92500" lnSpcReduction="10000"/>
              </a:bodyPr>
              <a:lstStyle>
                <a:lvl1pPr marL="204788" indent="-204788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2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04825" indent="-2095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Verdana" pitchFamily="34" charset="0"/>
                  <a:buChar char="-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754063" indent="-260350" algn="l" defTabSz="1042988" rtl="0" eaLnBrk="1" fontAlgn="base" hangingPunct="1">
                  <a:spcBef>
                    <a:spcPts val="6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Arial" pitchFamily="34" charset="0"/>
                  <a:buChar char="•"/>
                  <a:defRPr sz="1800">
                    <a:solidFill>
                      <a:schemeClr val="tx1"/>
                    </a:solidFill>
                    <a:latin typeface="+mn-lt"/>
                  </a:defRPr>
                </a:lvl3pPr>
                <a:lvl4pPr marL="1030288" indent="-261938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Verdana" pitchFamily="34" charset="0"/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1281113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•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8035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6pPr>
                <a:lvl7pPr marL="32607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7pPr>
                <a:lvl8pPr marL="37179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8pPr>
                <a:lvl9pPr marL="41751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000" kern="0" dirty="0" smtClean="0"/>
                  <a:t>Exciton created with a minimum energy has</a:t>
                </a:r>
              </a:p>
              <a:p>
                <a:pPr marL="0" indent="0" algn="ctr">
                  <a:buFontTx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sz="2000" b="0" i="1" kern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0" i="1" kern="0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sv-SE" sz="2000" b="0" i="1" kern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sv-SE" sz="2000" i="1" kern="0" smtClean="0">
                        <a:latin typeface="Cambria Math"/>
                      </a:rPr>
                      <m:t>=</m:t>
                    </m:r>
                    <m:r>
                      <a:rPr lang="sv-SE" sz="2000" b="0" i="1" kern="0" smtClean="0">
                        <a:latin typeface="Cambria Math"/>
                      </a:rPr>
                      <m:t>|</m:t>
                    </m:r>
                    <m:sSub>
                      <m:sSubPr>
                        <m:ctrlPr>
                          <a:rPr lang="sv-SE" sz="2000" b="0" i="1" kern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1" i="1" kern="0" smtClean="0">
                            <a:latin typeface="Cambria Math"/>
                          </a:rPr>
                          <m:t>𝑲</m:t>
                        </m:r>
                      </m:e>
                      <m:sub>
                        <m:r>
                          <a:rPr lang="sv-SE" sz="2000" b="0" i="1" kern="0" smtClean="0">
                            <a:latin typeface="Cambria Math"/>
                          </a:rPr>
                          <m:t>𝐶</m:t>
                        </m:r>
                      </m:sub>
                    </m:sSub>
                    <m:r>
                      <a:rPr lang="sv-SE" sz="2000" b="0" i="1" kern="0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sv-SE" sz="2000" b="0" i="1" kern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1" i="1" kern="0" smtClean="0">
                            <a:latin typeface="Cambria Math"/>
                          </a:rPr>
                          <m:t>𝑲</m:t>
                        </m:r>
                      </m:e>
                      <m:sub>
                        <m:r>
                          <a:rPr lang="sv-SE" sz="2000" b="0" i="1" kern="0" smtClean="0"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sv-SE" sz="2000" b="0" i="1" kern="0" smtClean="0">
                        <a:latin typeface="Cambria Math"/>
                      </a:rPr>
                      <m:t>|</m:t>
                    </m:r>
                  </m:oMath>
                </a14:m>
                <a:r>
                  <a:rPr lang="sv-SE" sz="2000" kern="0" dirty="0" smtClean="0"/>
                  <a:t> =&gt; </a:t>
                </a:r>
                <a:r>
                  <a:rPr lang="sv-SE" sz="2000" b="1" kern="0" dirty="0" err="1" smtClean="0"/>
                  <a:t>phonon</a:t>
                </a:r>
                <a:r>
                  <a:rPr lang="sv-SE" sz="2000" b="1" kern="0" dirty="0" smtClean="0"/>
                  <a:t> (</a:t>
                </a:r>
                <a:r>
                  <a:rPr lang="sv-SE" sz="2000" b="1" kern="0" dirty="0" smtClean="0">
                    <a:latin typeface="Cambria Math"/>
                    <a:ea typeface="Cambria Math"/>
                  </a:rPr>
                  <a:t>ℏ</a:t>
                </a:r>
                <a:r>
                  <a:rPr lang="el-GR" sz="2000" b="1" kern="0" dirty="0" smtClean="0">
                    <a:latin typeface="Cambria Math"/>
                    <a:ea typeface="Cambria Math"/>
                  </a:rPr>
                  <a:t>ω</a:t>
                </a:r>
                <a:r>
                  <a:rPr lang="sv-SE" sz="2000" b="1" kern="0" dirty="0" smtClean="0"/>
                  <a:t>)</a:t>
                </a:r>
              </a:p>
              <a:p>
                <a:r>
                  <a:rPr lang="en-US" sz="2000" kern="0" dirty="0" smtClean="0"/>
                  <a:t>Threshold energy shifted to</a:t>
                </a:r>
                <a:r>
                  <a:rPr lang="en-US" sz="2000" kern="0" dirty="0"/>
                  <a:t> </a:t>
                </a:r>
                <a:endParaRPr lang="en-US" sz="2000" kern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sv-SE" sz="2000" i="1">
                          <a:latin typeface="Cambria Math"/>
                        </a:rPr>
                        <m:t>h</m:t>
                      </m:r>
                      <m:r>
                        <m:rPr>
                          <m:sty m:val="p"/>
                        </m:rPr>
                        <a:rPr lang="el-GR" sz="2000" i="1">
                          <a:latin typeface="Cambria Math"/>
                        </a:rPr>
                        <m:t>ν</m:t>
                      </m:r>
                      <m:r>
                        <a:rPr lang="sv-SE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sv-SE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</a:rPr>
                            <m:t>𝑔</m:t>
                          </m:r>
                          <m:r>
                            <a:rPr lang="sv-SE" sz="20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𝑋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</a:rPr>
                        <m:t>+ℏ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/>
                        </a:rPr>
                        <m:t>ω</m:t>
                      </m:r>
                    </m:oMath>
                  </m:oMathPara>
                </a14:m>
                <a:endParaRPr lang="sv-SE" sz="2000" kern="0" dirty="0" smtClean="0"/>
              </a:p>
              <a:p>
                <a:r>
                  <a:rPr lang="en-US" sz="2000" kern="0" dirty="0" smtClean="0"/>
                  <a:t>No absorption lines</a:t>
                </a:r>
              </a:p>
            </p:txBody>
          </p:sp>
        </mc:Choice>
        <mc:Fallback xmlns="">
          <p:sp>
            <p:nvSpPr>
              <p:cNvPr id="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526" y="5147989"/>
                <a:ext cx="4425900" cy="1944961"/>
              </a:xfrm>
              <a:prstGeom prst="rect">
                <a:avLst/>
              </a:prstGeom>
              <a:blipFill rotWithShape="1">
                <a:blip r:embed="rId7"/>
                <a:stretch>
                  <a:fillRect l="-3444" t="-3125" b="-1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054-582E-43D4-A39B-A8F6C1720D18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958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5" y="422251"/>
            <a:ext cx="8254229" cy="1260475"/>
          </a:xfrm>
        </p:spPr>
        <p:txBody>
          <a:bodyPr/>
          <a:lstStyle/>
          <a:p>
            <a:r>
              <a:rPr lang="en-US" sz="2800" dirty="0" smtClean="0"/>
              <a:t>Resonant luminescence of exciton-</a:t>
            </a:r>
            <a:r>
              <a:rPr lang="en-US" sz="2800" dirty="0" err="1" smtClean="0"/>
              <a:t>polaritons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42900" y="5003974"/>
                <a:ext cx="10042525" cy="2232248"/>
              </a:xfrm>
            </p:spPr>
            <p:txBody>
              <a:bodyPr/>
              <a:lstStyle/>
              <a:p>
                <a:r>
                  <a:rPr lang="en-US" dirty="0" smtClean="0"/>
                  <a:t>Mixed electronic-polarization and optical wave propagating through the lattice =&gt; </a:t>
                </a:r>
                <a:r>
                  <a:rPr lang="en-US" b="1" dirty="0" smtClean="0"/>
                  <a:t>exciton-</a:t>
                </a:r>
                <a:r>
                  <a:rPr lang="en-US" b="1" dirty="0" err="1" smtClean="0"/>
                  <a:t>polariton</a:t>
                </a:r>
                <a:endParaRPr lang="en-US" b="1" dirty="0" smtClean="0"/>
              </a:p>
              <a:p>
                <a:r>
                  <a:rPr lang="en-US" dirty="0" smtClean="0"/>
                  <a:t>Upper (Lower) </a:t>
                </a:r>
                <a:r>
                  <a:rPr lang="en-US" dirty="0" err="1" smtClean="0"/>
                  <a:t>polariton</a:t>
                </a:r>
                <a:r>
                  <a:rPr lang="en-US" dirty="0" smtClean="0"/>
                  <a:t> branch, referred as UPB (LPB)</a:t>
                </a:r>
              </a:p>
              <a:p>
                <a:r>
                  <a:rPr lang="en-US" dirty="0" smtClean="0"/>
                  <a:t>No-phonon luminescence near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 dirty="0" smtClean="0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sv-SE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dirty="0" smtClean="0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 smtClean="0"/>
                  <a:t>, two emission lines separated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𝐿𝑇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42900" y="5003974"/>
                <a:ext cx="10042525" cy="2232248"/>
              </a:xfrm>
              <a:blipFill rotWithShape="1">
                <a:blip r:embed="rId3"/>
                <a:stretch>
                  <a:fillRect l="-1699" t="-1913" r="-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PhD KTH\Courses\IM3008\LumSpSemFigs1_9\LumSpSemFigs1_9\Fig07_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66" y="1691604"/>
            <a:ext cx="7852270" cy="319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3177-6933-4523-8CE3-C9577693919E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679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5" y="422251"/>
            <a:ext cx="8254229" cy="1260475"/>
          </a:xfrm>
        </p:spPr>
        <p:txBody>
          <a:bodyPr/>
          <a:lstStyle/>
          <a:p>
            <a:r>
              <a:rPr lang="en-US" sz="2800" dirty="0" smtClean="0"/>
              <a:t>Resonant </a:t>
            </a:r>
            <a:r>
              <a:rPr lang="en-US" sz="2800" dirty="0"/>
              <a:t>luminescence of </a:t>
            </a:r>
            <a:r>
              <a:rPr lang="en-US" sz="2800" dirty="0" smtClean="0"/>
              <a:t>exciton-</a:t>
            </a:r>
            <a:r>
              <a:rPr lang="en-US" sz="2800" dirty="0" err="1" smtClean="0"/>
              <a:t>polaritons</a:t>
            </a:r>
            <a:endParaRPr lang="en-US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9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401691" y="1747797"/>
            <a:ext cx="6983734" cy="4793403"/>
          </a:xfrm>
        </p:spPr>
        <p:txBody>
          <a:bodyPr/>
          <a:lstStyle/>
          <a:p>
            <a:pPr marL="363538" indent="-363538"/>
            <a:r>
              <a:rPr lang="sv-SE" dirty="0" smtClean="0"/>
              <a:t>UPB/LPB </a:t>
            </a:r>
            <a:r>
              <a:rPr lang="sv-SE" dirty="0" err="1" smtClean="0"/>
              <a:t>doublet</a:t>
            </a:r>
            <a:r>
              <a:rPr lang="sv-SE" dirty="0" smtClean="0"/>
              <a:t> </a:t>
            </a:r>
            <a:r>
              <a:rPr lang="sv-SE" dirty="0" err="1" smtClean="0"/>
              <a:t>affected</a:t>
            </a:r>
            <a:r>
              <a:rPr lang="sv-SE" dirty="0" smtClean="0"/>
              <a:t> by the </a:t>
            </a:r>
            <a:r>
              <a:rPr lang="sv-SE" dirty="0" err="1" smtClean="0"/>
              <a:t>concentration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residual</a:t>
            </a:r>
            <a:r>
              <a:rPr lang="sv-SE" dirty="0" smtClean="0"/>
              <a:t> </a:t>
            </a:r>
            <a:r>
              <a:rPr lang="sv-SE" dirty="0" err="1" smtClean="0"/>
              <a:t>impurities</a:t>
            </a:r>
            <a:r>
              <a:rPr lang="sv-SE" dirty="0" smtClean="0"/>
              <a:t>, </a:t>
            </a:r>
            <a:r>
              <a:rPr lang="sv-SE" dirty="0" err="1" smtClean="0"/>
              <a:t>particularly</a:t>
            </a:r>
            <a:r>
              <a:rPr lang="sv-SE" dirty="0" smtClean="0"/>
              <a:t> donors (</a:t>
            </a:r>
            <a:r>
              <a:rPr lang="sv-SE" dirty="0" err="1" smtClean="0"/>
              <a:t>Koteles</a:t>
            </a:r>
            <a:r>
              <a:rPr lang="sv-SE" dirty="0" smtClean="0"/>
              <a:t> </a:t>
            </a:r>
            <a:r>
              <a:rPr lang="sv-SE" i="1" dirty="0" smtClean="0"/>
              <a:t>et al.</a:t>
            </a:r>
            <a:r>
              <a:rPr lang="sv-SE" dirty="0" smtClean="0"/>
              <a:t>)</a:t>
            </a:r>
          </a:p>
          <a:p>
            <a:pPr marL="363538" indent="-363538"/>
            <a:r>
              <a:rPr lang="sv-SE" dirty="0" err="1" smtClean="0"/>
              <a:t>Two</a:t>
            </a:r>
            <a:r>
              <a:rPr lang="sv-SE" dirty="0" smtClean="0"/>
              <a:t> </a:t>
            </a:r>
            <a:r>
              <a:rPr lang="sv-SE" dirty="0" err="1" smtClean="0"/>
              <a:t>cases</a:t>
            </a:r>
            <a:r>
              <a:rPr lang="sv-SE" dirty="0" smtClean="0"/>
              <a:t>:</a:t>
            </a:r>
          </a:p>
          <a:p>
            <a:pPr marL="714375" indent="-350838">
              <a:buFont typeface="+mj-lt"/>
              <a:buAutoNum type="arabicPeriod"/>
            </a:pPr>
            <a:r>
              <a:rPr lang="sv-SE" b="1" dirty="0" smtClean="0"/>
              <a:t>No </a:t>
            </a:r>
            <a:r>
              <a:rPr lang="sv-SE" b="1" dirty="0" err="1" smtClean="0"/>
              <a:t>impurities</a:t>
            </a:r>
            <a:r>
              <a:rPr lang="sv-SE" b="1" dirty="0" smtClean="0"/>
              <a:t>: </a:t>
            </a:r>
            <a:r>
              <a:rPr lang="sv-SE" dirty="0" smtClean="0"/>
              <a:t>just LPB </a:t>
            </a:r>
            <a:r>
              <a:rPr lang="sv-SE" dirty="0" err="1" smtClean="0"/>
              <a:t>branch</a:t>
            </a:r>
            <a:endParaRPr lang="sv-SE" dirty="0" smtClean="0"/>
          </a:p>
          <a:p>
            <a:pPr marL="714375" indent="-350838">
              <a:buFont typeface="+mj-lt"/>
              <a:buAutoNum type="arabicPeriod"/>
            </a:pPr>
            <a:r>
              <a:rPr lang="sv-SE" b="1" dirty="0" err="1" smtClean="0"/>
              <a:t>High</a:t>
            </a:r>
            <a:r>
              <a:rPr lang="sv-SE" b="1" dirty="0" smtClean="0"/>
              <a:t> </a:t>
            </a:r>
            <a:r>
              <a:rPr lang="sv-SE" b="1" dirty="0" err="1" smtClean="0"/>
              <a:t>concentration</a:t>
            </a:r>
            <a:r>
              <a:rPr lang="sv-SE" b="1" dirty="0" smtClean="0"/>
              <a:t> </a:t>
            </a:r>
            <a:r>
              <a:rPr lang="sv-SE" b="1" dirty="0" err="1" smtClean="0"/>
              <a:t>of</a:t>
            </a:r>
            <a:r>
              <a:rPr lang="sv-SE" b="1" dirty="0" smtClean="0"/>
              <a:t> donors: </a:t>
            </a:r>
            <a:r>
              <a:rPr lang="sv-SE" dirty="0" smtClean="0"/>
              <a:t>UPB and LPB </a:t>
            </a:r>
            <a:r>
              <a:rPr lang="sv-SE" dirty="0" err="1" smtClean="0"/>
              <a:t>due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elastic</a:t>
            </a:r>
            <a:r>
              <a:rPr lang="sv-SE" dirty="0" smtClean="0"/>
              <a:t> </a:t>
            </a:r>
            <a:r>
              <a:rPr lang="sv-SE" dirty="0" err="1" smtClean="0"/>
              <a:t>scattering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exciton-</a:t>
            </a:r>
            <a:r>
              <a:rPr lang="sv-SE" dirty="0" err="1" smtClean="0"/>
              <a:t>polaritons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donors (</a:t>
            </a:r>
            <a:r>
              <a:rPr lang="sv-SE" dirty="0" err="1" smtClean="0"/>
              <a:t>hole-burning</a:t>
            </a:r>
            <a:r>
              <a:rPr lang="sv-SE" dirty="0" smtClean="0"/>
              <a:t>)</a:t>
            </a:r>
          </a:p>
          <a:p>
            <a:pPr marL="363538" indent="-363538"/>
            <a:r>
              <a:rPr lang="sv-SE" dirty="0" err="1" smtClean="0"/>
              <a:t>Photoluminescence</a:t>
            </a:r>
            <a:r>
              <a:rPr lang="sv-SE" dirty="0" smtClean="0"/>
              <a:t> </a:t>
            </a:r>
            <a:r>
              <a:rPr lang="sv-SE" dirty="0" err="1" smtClean="0"/>
              <a:t>assesment</a:t>
            </a:r>
            <a:r>
              <a:rPr lang="sv-SE" dirty="0" smtClean="0"/>
              <a:t> </a:t>
            </a:r>
            <a:r>
              <a:rPr lang="sv-SE" dirty="0" err="1" smtClean="0"/>
              <a:t>method</a:t>
            </a:r>
            <a:r>
              <a:rPr lang="sv-SE" dirty="0" smtClean="0"/>
              <a:t> </a:t>
            </a:r>
            <a:r>
              <a:rPr lang="sv-SE" dirty="0" err="1" smtClean="0"/>
              <a:t>used</a:t>
            </a:r>
            <a:r>
              <a:rPr lang="sv-SE" dirty="0" smtClean="0"/>
              <a:t> </a:t>
            </a:r>
            <a:r>
              <a:rPr lang="sv-SE" dirty="0" err="1" smtClean="0"/>
              <a:t>even</a:t>
            </a:r>
            <a:r>
              <a:rPr lang="sv-SE" dirty="0" smtClean="0"/>
              <a:t> in </a:t>
            </a:r>
            <a:r>
              <a:rPr lang="sv-SE" dirty="0" err="1" smtClean="0"/>
              <a:t>microelectronics</a:t>
            </a:r>
            <a:r>
              <a:rPr lang="sv-SE" dirty="0" smtClean="0"/>
              <a:t> </a:t>
            </a:r>
            <a:r>
              <a:rPr lang="sv-SE" dirty="0" err="1" smtClean="0"/>
              <a:t>industry</a:t>
            </a:r>
            <a:endParaRPr lang="sv-SE" dirty="0" smtClean="0"/>
          </a:p>
          <a:p>
            <a:pPr marL="714375" indent="-350838">
              <a:buFont typeface="+mj-lt"/>
              <a:buAutoNum type="arabicPeriod"/>
            </a:pPr>
            <a:endParaRPr lang="sv-SE" dirty="0" smtClean="0"/>
          </a:p>
          <a:p>
            <a:endParaRPr lang="en-US" dirty="0"/>
          </a:p>
        </p:txBody>
      </p:sp>
      <p:pic>
        <p:nvPicPr>
          <p:cNvPr id="1026" name="Picture 2" descr="C:\PhD KTH\Courses\IM3008\LumSpSemFigs1_9\LumSpSemFigs1_9\Fig07_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10" y="1747797"/>
            <a:ext cx="2160240" cy="514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54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Luminescence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free</a:t>
            </a:r>
            <a:r>
              <a:rPr lang="sv-SE" dirty="0" smtClean="0"/>
              <a:t> </a:t>
            </a:r>
            <a:r>
              <a:rPr lang="sv-SE" dirty="0" err="1" smtClean="0"/>
              <a:t>excitons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emission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optical</a:t>
            </a:r>
            <a:r>
              <a:rPr lang="sv-SE" dirty="0" smtClean="0"/>
              <a:t> </a:t>
            </a:r>
            <a:r>
              <a:rPr lang="sv-SE" dirty="0" err="1" smtClean="0"/>
              <a:t>phonons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10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313458" y="2066400"/>
                <a:ext cx="8841367" cy="44748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800" dirty="0" smtClean="0"/>
                  <a:t>significant especially in II-VI semiconductors</a:t>
                </a:r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r>
                  <a:rPr lang="en-US" sz="2800" dirty="0" smtClean="0"/>
                  <a:t>spectral position at</a:t>
                </a:r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2800" b="0" i="1" smtClean="0">
                          <a:latin typeface="Cambria Math"/>
                        </a:rPr>
                        <m:t>h</m:t>
                      </m:r>
                      <m:sSub>
                        <m:sSubPr>
                          <m:ctrlPr>
                            <a:rPr lang="sv-SE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800" b="0" i="1" smtClean="0">
                              <a:latin typeface="Cambria Math"/>
                            </a:rPr>
                            <m:t>ν</m:t>
                          </m:r>
                        </m:e>
                        <m:sub>
                          <m:r>
                            <a:rPr lang="sv-SE" sz="2800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sv-SE" sz="28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sv-SE" sz="2800" b="0" i="1" smtClean="0">
                              <a:latin typeface="Cambria Math"/>
                            </a:rPr>
                            <m:t>𝑚𝐿𝑂</m:t>
                          </m:r>
                        </m:sub>
                      </m:sSub>
                      <m:r>
                        <a:rPr lang="sv-SE" sz="2800" b="0" i="1" smtClean="0">
                          <a:latin typeface="Cambria Math"/>
                          <a:ea typeface="Cambria Math"/>
                        </a:rPr>
                        <m:t>≈</m:t>
                      </m:r>
                      <m:d>
                        <m:dPr>
                          <m:ctrlPr>
                            <a:rPr lang="sv-SE" sz="2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sz="2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800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sz="2800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</m:sub>
                          </m:sSub>
                          <m:r>
                            <a:rPr lang="sv-SE" sz="28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sv-SE" sz="2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800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sz="2800" b="0" i="1" smtClean="0">
                                  <a:latin typeface="Cambria Math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sv-SE" sz="28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sv-SE" sz="28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sv-SE" sz="2800" b="0" i="1" smtClean="0">
                          <a:latin typeface="Cambria Math"/>
                          <a:ea typeface="Cambria Math"/>
                        </a:rPr>
                        <m:t>ℏ</m:t>
                      </m:r>
                      <m:sSub>
                        <m:sSubPr>
                          <m:ctrlPr>
                            <a:rPr lang="sv-SE" sz="2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2800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sv-SE" sz="2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sv-SE" sz="2800" b="0" i="1" smtClean="0">
                          <a:latin typeface="Cambria Math"/>
                          <a:ea typeface="Cambria Math"/>
                        </a:rPr>
                        <m:t>,  </m:t>
                      </m:r>
                      <m:r>
                        <a:rPr lang="sv-SE" sz="2800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sv-SE" sz="2800" b="0" i="1" smtClean="0">
                          <a:latin typeface="Cambria Math"/>
                          <a:ea typeface="Cambria Math"/>
                        </a:rPr>
                        <m:t>=1, 2, 3, …</m:t>
                      </m:r>
                    </m:oMath>
                  </m:oMathPara>
                </a14:m>
                <a:endParaRPr lang="en-US" sz="2800" dirty="0" smtClean="0"/>
              </a:p>
              <a:p>
                <a:pPr marL="0" indent="0" algn="ctr">
                  <a:buNone/>
                </a:pPr>
                <a:endParaRPr lang="en-US" sz="2800" dirty="0" smtClean="0"/>
              </a:p>
              <a:p>
                <a:r>
                  <a:rPr lang="en-US" sz="2800" dirty="0" smtClean="0"/>
                  <a:t>lines marked as X-LO, X-2LO, etc.</a:t>
                </a:r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r>
                  <a:rPr lang="en-US" sz="2800" dirty="0" smtClean="0"/>
                  <a:t>intensity relatively high =&gt; </a:t>
                </a:r>
                <a:r>
                  <a:rPr lang="en-US" sz="2800" b="1" dirty="0" smtClean="0"/>
                  <a:t>???</a:t>
                </a:r>
                <a:endParaRPr lang="en-US" sz="2800" b="1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313458" y="2066400"/>
                <a:ext cx="8841367" cy="4474800"/>
              </a:xfrm>
              <a:blipFill rotWithShape="1">
                <a:blip r:embed="rId3"/>
                <a:stretch>
                  <a:fillRect l="-2412" t="-2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38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Luminescence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free</a:t>
            </a:r>
            <a:r>
              <a:rPr lang="sv-SE" dirty="0"/>
              <a:t> </a:t>
            </a:r>
            <a:r>
              <a:rPr lang="sv-SE" dirty="0" err="1"/>
              <a:t>excitons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emission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optical</a:t>
            </a:r>
            <a:r>
              <a:rPr lang="sv-SE" dirty="0"/>
              <a:t> </a:t>
            </a:r>
            <a:r>
              <a:rPr lang="sv-SE" dirty="0" err="1"/>
              <a:t>phonons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11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495027" y="2066400"/>
                <a:ext cx="8890397" cy="44748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high-intensity X-LO and X-2LO because:</a:t>
                </a:r>
              </a:p>
              <a:p>
                <a:pPr marL="752475" lvl="1" indent="-457200">
                  <a:buFont typeface="+mj-lt"/>
                  <a:buAutoNum type="arabicPeriod"/>
                </a:pPr>
                <a:r>
                  <a:rPr lang="en-US" dirty="0" smtClean="0"/>
                  <a:t>photon energy is lowered by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/>
                        <a:ea typeface="Cambria Math"/>
                      </a:rPr>
                      <m:t>𝑚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ℏ</m:t>
                    </m:r>
                    <m:sSub>
                      <m:sSub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sv-SE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 =&gt; no resonant </a:t>
                </a:r>
                <a:r>
                  <a:rPr lang="en-US" dirty="0" err="1" smtClean="0"/>
                  <a:t>polariton</a:t>
                </a:r>
                <a:r>
                  <a:rPr lang="en-US" dirty="0" smtClean="0"/>
                  <a:t> complications (reabsorption and scattering)</a:t>
                </a:r>
              </a:p>
              <a:p>
                <a:pPr marL="752475" lvl="1" indent="-457200">
                  <a:buFont typeface="+mj-lt"/>
                  <a:buAutoNum type="arabicPeriod"/>
                </a:pPr>
                <a:r>
                  <a:rPr lang="en-US" dirty="0" smtClean="0"/>
                  <a:t>only </a:t>
                </a:r>
                <a:r>
                  <a:rPr lang="en-US" b="1" dirty="0" smtClean="0"/>
                  <a:t>zero-</a:t>
                </a:r>
                <a:r>
                  <a:rPr lang="en-US" b="1" dirty="0" err="1" smtClean="0"/>
                  <a:t>wavevector</a:t>
                </a:r>
                <a:r>
                  <a:rPr lang="en-US" b="1" dirty="0" smtClean="0"/>
                  <a:t> (i.e. zero kinetic energy) </a:t>
                </a:r>
                <a:r>
                  <a:rPr lang="en-US" b="1" dirty="0" err="1" smtClean="0"/>
                  <a:t>polaritons</a:t>
                </a:r>
                <a:r>
                  <a:rPr lang="en-US" dirty="0" smtClean="0"/>
                  <a:t> can undergo resonant no-phonon recombination </a:t>
                </a:r>
              </a:p>
              <a:p>
                <a:pPr marL="1057275" lvl="1" indent="-342900">
                  <a:buFont typeface="Symbol"/>
                  <a:buChar char="Þ"/>
                </a:pPr>
                <a:r>
                  <a:rPr lang="en-US" dirty="0" smtClean="0"/>
                  <a:t>with phonons, </a:t>
                </a:r>
                <a:r>
                  <a:rPr lang="en-US" b="1" dirty="0" smtClean="0"/>
                  <a:t>all free </a:t>
                </a:r>
                <a:r>
                  <a:rPr lang="en-US" b="1" dirty="0" err="1" smtClean="0"/>
                  <a:t>excitons</a:t>
                </a:r>
                <a:r>
                  <a:rPr lang="en-US" dirty="0" smtClean="0"/>
                  <a:t> can take part in the </a:t>
                </a:r>
                <a:r>
                  <a:rPr lang="en-US" dirty="0" err="1" smtClean="0"/>
                  <a:t>radiative</a:t>
                </a:r>
                <a:r>
                  <a:rPr lang="en-US" dirty="0" smtClean="0"/>
                  <a:t> recombination process</a:t>
                </a:r>
              </a:p>
              <a:p>
                <a:pPr marL="263525" indent="-263525"/>
                <a:r>
                  <a:rPr lang="sv-SE" dirty="0" err="1" smtClean="0"/>
                  <a:t>lineshape</a:t>
                </a:r>
                <a:r>
                  <a:rPr lang="sv-SE" dirty="0" smtClean="0"/>
                  <a:t>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𝑠𝑝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sv-SE" sz="20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sv-SE" sz="2000" b="0" i="1" smtClean="0">
                              <a:latin typeface="Cambria Math"/>
                            </a:rPr>
                            <m:t>)</m:t>
                          </m:r>
                        </m:sup>
                      </m:sSubSup>
                      <m:d>
                        <m:d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h</m:t>
                          </m:r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/>
                            </a:rPr>
                            <m:t>ν</m:t>
                          </m:r>
                        </m:e>
                      </m:d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≈</m:t>
                      </m:r>
                      <m:sSup>
                        <m:s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  <m:r>
                                <a:rPr lang="el-GR" sz="2000" b="0" i="1" smtClean="0">
                                  <a:latin typeface="Cambria Math"/>
                                  <a:ea typeface="Cambria Math"/>
                                </a:rPr>
                                <m:t>𝜈</m:t>
                              </m:r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𝑋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𝑚</m:t>
                                  </m:r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func>
                        <m:func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v-SE" sz="2000" b="0" i="0" smtClean="0">
                              <a:latin typeface="Cambria Math"/>
                              <a:ea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  <m:t>h</m:t>
                                  </m:r>
                                  <m:r>
                                    <a:rPr lang="el-GR" sz="2000" i="1">
                                      <a:latin typeface="Cambria Math"/>
                                      <a:ea typeface="Cambria Math"/>
                                    </a:rPr>
                                    <m:t>𝜈</m:t>
                                  </m:r>
                                  <m: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sv-SE" sz="20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ctrlPr>
                                            <a:rPr lang="sv-SE" sz="20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sv-SE" sz="20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sv-SE" sz="20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a:rPr lang="sv-SE" sz="20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𝑔</m:t>
                                              </m:r>
                                            </m:sub>
                                          </m:sSub>
                                          <m:r>
                                            <a:rPr lang="sv-SE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sv-SE" sz="20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sv-SE" sz="20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a:rPr lang="sv-SE" sz="20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𝑋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lang="sv-SE" sz="2000" i="1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r>
                                        <a:rPr lang="sv-SE" sz="2000" i="1">
                                          <a:latin typeface="Cambria Math"/>
                                          <a:ea typeface="Cambria Math"/>
                                        </a:rPr>
                                        <m:t>𝑚</m:t>
                                      </m:r>
                                      <m:r>
                                        <a:rPr lang="sv-SE" sz="2000" i="1">
                                          <a:latin typeface="Cambria Math"/>
                                          <a:ea typeface="Cambria Math"/>
                                        </a:rPr>
                                        <m:t>ℏ</m:t>
                                      </m:r>
                                      <m:sSub>
                                        <m:sSubPr>
                                          <m:ctrlPr>
                                            <a:rPr lang="sv-SE" sz="20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sv-SE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sv-SE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lang="sv-SE" sz="2000" b="0" i="1" dirty="0" smtClean="0">
                  <a:latin typeface="Cambria Math"/>
                  <a:ea typeface="Cambria Math"/>
                </a:endParaRPr>
              </a:p>
              <a:p>
                <a:pPr marL="989013" indent="-989013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</m:e>
                        <m:sup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</m:d>
                        </m:sup>
                      </m:sSup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𝑚</m:t>
                      </m:r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2000" b="1" i="1" smtClean="0">
                              <a:latin typeface="Cambria Math"/>
                              <a:ea typeface="Cambria Math"/>
                            </a:rPr>
                            <m:t>𝒒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𝑝h𝑜𝑛𝑜𝑛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≈</m:t>
                      </m:r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𝑒𝑥𝑐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sv-SE" sz="2000" b="0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495027" y="2066400"/>
                <a:ext cx="8890397" cy="4474800"/>
              </a:xfrm>
              <a:blipFill rotWithShape="1">
                <a:blip r:embed="rId3"/>
                <a:stretch>
                  <a:fillRect l="-1919" t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eft Brace 6"/>
          <p:cNvSpPr/>
          <p:nvPr/>
        </p:nvSpPr>
        <p:spPr bwMode="auto">
          <a:xfrm rot="16200000">
            <a:off x="3833738" y="4931965"/>
            <a:ext cx="504056" cy="2664296"/>
          </a:xfrm>
          <a:prstGeom prst="leftBrac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7434" y="6588149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Probability of phonon creation</a:t>
            </a:r>
            <a:endParaRPr lang="en-US" b="1" dirty="0">
              <a:solidFill>
                <a:srgbClr val="FF000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7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Luminescence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free</a:t>
            </a:r>
            <a:r>
              <a:rPr lang="sv-SE" dirty="0"/>
              <a:t> </a:t>
            </a:r>
            <a:r>
              <a:rPr lang="sv-SE" dirty="0" err="1"/>
              <a:t>excitons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emission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optical</a:t>
            </a:r>
            <a:r>
              <a:rPr lang="sv-SE" dirty="0"/>
              <a:t> </a:t>
            </a:r>
            <a:r>
              <a:rPr lang="sv-SE" dirty="0" err="1"/>
              <a:t>phonons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12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906787" y="2051644"/>
                <a:ext cx="6478638" cy="5041305"/>
              </a:xfrm>
            </p:spPr>
            <p:txBody>
              <a:bodyPr>
                <a:noAutofit/>
              </a:bodyPr>
              <a:lstStyle/>
              <a:p>
                <a:r>
                  <a:rPr lang="sv-SE" sz="1800" dirty="0" smtClean="0"/>
                  <a:t>Probability </a:t>
                </a:r>
                <a:r>
                  <a:rPr lang="sv-SE" sz="1800" dirty="0" err="1" smtClean="0"/>
                  <a:t>of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phonon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creation</a:t>
                </a:r>
                <a:r>
                  <a:rPr lang="sv-SE" sz="1800" dirty="0" smtClean="0"/>
                  <a:t>:</a:t>
                </a:r>
              </a:p>
              <a:p>
                <a:pPr marL="752475" lvl="1" indent="-457200">
                  <a:buFont typeface="+mj-lt"/>
                  <a:buAutoNum type="arabicPeriod"/>
                </a:pPr>
                <a:r>
                  <a:rPr lang="sv-SE" sz="1600" dirty="0" smtClean="0"/>
                  <a:t>X-LO (m=1):</a:t>
                </a:r>
              </a:p>
              <a:p>
                <a:pPr marL="295275" lvl="1" indent="0">
                  <a:buNone/>
                </a:pPr>
                <a:endParaRPr lang="sv-SE" sz="1600" dirty="0"/>
              </a:p>
              <a:p>
                <a:pPr marL="2781300" indent="-2066925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v-SE" sz="16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1600" i="1">
                              <a:latin typeface="Cambria Math"/>
                              <a:ea typeface="Cambria Math"/>
                            </a:rPr>
                            <m:t>𝑊</m:t>
                          </m:r>
                        </m:e>
                        <m:sup>
                          <m:d>
                            <m:dPr>
                              <m:ctrlPr>
                                <a:rPr lang="sv-SE" sz="16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sv-SE" sz="1600" i="1">
                          <a:latin typeface="Cambria Math"/>
                          <a:ea typeface="Cambria Math"/>
                        </a:rPr>
                        <m:t>(</m:t>
                      </m:r>
                      <m:sSub>
                        <m:sSubPr>
                          <m:ctrlPr>
                            <a:rPr lang="sv-SE" sz="16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1600" b="1" i="1">
                              <a:latin typeface="Cambria Math"/>
                              <a:ea typeface="Cambria Math"/>
                            </a:rPr>
                            <m:t>𝒒</m:t>
                          </m:r>
                        </m:e>
                        <m:sub>
                          <m:r>
                            <a:rPr lang="sv-SE" sz="1600" i="1">
                              <a:latin typeface="Cambria Math"/>
                              <a:ea typeface="Cambria Math"/>
                            </a:rPr>
                            <m:t>𝑝h𝑜𝑛𝑜𝑛</m:t>
                          </m:r>
                        </m:sub>
                      </m:sSub>
                      <m:r>
                        <a:rPr lang="sv-SE" sz="1600" i="1">
                          <a:latin typeface="Cambria Math"/>
                          <a:ea typeface="Cambria Math"/>
                        </a:rPr>
                        <m:t>≈</m:t>
                      </m:r>
                      <m:sSub>
                        <m:sSubPr>
                          <m:ctrlPr>
                            <a:rPr lang="sv-SE" sz="16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1600" b="1" i="1">
                              <a:latin typeface="Cambria Math"/>
                              <a:ea typeface="Cambria Math"/>
                            </a:rPr>
                            <m:t>𝑲</m:t>
                          </m:r>
                        </m:e>
                        <m:sub>
                          <m:r>
                            <a:rPr lang="sv-SE" sz="1600" i="1">
                              <a:latin typeface="Cambria Math"/>
                              <a:ea typeface="Cambria Math"/>
                            </a:rPr>
                            <m:t>𝑒𝑥𝑐</m:t>
                          </m:r>
                        </m:sub>
                      </m:sSub>
                      <m:r>
                        <a:rPr lang="sv-SE" sz="1600" i="1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sv-SE" sz="1600" i="1" smtClean="0">
                          <a:latin typeface="Cambria Math"/>
                          <a:ea typeface="Cambria Math"/>
                        </a:rPr>
                        <m:t>~</m:t>
                      </m:r>
                      <m:sSubSup>
                        <m:sSubSupPr>
                          <m:ctrlPr>
                            <a:rPr lang="sv-SE" sz="1600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1600" b="0" i="1" smtClean="0"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  <m:sub>
                          <m:r>
                            <a:rPr lang="sv-SE" sz="1600" b="0" i="1" smtClean="0">
                              <a:latin typeface="Cambria Math"/>
                              <a:ea typeface="Cambria Math"/>
                            </a:rPr>
                            <m:t>𝑒𝑥𝑐</m:t>
                          </m:r>
                        </m:sub>
                        <m:sup>
                          <m:r>
                            <a:rPr lang="sv-SE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sv-SE" sz="1800" dirty="0" smtClean="0"/>
              </a:p>
              <a:p>
                <a:pPr marL="2781300" indent="-2066925" algn="ctr">
                  <a:buNone/>
                </a:pPr>
                <a:endParaRPr lang="sv-SE" sz="1800" dirty="0"/>
              </a:p>
              <a:p>
                <a:pPr marL="1077913" indent="-363538">
                  <a:buNone/>
                </a:pPr>
                <a:r>
                  <a:rPr lang="sv-SE" sz="1800" dirty="0" smtClean="0"/>
                  <a:t>=&gt;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v-SE" sz="1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sv-SE" sz="1800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sv-SE" sz="1800" i="1">
                            <a:latin typeface="Cambria Math"/>
                          </a:rPr>
                          <m:t>𝑠𝑝</m:t>
                        </m:r>
                      </m:sub>
                      <m:sup>
                        <m:r>
                          <a:rPr lang="sv-SE" sz="1800" i="1">
                            <a:latin typeface="Cambria Math"/>
                          </a:rPr>
                          <m:t>(</m:t>
                        </m:r>
                        <m:r>
                          <a:rPr lang="sv-SE" sz="1800" i="1">
                            <a:latin typeface="Cambria Math"/>
                          </a:rPr>
                          <m:t>𝑚</m:t>
                        </m:r>
                        <m:r>
                          <a:rPr lang="sv-SE" sz="1800" i="1">
                            <a:latin typeface="Cambria Math"/>
                          </a:rPr>
                          <m:t>)</m:t>
                        </m:r>
                      </m:sup>
                    </m:sSubSup>
                    <m:d>
                      <m:dPr>
                        <m:ctrlPr>
                          <a:rPr lang="sv-SE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sv-SE" sz="1800" i="1">
                            <a:latin typeface="Cambria Math"/>
                          </a:rPr>
                          <m:t>h</m:t>
                        </m:r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ν</m:t>
                        </m:r>
                      </m:e>
                    </m:d>
                    <m:r>
                      <a:rPr lang="sv-SE" sz="1800" i="1">
                        <a:latin typeface="Cambria Math"/>
                        <a:ea typeface="Cambria Math"/>
                      </a:rPr>
                      <m:t>≈</m:t>
                    </m:r>
                    <m:sSup>
                      <m:sSupPr>
                        <m:ctrlPr>
                          <a:rPr lang="sv-SE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sv-SE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sv-SE" sz="1800" i="1">
                                <a:latin typeface="Cambria Math"/>
                                <a:ea typeface="Cambria Math"/>
                              </a:rPr>
                              <m:t>h</m:t>
                            </m:r>
                            <m:r>
                              <a:rPr lang="el-GR" sz="1800" i="1">
                                <a:latin typeface="Cambria Math"/>
                                <a:ea typeface="Cambria Math"/>
                              </a:rPr>
                              <m:t>𝜈</m:t>
                            </m:r>
                            <m:r>
                              <a:rPr lang="sv-SE" sz="18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𝑔</m:t>
                                        </m:r>
                                      </m:sub>
                                    </m:sSub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𝑋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ℏ</m:t>
                                </m:r>
                                <m:sSub>
                                  <m:sSubPr>
                                    <m:ctrlP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p>
                        <m:f>
                          <m:fPr>
                            <m:ctrlPr>
                              <a:rPr lang="sv-SE" sz="18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sv-SE" sz="18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sv-SE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func>
                      <m:funcPr>
                        <m:ctrlPr>
                          <a:rPr lang="sv-SE" sz="1800" i="1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v-SE" sz="1800">
                            <a:latin typeface="Cambria Math"/>
                            <a:ea typeface="Cambria Math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sv-SE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sv-SE" sz="18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h</m:t>
                                </m:r>
                                <m:r>
                                  <a:rPr lang="el-GR" sz="1800" i="1">
                                    <a:latin typeface="Cambria Math"/>
                                    <a:ea typeface="Cambria Math"/>
                                  </a:rPr>
                                  <m:t>𝜈</m:t>
                                </m:r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𝐸</m:t>
                                            </m:r>
                                          </m:e>
                                          <m:sub>
                                            <m: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𝑔</m:t>
                                            </m:r>
                                          </m:sub>
                                        </m:sSub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𝐸</m:t>
                                            </m:r>
                                          </m:e>
                                          <m:sub>
                                            <m: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𝑋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𝑚</m:t>
                                    </m:r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ℏ</m:t>
                                    </m:r>
                                    <m:sSub>
                                      <m:sSubPr>
                                        <m:ctrlP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sSub>
                                  <m:sSubPr>
                                    <m:ctrlP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sv-SE" sz="1800" i="1" dirty="0">
                  <a:latin typeface="Cambria Math"/>
                  <a:ea typeface="Cambria Math"/>
                </a:endParaRPr>
              </a:p>
              <a:p>
                <a:pPr marL="2781300" indent="-2066925" algn="ctr">
                  <a:buNone/>
                </a:pPr>
                <a:endParaRPr lang="sv-SE" sz="1800" dirty="0"/>
              </a:p>
              <a:p>
                <a:pPr marL="752475" lvl="1" indent="-457200">
                  <a:buFont typeface="+mj-lt"/>
                  <a:buAutoNum type="arabicPeriod"/>
                </a:pPr>
                <a:r>
                  <a:rPr lang="sv-SE" sz="1600" dirty="0" smtClean="0"/>
                  <a:t>X-2LO (m=2):</a:t>
                </a:r>
              </a:p>
              <a:p>
                <a:pPr marL="295275" lvl="1" indent="0">
                  <a:buNone/>
                </a:pPr>
                <a:endParaRPr lang="sv-SE" sz="1600" dirty="0" smtClean="0"/>
              </a:p>
              <a:p>
                <a:pPr marL="295275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v-SE" sz="16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1600" i="1">
                              <a:latin typeface="Cambria Math"/>
                              <a:ea typeface="Cambria Math"/>
                            </a:rPr>
                            <m:t>𝑊</m:t>
                          </m:r>
                        </m:e>
                        <m:sup>
                          <m:d>
                            <m:dPr>
                              <m:ctrlPr>
                                <a:rPr lang="sv-SE" sz="16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sv-SE" sz="16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sz="16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1600" b="1" i="1">
                                  <a:latin typeface="Cambria Math"/>
                                  <a:ea typeface="Cambria Math"/>
                                </a:rPr>
                                <m:t>𝒒</m:t>
                              </m:r>
                              <m:r>
                                <a:rPr lang="sv-SE" sz="1600" b="0" i="1" smtClean="0">
                                  <a:latin typeface="Cambria Math"/>
                                  <a:ea typeface="Cambria Math"/>
                                </a:rPr>
                                <m:t>´</m:t>
                              </m:r>
                            </m:e>
                            <m:sub>
                              <m:r>
                                <a:rPr lang="sv-SE" sz="1600" i="1">
                                  <a:latin typeface="Cambria Math"/>
                                  <a:ea typeface="Cambria Math"/>
                                </a:rPr>
                                <m:t>𝑝h𝑜𝑛𝑜𝑛</m:t>
                              </m:r>
                            </m:sub>
                          </m:sSub>
                          <m:r>
                            <a:rPr lang="sv-SE" sz="16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sv-SE" sz="16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1600" b="1" i="1">
                                  <a:latin typeface="Cambria Math"/>
                                  <a:ea typeface="Cambria Math"/>
                                </a:rPr>
                                <m:t>𝒒</m:t>
                              </m:r>
                              <m:r>
                                <a:rPr lang="sv-SE" sz="1600" i="1">
                                  <a:latin typeface="Cambria Math"/>
                                  <a:ea typeface="Cambria Math"/>
                                </a:rPr>
                                <m:t>´´</m:t>
                              </m:r>
                            </m:e>
                            <m:sub>
                              <m:r>
                                <a:rPr lang="sv-SE" sz="1600" i="1">
                                  <a:latin typeface="Cambria Math"/>
                                  <a:ea typeface="Cambria Math"/>
                                </a:rPr>
                                <m:t>𝑝h𝑜𝑛𝑜𝑛</m:t>
                              </m:r>
                            </m:sub>
                          </m:sSub>
                        </m:e>
                      </m:d>
                      <m:r>
                        <a:rPr lang="sv-SE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sv-SE" sz="1600" b="0" i="1" smtClean="0">
                          <a:latin typeface="Cambria Math"/>
                          <a:ea typeface="Cambria Math"/>
                        </a:rPr>
                        <m:t>𝑐𝑜𝑛𝑠𝑡</m:t>
                      </m:r>
                      <m:r>
                        <a:rPr lang="sv-SE" sz="1600" b="0" i="1" smtClean="0">
                          <a:latin typeface="Cambria Math"/>
                          <a:ea typeface="Cambria Math"/>
                        </a:rPr>
                        <m:t>. </m:t>
                      </m:r>
                    </m:oMath>
                  </m:oMathPara>
                </a14:m>
                <a:endParaRPr lang="en-US" sz="1600" dirty="0" smtClean="0"/>
              </a:p>
              <a:p>
                <a:pPr marL="295275" lvl="1" indent="0">
                  <a:buNone/>
                </a:pPr>
                <a:r>
                  <a:rPr lang="sv-SE" sz="1800" dirty="0"/>
                  <a:t>=&gt;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v-SE" sz="1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sv-SE" sz="1800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sv-SE" sz="1800" i="1">
                            <a:latin typeface="Cambria Math"/>
                          </a:rPr>
                          <m:t>𝑠𝑝</m:t>
                        </m:r>
                      </m:sub>
                      <m:sup>
                        <m:r>
                          <a:rPr lang="sv-SE" sz="1800" i="1">
                            <a:latin typeface="Cambria Math"/>
                          </a:rPr>
                          <m:t>(</m:t>
                        </m:r>
                        <m:r>
                          <a:rPr lang="sv-SE" sz="1800" i="1">
                            <a:latin typeface="Cambria Math"/>
                          </a:rPr>
                          <m:t>𝑚</m:t>
                        </m:r>
                        <m:r>
                          <a:rPr lang="sv-SE" sz="1800" i="1">
                            <a:latin typeface="Cambria Math"/>
                          </a:rPr>
                          <m:t>)</m:t>
                        </m:r>
                      </m:sup>
                    </m:sSubSup>
                    <m:d>
                      <m:dPr>
                        <m:ctrlPr>
                          <a:rPr lang="sv-SE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sv-SE" sz="1800" i="1">
                            <a:latin typeface="Cambria Math"/>
                          </a:rPr>
                          <m:t>h</m:t>
                        </m:r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ν</m:t>
                        </m:r>
                      </m:e>
                    </m:d>
                    <m:r>
                      <a:rPr lang="sv-SE" sz="1800" i="1">
                        <a:latin typeface="Cambria Math"/>
                        <a:ea typeface="Cambria Math"/>
                      </a:rPr>
                      <m:t>≈</m:t>
                    </m:r>
                    <m:sSup>
                      <m:sSupPr>
                        <m:ctrlPr>
                          <a:rPr lang="sv-SE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sv-SE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sv-SE" sz="1800" i="1">
                                <a:latin typeface="Cambria Math"/>
                                <a:ea typeface="Cambria Math"/>
                              </a:rPr>
                              <m:t>h</m:t>
                            </m:r>
                            <m:r>
                              <a:rPr lang="el-GR" sz="1800" i="1">
                                <a:latin typeface="Cambria Math"/>
                                <a:ea typeface="Cambria Math"/>
                              </a:rPr>
                              <m:t>𝜈</m:t>
                            </m:r>
                            <m:r>
                              <a:rPr lang="sv-SE" sz="18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𝑔</m:t>
                                        </m:r>
                                      </m:sub>
                                    </m:sSub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𝑋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ℏ</m:t>
                                </m:r>
                                <m:sSub>
                                  <m:sSubPr>
                                    <m:ctrlP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p>
                        <m:f>
                          <m:fPr>
                            <m:ctrlPr>
                              <a:rPr lang="sv-SE" sz="18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sv-SE" sz="18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sv-SE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func>
                      <m:funcPr>
                        <m:ctrlPr>
                          <a:rPr lang="sv-SE" sz="1800" i="1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v-SE" sz="1800">
                            <a:latin typeface="Cambria Math"/>
                            <a:ea typeface="Cambria Math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sv-SE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sv-SE" sz="18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h</m:t>
                                </m:r>
                                <m:r>
                                  <a:rPr lang="el-GR" sz="1800" i="1">
                                    <a:latin typeface="Cambria Math"/>
                                    <a:ea typeface="Cambria Math"/>
                                  </a:rPr>
                                  <m:t>𝜈</m:t>
                                </m:r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𝐸</m:t>
                                            </m:r>
                                          </m:e>
                                          <m:sub>
                                            <m: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𝑔</m:t>
                                            </m:r>
                                          </m:sub>
                                        </m:sSub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𝐸</m:t>
                                            </m:r>
                                          </m:e>
                                          <m:sub>
                                            <m:r>
                                              <a:rPr lang="sv-SE" sz="18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𝑋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𝑚</m:t>
                                    </m:r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ℏ</m:t>
                                    </m:r>
                                    <m:sSub>
                                      <m:sSubPr>
                                        <m:ctrlP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sv-SE" sz="1800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sSub>
                                  <m:sSubPr>
                                    <m:ctrlP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sv-SE" sz="1800" i="1">
                                        <a:latin typeface="Cambria Math"/>
                                        <a:ea typeface="Cambria Math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sv-SE" sz="1800" i="1"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906787" y="2051644"/>
                <a:ext cx="6478638" cy="5041305"/>
              </a:xfrm>
              <a:blipFill rotWithShape="1">
                <a:blip r:embed="rId3"/>
                <a:stretch>
                  <a:fillRect l="-2258" t="-605" r="-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PhD KTH\Courses\IM3008\LumSpSemFigs1_9\LumSpSemFigs1_9\Fig07_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2" y="2051646"/>
            <a:ext cx="337439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4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Luminescence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free</a:t>
            </a:r>
            <a:r>
              <a:rPr lang="sv-SE" dirty="0"/>
              <a:t> </a:t>
            </a:r>
            <a:r>
              <a:rPr lang="sv-SE" dirty="0" err="1"/>
              <a:t>excitons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emission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optical</a:t>
            </a:r>
            <a:r>
              <a:rPr lang="sv-SE" dirty="0"/>
              <a:t> </a:t>
            </a:r>
            <a:r>
              <a:rPr lang="sv-SE" dirty="0" err="1"/>
              <a:t>phonons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13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42900" y="2339677"/>
            <a:ext cx="10042525" cy="4474800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Participation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optical</a:t>
            </a:r>
            <a:r>
              <a:rPr lang="sv-SE" dirty="0" smtClean="0"/>
              <a:t> </a:t>
            </a:r>
            <a:r>
              <a:rPr lang="sv-SE" dirty="0" err="1" smtClean="0"/>
              <a:t>phonons</a:t>
            </a:r>
            <a:r>
              <a:rPr lang="sv-SE" dirty="0" smtClean="0"/>
              <a:t> in </a:t>
            </a:r>
            <a:r>
              <a:rPr lang="sv-SE" dirty="0" err="1" smtClean="0"/>
              <a:t>free</a:t>
            </a:r>
            <a:r>
              <a:rPr lang="sv-SE" dirty="0" smtClean="0"/>
              <a:t> exciton </a:t>
            </a:r>
            <a:r>
              <a:rPr lang="sv-SE" dirty="0" err="1" smtClean="0"/>
              <a:t>radiative</a:t>
            </a:r>
            <a:r>
              <a:rPr lang="sv-SE" dirty="0" smtClean="0"/>
              <a:t> </a:t>
            </a:r>
            <a:r>
              <a:rPr lang="sv-SE" dirty="0" err="1" smtClean="0"/>
              <a:t>recombination</a:t>
            </a:r>
            <a:r>
              <a:rPr lang="sv-SE" dirty="0"/>
              <a:t> </a:t>
            </a:r>
            <a:r>
              <a:rPr lang="sv-SE" dirty="0" smtClean="0"/>
              <a:t>in </a:t>
            </a:r>
            <a:r>
              <a:rPr lang="sv-SE" dirty="0" err="1" smtClean="0"/>
              <a:t>direct</a:t>
            </a:r>
            <a:r>
              <a:rPr lang="sv-SE" dirty="0" smtClean="0"/>
              <a:t> bandgap </a:t>
            </a:r>
            <a:r>
              <a:rPr lang="sv-SE" dirty="0" err="1" smtClean="0"/>
              <a:t>semiconductors</a:t>
            </a:r>
            <a:r>
              <a:rPr lang="sv-SE" dirty="0" smtClean="0"/>
              <a:t>:</a:t>
            </a:r>
          </a:p>
          <a:p>
            <a:pPr marL="0" indent="0">
              <a:buNone/>
            </a:pPr>
            <a:endParaRPr lang="sv-SE" dirty="0" smtClean="0"/>
          </a:p>
          <a:p>
            <a:pPr marL="457200" indent="-457200">
              <a:buFont typeface="+mj-lt"/>
              <a:buAutoNum type="arabicPeriod"/>
            </a:pPr>
            <a:r>
              <a:rPr lang="sv-SE" dirty="0" err="1" smtClean="0"/>
              <a:t>removes</a:t>
            </a:r>
            <a:r>
              <a:rPr lang="sv-SE" dirty="0" smtClean="0"/>
              <a:t> polariton </a:t>
            </a:r>
            <a:r>
              <a:rPr lang="sv-SE" dirty="0" err="1" smtClean="0"/>
              <a:t>effects</a:t>
            </a:r>
            <a:endParaRPr lang="sv-SE" dirty="0" smtClean="0"/>
          </a:p>
          <a:p>
            <a:pPr marL="457200" indent="-457200">
              <a:buFont typeface="+mj-lt"/>
              <a:buAutoNum type="arabicPeriod"/>
            </a:pPr>
            <a:r>
              <a:rPr lang="sv-SE" b="1" dirty="0" smtClean="0"/>
              <a:t>Fröhlich </a:t>
            </a:r>
            <a:r>
              <a:rPr lang="sv-SE" b="1" dirty="0" err="1" smtClean="0"/>
              <a:t>coupling</a:t>
            </a:r>
            <a:r>
              <a:rPr lang="sv-SE" dirty="0" smtClean="0"/>
              <a:t>: </a:t>
            </a:r>
            <a:r>
              <a:rPr lang="sv-SE" dirty="0" err="1" smtClean="0"/>
              <a:t>these</a:t>
            </a:r>
            <a:r>
              <a:rPr lang="sv-SE" dirty="0" smtClean="0"/>
              <a:t> </a:t>
            </a:r>
            <a:r>
              <a:rPr lang="sv-SE" dirty="0" err="1" smtClean="0"/>
              <a:t>phonons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strongest</a:t>
            </a:r>
            <a:r>
              <a:rPr lang="sv-SE" dirty="0" smtClean="0"/>
              <a:t> </a:t>
            </a:r>
            <a:r>
              <a:rPr lang="sv-SE" dirty="0" err="1" smtClean="0"/>
              <a:t>coupling</a:t>
            </a:r>
            <a:r>
              <a:rPr lang="sv-SE" dirty="0" smtClean="0"/>
              <a:t> in polar </a:t>
            </a:r>
            <a:r>
              <a:rPr lang="sv-SE" dirty="0" err="1" smtClean="0"/>
              <a:t>semiconductors</a:t>
            </a:r>
            <a:r>
              <a:rPr lang="sv-SE" dirty="0" smtClean="0"/>
              <a:t> (</a:t>
            </a:r>
            <a:r>
              <a:rPr lang="sv-SE" dirty="0" err="1" smtClean="0"/>
              <a:t>particularly</a:t>
            </a:r>
            <a:r>
              <a:rPr lang="sv-SE" dirty="0" smtClean="0"/>
              <a:t> in II-VI materials)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22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Luminescence of </a:t>
            </a:r>
            <a:r>
              <a:rPr lang="en-US" dirty="0" err="1" smtClean="0"/>
              <a:t>excitons</a:t>
            </a:r>
            <a:r>
              <a:rPr lang="en-US" dirty="0" smtClean="0"/>
              <a:t> in indirect </a:t>
            </a:r>
            <a:r>
              <a:rPr lang="en-US" dirty="0" err="1" smtClean="0"/>
              <a:t>bandgap</a:t>
            </a:r>
            <a:r>
              <a:rPr lang="en-US" dirty="0" smtClean="0"/>
              <a:t> semiconductors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14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42900" y="2066400"/>
            <a:ext cx="9811925" cy="1641429"/>
          </a:xfrm>
        </p:spPr>
        <p:txBody>
          <a:bodyPr/>
          <a:lstStyle/>
          <a:p>
            <a:r>
              <a:rPr lang="sv-SE" b="1" dirty="0" err="1" smtClean="0"/>
              <a:t>Absence</a:t>
            </a:r>
            <a:r>
              <a:rPr lang="sv-SE" b="1" dirty="0" smtClean="0"/>
              <a:t> </a:t>
            </a:r>
            <a:r>
              <a:rPr lang="sv-SE" b="1" dirty="0" err="1" smtClean="0"/>
              <a:t>of</a:t>
            </a:r>
            <a:r>
              <a:rPr lang="sv-SE" b="1" dirty="0" smtClean="0"/>
              <a:t> polariton </a:t>
            </a:r>
            <a:r>
              <a:rPr lang="sv-SE" b="1" dirty="0" err="1" smtClean="0"/>
              <a:t>states</a:t>
            </a:r>
            <a:r>
              <a:rPr lang="sv-SE" dirty="0" smtClean="0"/>
              <a:t> (non-</a:t>
            </a:r>
            <a:r>
              <a:rPr lang="sv-SE" dirty="0" err="1" smtClean="0"/>
              <a:t>crossing</a:t>
            </a:r>
            <a:r>
              <a:rPr lang="sv-SE" dirty="0" smtClean="0"/>
              <a:t> exciton and </a:t>
            </a:r>
            <a:r>
              <a:rPr lang="sv-SE" dirty="0" err="1" smtClean="0"/>
              <a:t>photon</a:t>
            </a:r>
            <a:r>
              <a:rPr lang="sv-SE" dirty="0" smtClean="0"/>
              <a:t> dispersion </a:t>
            </a:r>
            <a:r>
              <a:rPr lang="sv-SE" dirty="0" err="1" smtClean="0"/>
              <a:t>curves</a:t>
            </a:r>
            <a:r>
              <a:rPr lang="sv-SE" dirty="0" smtClean="0"/>
              <a:t>)</a:t>
            </a:r>
          </a:p>
          <a:p>
            <a:r>
              <a:rPr lang="sv-SE" dirty="0" err="1" smtClean="0"/>
              <a:t>indispensability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phonon</a:t>
            </a:r>
            <a:r>
              <a:rPr lang="sv-SE" dirty="0" smtClean="0"/>
              <a:t> participation in </a:t>
            </a:r>
            <a:r>
              <a:rPr lang="sv-SE" dirty="0" err="1" smtClean="0"/>
              <a:t>radiative</a:t>
            </a:r>
            <a:r>
              <a:rPr lang="sv-SE" dirty="0" smtClean="0"/>
              <a:t> </a:t>
            </a:r>
            <a:r>
              <a:rPr lang="sv-SE" dirty="0" err="1" smtClean="0"/>
              <a:t>recombination</a:t>
            </a:r>
            <a:r>
              <a:rPr lang="sv-SE" dirty="0" smtClean="0"/>
              <a:t> process</a:t>
            </a:r>
          </a:p>
          <a:p>
            <a:endParaRPr lang="en-US" dirty="0"/>
          </a:p>
        </p:txBody>
      </p:sp>
      <p:pic>
        <p:nvPicPr>
          <p:cNvPr id="7" name="Picture 2" descr="C:\PhD KTH\Courses\IM3008\LumSpSemFigs1_9\LumSpSemFigs1_9\Fig07_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38" y="3733970"/>
            <a:ext cx="4901944" cy="314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281885" y="5752710"/>
                <a:ext cx="4967511" cy="13133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9527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v-SE" sz="180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sv-SE" sz="1800" i="1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sv-SE" sz="1800" i="1">
                              <a:latin typeface="Cambria Math"/>
                            </a:rPr>
                            <m:t>𝑠𝑝</m:t>
                          </m:r>
                          <m:r>
                            <a:rPr lang="sv-SE" sz="1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sv-SE" sz="18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sv-SE" sz="1800" b="0" i="1" smtClean="0">
                              <a:latin typeface="Cambria Math"/>
                            </a:rPr>
                            <m:t>)</m:t>
                          </m:r>
                        </m:sub>
                        <m:sup>
                          <m:r>
                            <a:rPr lang="sv-SE" sz="1800" i="1">
                              <a:latin typeface="Cambria Math"/>
                            </a:rPr>
                            <m:t>(</m:t>
                          </m:r>
                          <m:r>
                            <a:rPr lang="sv-SE" sz="1800" b="0" i="1" smtClean="0">
                              <a:latin typeface="Cambria Math"/>
                            </a:rPr>
                            <m:t>1</m:t>
                          </m:r>
                          <m:r>
                            <a:rPr lang="sv-SE" sz="1800" i="1">
                              <a:latin typeface="Cambria Math"/>
                            </a:rPr>
                            <m:t>)</m:t>
                          </m:r>
                        </m:sup>
                      </m:sSubSup>
                      <m:d>
                        <m:dPr>
                          <m:ctrlPr>
                            <a:rPr lang="sv-SE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sv-SE" sz="1800" i="1">
                              <a:latin typeface="Cambria Math"/>
                            </a:rPr>
                            <m:t>h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/>
                            </a:rPr>
                            <m:t>ν</m:t>
                          </m:r>
                        </m:e>
                      </m:d>
                      <m:r>
                        <a:rPr lang="sv-SE" sz="1800" i="1">
                          <a:latin typeface="Cambria Math"/>
                          <a:ea typeface="Cambria Math"/>
                        </a:rPr>
                        <m:t>≈</m:t>
                      </m:r>
                      <m:sSup>
                        <m:sSupPr>
                          <m:ctrlPr>
                            <a:rPr lang="sv-SE" sz="18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sv-SE" sz="18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1800" i="1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  <m:r>
                                <a:rPr lang="el-GR" sz="1800" i="1">
                                  <a:latin typeface="Cambria Math"/>
                                  <a:ea typeface="Cambria Math"/>
                                </a:rPr>
                                <m:t>𝜈</m:t>
                              </m:r>
                              <m:r>
                                <a:rPr lang="sv-SE" sz="18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sv-SE" sz="18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sv-SE" sz="18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  <m:r>
                                        <a:rPr lang="sv-SE" sz="1800" i="1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𝑋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sv-SE" sz="1800" i="1">
                                      <a:latin typeface="Cambria Math"/>
                                      <a:ea typeface="Cambria Math"/>
                                    </a:rPr>
                                    <m:t>−ℏ</m:t>
                                  </m:r>
                                  <m:sSub>
                                    <m:sSubPr>
                                      <m:ctrlPr>
                                        <a:rPr lang="sv-SE" sz="18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1800" i="1">
                                          <a:latin typeface="Cambria Math"/>
                                          <a:ea typeface="Cambria Math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sv-SE" sz="1800" b="0" i="1" smtClean="0">
                                          <a:latin typeface="Cambria Math"/>
                                          <a:ea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sv-SE" sz="18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sv-SE" sz="18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sv-SE" sz="18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sv-SE" sz="180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lang="sv-SE" sz="1800" i="1" dirty="0" smtClean="0">
                  <a:latin typeface="Cambria Math"/>
                  <a:ea typeface="Cambria Math"/>
                </a:endParaRPr>
              </a:p>
              <a:p>
                <a:pPr marL="29527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800" i="1" smtClean="0">
                          <a:latin typeface="Cambria Math"/>
                          <a:ea typeface="Cambria Math"/>
                        </a:rPr>
                        <m:t>×</m:t>
                      </m:r>
                      <m:func>
                        <m:funcPr>
                          <m:ctrlPr>
                            <a:rPr lang="sv-SE" sz="18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v-SE" sz="1800">
                              <a:latin typeface="Cambria Math"/>
                              <a:ea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sv-SE" sz="18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18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sv-SE" sz="18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sv-SE" sz="1800" i="1">
                                      <a:latin typeface="Cambria Math"/>
                                      <a:ea typeface="Cambria Math"/>
                                    </a:rPr>
                                    <m:t>h</m:t>
                                  </m:r>
                                  <m:r>
                                    <a:rPr lang="el-GR" sz="1800" i="1">
                                      <a:latin typeface="Cambria Math"/>
                                      <a:ea typeface="Cambria Math"/>
                                    </a:rPr>
                                    <m:t>𝜈</m:t>
                                  </m:r>
                                  <m:r>
                                    <a:rPr lang="sv-SE" sz="18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sv-SE" sz="18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ctrlP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sv-SE" sz="18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sv-SE" sz="18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a:rPr lang="sv-SE" sz="18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𝑔</m:t>
                                              </m:r>
                                            </m:sub>
                                          </m:sSub>
                                          <m: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sv-SE" sz="18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sv-SE" sz="18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a:rPr lang="sv-SE" sz="18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𝑋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lang="sv-SE" sz="1800" i="1">
                                          <a:latin typeface="Cambria Math"/>
                                          <a:ea typeface="Cambria Math"/>
                                        </a:rPr>
                                        <m:t>−ℏ</m:t>
                                      </m:r>
                                      <m:sSub>
                                        <m:sSubPr>
                                          <m:ctrlP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sv-SE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sv-SE" sz="18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1800" i="1">
                                          <a:latin typeface="Cambria Math"/>
                                          <a:ea typeface="Cambria Math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sv-SE" sz="1800" i="1">
                                          <a:latin typeface="Cambria Math"/>
                                          <a:ea typeface="Cambria Math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sv-SE" sz="1800" i="1">
                                      <a:latin typeface="Cambria Math"/>
                                      <a:ea typeface="Cambria Math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885" y="5752710"/>
                <a:ext cx="4967511" cy="131330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3" descr="C:\PhD KTH\Courses\IM3008\LumSpSemFigs1_9\LumSpSemFigs1_9\Fig07_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954" y="3338873"/>
            <a:ext cx="3456384" cy="249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41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Luminescence of </a:t>
            </a:r>
            <a:r>
              <a:rPr lang="en-US" dirty="0" err="1"/>
              <a:t>excitons</a:t>
            </a:r>
            <a:r>
              <a:rPr lang="en-US" dirty="0"/>
              <a:t> in indirect </a:t>
            </a:r>
            <a:r>
              <a:rPr lang="en-US" dirty="0" err="1"/>
              <a:t>bandgap</a:t>
            </a:r>
            <a:r>
              <a:rPr lang="en-US" dirty="0"/>
              <a:t> semiconductors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15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241450" y="2066400"/>
            <a:ext cx="9143975" cy="2001469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Si and Ge:</a:t>
            </a:r>
          </a:p>
          <a:p>
            <a:r>
              <a:rPr lang="sv-SE" dirty="0" smtClean="0"/>
              <a:t>Si: TA-, LO- and TO- </a:t>
            </a:r>
            <a:r>
              <a:rPr lang="sv-SE" dirty="0" err="1" smtClean="0"/>
              <a:t>replicas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observed</a:t>
            </a:r>
            <a:r>
              <a:rPr lang="sv-SE" dirty="0" smtClean="0"/>
              <a:t>, the </a:t>
            </a:r>
            <a:r>
              <a:rPr lang="sv-SE" dirty="0" err="1" smtClean="0"/>
              <a:t>weak</a:t>
            </a:r>
            <a:r>
              <a:rPr lang="sv-SE" dirty="0" smtClean="0"/>
              <a:t> LA-</a:t>
            </a:r>
            <a:r>
              <a:rPr lang="sv-SE" dirty="0" err="1" smtClean="0"/>
              <a:t>line</a:t>
            </a:r>
            <a:r>
              <a:rPr lang="sv-SE" dirty="0" smtClean="0"/>
              <a:t> </a:t>
            </a:r>
            <a:r>
              <a:rPr lang="sv-SE" dirty="0" err="1" smtClean="0"/>
              <a:t>merges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the LO-</a:t>
            </a:r>
            <a:r>
              <a:rPr lang="sv-SE" dirty="0" err="1" smtClean="0"/>
              <a:t>line</a:t>
            </a:r>
            <a:endParaRPr lang="sv-SE" dirty="0"/>
          </a:p>
          <a:p>
            <a:r>
              <a:rPr lang="sv-SE" dirty="0" smtClean="0"/>
              <a:t>Ge: </a:t>
            </a:r>
            <a:r>
              <a:rPr lang="sv-SE" dirty="0" err="1" smtClean="0"/>
              <a:t>allowed</a:t>
            </a:r>
            <a:r>
              <a:rPr lang="sv-SE" dirty="0" smtClean="0"/>
              <a:t> LA- and TO- </a:t>
            </a:r>
            <a:r>
              <a:rPr lang="sv-SE" dirty="0" err="1" smtClean="0"/>
              <a:t>replicas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observed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2901" y="4643933"/>
            <a:ext cx="10042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>
                <a:latin typeface="+mn-lt"/>
                <a:cs typeface="Times" panose="02020603050405020304" pitchFamily="18" charset="0"/>
              </a:rPr>
              <a:t>SELECTION RULES </a:t>
            </a:r>
          </a:p>
          <a:p>
            <a:pPr algn="ctr"/>
            <a:r>
              <a:rPr lang="sv-SE" b="1" dirty="0" smtClean="0">
                <a:latin typeface="+mn-lt"/>
                <a:cs typeface="Times" panose="02020603050405020304" pitchFamily="18" charset="0"/>
              </a:rPr>
              <a:t>IMPOSED BY CRYSTAL SYMMETRY APPLY!</a:t>
            </a:r>
            <a:endParaRPr lang="en-US" b="1" dirty="0">
              <a:latin typeface="+mn-lt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44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Bound</a:t>
            </a:r>
            <a:r>
              <a:rPr lang="sv-SE" dirty="0" smtClean="0"/>
              <a:t> </a:t>
            </a:r>
            <a:r>
              <a:rPr lang="sv-SE" dirty="0" err="1" smtClean="0"/>
              <a:t>excitons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16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241450" y="2066400"/>
                <a:ext cx="8913375" cy="4474800"/>
              </a:xfrm>
            </p:spPr>
            <p:txBody>
              <a:bodyPr/>
              <a:lstStyle/>
              <a:p>
                <a:r>
                  <a:rPr lang="en-US" dirty="0" smtClean="0"/>
                  <a:t>Trapped in potential wells created by impurity atoms</a:t>
                </a:r>
              </a:p>
              <a:p>
                <a:r>
                  <a:rPr lang="en-US" b="1" dirty="0" smtClean="0"/>
                  <a:t>Extrinsic luminescence</a:t>
                </a:r>
              </a:p>
              <a:p>
                <a:r>
                  <a:rPr lang="en-US" dirty="0" smtClean="0"/>
                  <a:t>Efficiency of their luminescence higher than FE</a:t>
                </a:r>
              </a:p>
              <a:p>
                <a:pPr marL="757237" lvl="1" indent="-457200">
                  <a:buFont typeface="+mj-lt"/>
                  <a:buAutoNum type="arabicPeriod"/>
                </a:pPr>
                <a:r>
                  <a:rPr lang="en-US" dirty="0" smtClean="0"/>
                  <a:t>Large radius of </a:t>
                </a:r>
                <a:r>
                  <a:rPr lang="en-US" dirty="0" err="1" smtClean="0"/>
                  <a:t>Wannier</a:t>
                </a:r>
                <a:r>
                  <a:rPr lang="en-US" dirty="0" smtClean="0"/>
                  <a:t> exciton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 smtClean="0"/>
                  <a:t> =&gt; large capture cross-section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757237" lvl="1" indent="-457200">
                  <a:buFont typeface="+mj-lt"/>
                  <a:buAutoNum type="arabicPeriod"/>
                </a:pPr>
                <a:endParaRPr lang="en-US" dirty="0" smtClean="0"/>
              </a:p>
              <a:p>
                <a:pPr marL="757237" lvl="1" indent="-457200">
                  <a:buFont typeface="+mj-lt"/>
                  <a:buAutoNum type="arabicPeriod"/>
                </a:pPr>
                <a:endParaRPr lang="en-US" dirty="0"/>
              </a:p>
              <a:p>
                <a:pPr marL="757237" lvl="1" indent="-457200">
                  <a:buFont typeface="+mj-lt"/>
                  <a:buAutoNum type="arabicPeriod"/>
                </a:pPr>
                <a:endParaRPr lang="en-US" dirty="0" smtClean="0"/>
              </a:p>
              <a:p>
                <a:pPr marL="757237" lvl="1" indent="-457200">
                  <a:buFont typeface="+mj-lt"/>
                  <a:buAutoNum type="arabicPeriod"/>
                </a:pPr>
                <a:endParaRPr lang="en-US" dirty="0"/>
              </a:p>
              <a:p>
                <a:pPr marL="757237" lvl="1" indent="-457200">
                  <a:buFont typeface="+mj-lt"/>
                  <a:buAutoNum type="arabicPeriod"/>
                </a:pPr>
                <a:r>
                  <a:rPr lang="en-US" dirty="0" smtClean="0"/>
                  <a:t>All the unit cells inside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≈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bSup>
                  </m:oMath>
                </a14:m>
                <a:r>
                  <a:rPr lang="en-US" dirty="0" smtClean="0"/>
                  <a:t> around the impurity atom or defect contribute to </a:t>
                </a:r>
                <a:r>
                  <a:rPr lang="en-US" dirty="0" err="1" smtClean="0"/>
                  <a:t>radiative</a:t>
                </a:r>
                <a:r>
                  <a:rPr lang="en-US" dirty="0" smtClean="0"/>
                  <a:t> recombination of the bound exciton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241450" y="2066400"/>
                <a:ext cx="8913375" cy="4474800"/>
              </a:xfrm>
              <a:blipFill rotWithShape="1">
                <a:blip r:embed="rId2"/>
                <a:stretch>
                  <a:fillRect l="-1984" t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049762" y="4228441"/>
                <a:ext cx="1737270" cy="8466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</a:rPr>
                            <m:t>𝑡𝑟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</a:rPr>
                        <m:t>≈</m:t>
                      </m:r>
                      <m:f>
                        <m:f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𝑋</m:t>
                              </m:r>
                            </m:sub>
                          </m:sSub>
                          <m:r>
                            <a:rPr lang="sv-SE" b="0" i="1" smtClean="0">
                              <a:latin typeface="Cambria Math"/>
                            </a:rPr>
                            <m:t>𝑁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</a:rPr>
                            <m:t>ν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762" y="4228441"/>
                <a:ext cx="1737270" cy="84664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169442" y="4139877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n-lt"/>
              </a:rPr>
              <a:t>Mean exciton lifetime </a:t>
            </a:r>
          </a:p>
          <a:p>
            <a:pPr algn="ctr"/>
            <a:r>
              <a:rPr lang="en-US" sz="2000" b="1" dirty="0" smtClean="0">
                <a:latin typeface="+mn-lt"/>
              </a:rPr>
              <a:t>before trapping</a:t>
            </a:r>
            <a:endParaRPr lang="en-US" sz="2000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93978" y="4067869"/>
                <a:ext cx="489654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v-SE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1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sv-SE" sz="1800" i="1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+mn-lt"/>
                  </a:rPr>
                  <a:t> : exciton capture cross-section</a:t>
                </a:r>
              </a:p>
              <a:p>
                <a14:m>
                  <m:oMath xmlns:m="http://schemas.openxmlformats.org/officeDocument/2006/math">
                    <m:r>
                      <a:rPr lang="sv-SE" sz="14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+mn-lt"/>
                  </a:rPr>
                  <a:t> </a:t>
                </a:r>
                <a:r>
                  <a:rPr lang="en-US" sz="1800" dirty="0">
                    <a:latin typeface="+mn-lt"/>
                  </a:rPr>
                  <a:t>: </a:t>
                </a:r>
                <a:r>
                  <a:rPr lang="en-US" sz="1800" dirty="0" smtClean="0">
                    <a:latin typeface="+mn-lt"/>
                  </a:rPr>
                  <a:t>impurity concentration</a:t>
                </a:r>
              </a:p>
              <a:p>
                <a:pPr marL="363538" indent="-363538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>
                        <a:latin typeface="Cambria Math"/>
                      </a:rPr>
                      <m:t>ν</m:t>
                    </m:r>
                  </m:oMath>
                </a14:m>
                <a:r>
                  <a:rPr lang="en-US" sz="1800" dirty="0" smtClean="0">
                    <a:latin typeface="+mn-lt"/>
                  </a:rPr>
                  <a:t> </a:t>
                </a:r>
                <a:r>
                  <a:rPr lang="en-US" sz="1800" dirty="0">
                    <a:latin typeface="+mn-lt"/>
                  </a:rPr>
                  <a:t>: </a:t>
                </a:r>
                <a:r>
                  <a:rPr lang="en-US" sz="1800" dirty="0" smtClean="0">
                    <a:latin typeface="+mn-lt"/>
                  </a:rPr>
                  <a:t>thermal velocity of exciton diffusion through the lattice</a:t>
                </a:r>
                <a:endParaRPr lang="en-US" sz="1800" dirty="0">
                  <a:latin typeface="+mn-lt"/>
                </a:endParaRPr>
              </a:p>
              <a:p>
                <a:endParaRPr lang="en-US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3978" y="4067869"/>
                <a:ext cx="4896544" cy="1477328"/>
              </a:xfrm>
              <a:prstGeom prst="rect">
                <a:avLst/>
              </a:prstGeom>
              <a:blipFill rotWithShape="1">
                <a:blip r:embed="rId4"/>
                <a:stretch>
                  <a:fillRect t="-2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824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Bound</a:t>
            </a:r>
            <a:r>
              <a:rPr lang="sv-SE" dirty="0"/>
              <a:t> </a:t>
            </a:r>
            <a:r>
              <a:rPr lang="sv-SE" dirty="0" err="1"/>
              <a:t>excitons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17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241450" y="2066400"/>
            <a:ext cx="8024400" cy="4474800"/>
          </a:xfrm>
        </p:spPr>
        <p:txBody>
          <a:bodyPr/>
          <a:lstStyle/>
          <a:p>
            <a:r>
              <a:rPr lang="sv-SE" dirty="0" err="1" smtClean="0"/>
              <a:t>Typical</a:t>
            </a:r>
            <a:r>
              <a:rPr lang="sv-SE" dirty="0" smtClean="0"/>
              <a:t> </a:t>
            </a:r>
            <a:r>
              <a:rPr lang="sv-SE" dirty="0" err="1" smtClean="0"/>
              <a:t>values</a:t>
            </a:r>
            <a:r>
              <a:rPr lang="sv-SE" dirty="0" smtClean="0"/>
              <a:t> for a </a:t>
            </a:r>
            <a:r>
              <a:rPr lang="sv-SE" dirty="0" err="1" smtClean="0"/>
              <a:t>semiconductor</a:t>
            </a:r>
            <a:r>
              <a:rPr lang="sv-SE" dirty="0" smtClean="0"/>
              <a:t>: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69442" y="2599234"/>
                <a:ext cx="712879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v-SE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sv-SE" sz="2000" i="1"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sv-SE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</a:rPr>
                          <m:t>−12</m:t>
                        </m:r>
                      </m:sup>
                    </m:sSup>
                    <m:r>
                      <a:rPr lang="sv-SE" sz="2000" b="0" i="1" smtClean="0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sv-SE" sz="1600" b="0" i="1" smtClean="0">
                        <a:latin typeface="Cambria Math"/>
                      </a:rPr>
                      <m:t>𝑁</m:t>
                    </m:r>
                    <m:r>
                      <a:rPr lang="sv-SE" sz="16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sv-SE" sz="16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sz="16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sv-SE" sz="1600" b="0" i="1" smtClean="0">
                            <a:latin typeface="Cambria Math"/>
                          </a:rPr>
                          <m:t>15</m:t>
                        </m:r>
                      </m:sup>
                    </m:sSup>
                    <m:r>
                      <a:rPr lang="sv-SE" sz="1600" b="0" i="1" smtClean="0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sv-SE" sz="16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sz="16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sv-SE" sz="1600" b="0" i="1" smtClean="0">
                            <a:latin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+mn-lt"/>
                  </a:rPr>
                  <a:t> (nominally pure semiconductor, except Si)</a:t>
                </a:r>
              </a:p>
              <a:p>
                <a:pPr marL="363538" indent="-363538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/>
                      </a:rPr>
                      <m:t>ν</m:t>
                    </m:r>
                    <m:r>
                      <a:rPr lang="sv-SE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sv-SE" sz="2000" b="0" i="1" smtClean="0">
                        <a:latin typeface="Cambria Math"/>
                      </a:rPr>
                      <m:t>𝑐𝑚</m:t>
                    </m:r>
                    <m:r>
                      <a:rPr lang="sv-SE" sz="2000" b="0" i="1" smtClean="0">
                        <a:latin typeface="Cambria Math"/>
                      </a:rPr>
                      <m:t>/</m:t>
                    </m:r>
                    <m:r>
                      <a:rPr lang="sv-SE" sz="2000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sz="2000" dirty="0" smtClean="0">
                    <a:latin typeface="+mn-lt"/>
                  </a:rPr>
                  <a:t> (i.e. </a:t>
                </a:r>
                <a14:m>
                  <m:oMath xmlns:m="http://schemas.openxmlformats.org/officeDocument/2006/math">
                    <m:r>
                      <a:rPr lang="sv-SE" sz="2000" b="0" i="1" smtClean="0">
                        <a:latin typeface="Cambria Math"/>
                      </a:rPr>
                      <m:t>𝑇</m:t>
                    </m:r>
                    <m:r>
                      <a:rPr lang="sv-SE" sz="2000" b="0" i="1" smtClean="0">
                        <a:latin typeface="Cambria Math"/>
                      </a:rPr>
                      <m:t>=2 </m:t>
                    </m:r>
                    <m:r>
                      <a:rPr lang="sv-SE" sz="2000" b="0" i="1" smtClean="0">
                        <a:latin typeface="Cambria Math"/>
                      </a:rPr>
                      <m:t>𝐾</m:t>
                    </m:r>
                  </m:oMath>
                </a14:m>
                <a:r>
                  <a:rPr lang="en-US" sz="2000" dirty="0" smtClean="0">
                    <a:latin typeface="+mn-lt"/>
                  </a:rPr>
                  <a:t>) </a:t>
                </a:r>
                <a:endParaRPr lang="en-US" sz="2000" dirty="0">
                  <a:latin typeface="+mn-lt"/>
                </a:endParaRPr>
              </a:p>
              <a:p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442" y="2599234"/>
                <a:ext cx="7128792" cy="132343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own Arrow 7"/>
          <p:cNvSpPr/>
          <p:nvPr/>
        </p:nvSpPr>
        <p:spPr bwMode="auto">
          <a:xfrm>
            <a:off x="4841850" y="3922673"/>
            <a:ext cx="648072" cy="793268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297251" y="4859957"/>
                <a:ext cx="18260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</a:rPr>
                            <m:t>𝑡𝑟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</a:rPr>
                        <m:t>≈</m:t>
                      </m:r>
                      <m:sSup>
                        <m:sSup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sv-SE" b="0" i="1" smtClean="0">
                              <a:latin typeface="Cambria Math"/>
                            </a:rPr>
                            <m:t>−9</m:t>
                          </m:r>
                        </m:sup>
                      </m:sSup>
                      <m:r>
                        <a:rPr lang="sv-SE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251" y="4859957"/>
                <a:ext cx="1826013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own Arrow 9"/>
          <p:cNvSpPr/>
          <p:nvPr/>
        </p:nvSpPr>
        <p:spPr bwMode="auto">
          <a:xfrm rot="3325778">
            <a:off x="3317862" y="5015973"/>
            <a:ext cx="720080" cy="1008112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1" name="Down Arrow 10"/>
          <p:cNvSpPr/>
          <p:nvPr/>
        </p:nvSpPr>
        <p:spPr bwMode="auto">
          <a:xfrm rot="18992195">
            <a:off x="6622626" y="5015973"/>
            <a:ext cx="720080" cy="1008112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5386" y="5271511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>
                <a:latin typeface="+mn-lt"/>
                <a:cs typeface="Times" panose="02020603050405020304" pitchFamily="18" charset="0"/>
              </a:rPr>
              <a:t>Direct</a:t>
            </a:r>
            <a:r>
              <a:rPr lang="sv-SE" b="1" dirty="0" smtClean="0">
                <a:latin typeface="+mn-lt"/>
                <a:cs typeface="Times" panose="02020603050405020304" pitchFamily="18" charset="0"/>
              </a:rPr>
              <a:t> bandgap</a:t>
            </a:r>
            <a:endParaRPr lang="en-US" b="1" dirty="0">
              <a:latin typeface="+mn-lt"/>
              <a:cs typeface="Times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94178" y="5292005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>
                <a:latin typeface="+mn-lt"/>
                <a:cs typeface="Times" panose="02020603050405020304" pitchFamily="18" charset="0"/>
              </a:rPr>
              <a:t>Indirect</a:t>
            </a:r>
            <a:r>
              <a:rPr lang="sv-SE" b="1" dirty="0" smtClean="0">
                <a:latin typeface="+mn-lt"/>
                <a:cs typeface="Times" panose="02020603050405020304" pitchFamily="18" charset="0"/>
              </a:rPr>
              <a:t> bandgap</a:t>
            </a:r>
            <a:endParaRPr lang="en-US" b="1" dirty="0">
              <a:latin typeface="+mn-lt"/>
              <a:cs typeface="Times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32499" y="6300117"/>
                <a:ext cx="1317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</a:rPr>
                            <m:t>𝑡𝑟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</a:rPr>
                        <m:t>≈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499" y="6300117"/>
                <a:ext cx="1317091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229196" y="6300116"/>
                <a:ext cx="136518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</a:rPr>
                            <m:t>𝑡𝑟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</a:rPr>
                        <m:t>≪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196" y="6300116"/>
                <a:ext cx="1365182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710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Excitons</a:t>
            </a:r>
            <a:r>
              <a:rPr lang="en-US" dirty="0" smtClean="0"/>
              <a:t> bound to shallow impurities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18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1619597"/>
            <a:ext cx="9576022" cy="864096"/>
          </a:xfrm>
        </p:spPr>
        <p:txBody>
          <a:bodyPr>
            <a:noAutofit/>
          </a:bodyPr>
          <a:lstStyle/>
          <a:p>
            <a:pPr marL="450850" indent="-450850">
              <a:buNone/>
            </a:pPr>
            <a:r>
              <a:rPr lang="en-US" sz="2800" dirty="0" smtClean="0"/>
              <a:t>1. </a:t>
            </a:r>
            <a:r>
              <a:rPr lang="en-US" sz="2800" dirty="0" err="1" smtClean="0"/>
              <a:t>Excitons</a:t>
            </a:r>
            <a:r>
              <a:rPr lang="en-US" sz="2800" dirty="0" smtClean="0"/>
              <a:t> bound to ionized donors (D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-X) or acceptors (A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-</a:t>
            </a:r>
            <a:r>
              <a:rPr lang="en-US" sz="2800" dirty="0"/>
              <a:t>X) </a:t>
            </a:r>
            <a:endParaRPr lang="en-US" sz="28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53418" y="2771725"/>
                <a:ext cx="8856984" cy="6058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sv-SE" dirty="0" smtClean="0">
                    <a:latin typeface="+mn-lt"/>
                  </a:rPr>
                  <a:t>Using quantum-</a:t>
                </a:r>
                <a:r>
                  <a:rPr lang="sv-SE" dirty="0" err="1" smtClean="0">
                    <a:latin typeface="+mn-lt"/>
                  </a:rPr>
                  <a:t>chemistry</a:t>
                </a:r>
                <a:r>
                  <a:rPr lang="sv-SE" dirty="0" smtClean="0">
                    <a:latin typeface="+mn-lt"/>
                  </a:rPr>
                  <a:t> notation: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sv-SE" dirty="0" smtClean="0">
                  <a:latin typeface="+mn-lt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⊕+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𝐹𝐸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→⊕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𝑒h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𝐷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 smtClean="0">
                  <a:latin typeface="+mn-lt"/>
                </a:endParaRPr>
              </a:p>
              <a:p>
                <a:pPr algn="ctr"/>
                <a:endParaRPr lang="sv-SE" dirty="0" smtClean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sv-SE" dirty="0" smtClean="0">
                    <a:latin typeface="+mn-lt"/>
                  </a:rPr>
                  <a:t>Emission </a:t>
                </a:r>
                <a:r>
                  <a:rPr lang="sv-SE" dirty="0" err="1" smtClean="0">
                    <a:latin typeface="+mn-lt"/>
                  </a:rPr>
                  <a:t>of</a:t>
                </a:r>
                <a:r>
                  <a:rPr lang="sv-SE" dirty="0" smtClean="0">
                    <a:latin typeface="+mn-lt"/>
                  </a:rPr>
                  <a:t> a </a:t>
                </a:r>
                <a:r>
                  <a:rPr lang="sv-SE" dirty="0" err="1" smtClean="0">
                    <a:latin typeface="+mn-lt"/>
                  </a:rPr>
                  <a:t>photon</a:t>
                </a:r>
                <a:r>
                  <a:rPr lang="sv-SE" dirty="0" smtClean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/>
                      </a:rPr>
                      <m:t>h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𝐵𝐸</m:t>
                        </m:r>
                      </m:sub>
                    </m:sSub>
                  </m:oMath>
                </a14:m>
                <a:r>
                  <a:rPr lang="sv-SE" dirty="0" smtClean="0">
                    <a:latin typeface="+mn-lt"/>
                  </a:rPr>
                  <a:t>:</a:t>
                </a:r>
              </a:p>
              <a:p>
                <a:endParaRPr lang="sv-SE" dirty="0" smtClean="0">
                  <a:latin typeface="+mn-lt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>
                          <a:latin typeface="Cambria Math"/>
                          <a:ea typeface="Cambria Math"/>
                        </a:rPr>
                        <m:t>⊕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𝑒h</m:t>
                      </m:r>
                      <m:r>
                        <a:rPr lang="sv-SE" i="1">
                          <a:latin typeface="Cambria Math"/>
                          <a:ea typeface="Cambria Math"/>
                        </a:rPr>
                        <m:t>→⊕+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h</m:t>
                      </m:r>
                      <m:sSub>
                        <m:sSubPr>
                          <m:ctrlPr>
                            <a:rPr lang="sv-SE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sv-SE" i="1">
                              <a:latin typeface="Cambria Math"/>
                              <a:ea typeface="Cambria Math"/>
                            </a:rPr>
                            <m:t>𝐵𝐸</m:t>
                          </m:r>
                        </m:sub>
                      </m:sSub>
                      <m:r>
                        <a:rPr lang="sv-SE" i="1" smtClean="0"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sv-SE" i="1">
                          <a:latin typeface="Cambria Math"/>
                          <a:ea typeface="Cambria Math"/>
                        </a:rPr>
                        <m:t>h</m:t>
                      </m:r>
                      <m:sSub>
                        <m:sSubPr>
                          <m:ctrlPr>
                            <a:rPr lang="sv-SE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sv-SE" i="1">
                              <a:latin typeface="Cambria Math"/>
                              <a:ea typeface="Cambria Math"/>
                            </a:rPr>
                            <m:t>𝐵𝐸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𝐹𝐸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𝐷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≅</m:t>
                      </m:r>
                      <m:d>
                        <m:d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</m:sub>
                          </m:s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𝐷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sv-SE" dirty="0" smtClean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sv-SE" dirty="0" smtClean="0">
                    <a:latin typeface="+mn-lt"/>
                  </a:rPr>
                  <a:t>Energy separation </a:t>
                </a:r>
                <a:r>
                  <a:rPr lang="sv-SE" dirty="0" err="1" smtClean="0">
                    <a:latin typeface="+mn-lt"/>
                  </a:rPr>
                  <a:t>between</a:t>
                </a:r>
                <a:r>
                  <a:rPr lang="sv-SE" dirty="0" smtClean="0">
                    <a:latin typeface="+mn-lt"/>
                  </a:rPr>
                  <a:t> the </a:t>
                </a:r>
                <a:r>
                  <a:rPr lang="sv-SE" dirty="0" err="1" smtClean="0">
                    <a:latin typeface="+mn-lt"/>
                  </a:rPr>
                  <a:t>low-energy</a:t>
                </a:r>
                <a:r>
                  <a:rPr lang="sv-SE" dirty="0" smtClean="0">
                    <a:latin typeface="+mn-lt"/>
                  </a:rPr>
                  <a:t> </a:t>
                </a:r>
                <a:r>
                  <a:rPr lang="sv-SE" dirty="0" err="1" smtClean="0">
                    <a:latin typeface="+mn-lt"/>
                  </a:rPr>
                  <a:t>threshold</a:t>
                </a:r>
                <a:r>
                  <a:rPr lang="sv-SE" dirty="0" smtClean="0">
                    <a:latin typeface="+mn-lt"/>
                  </a:rPr>
                  <a:t> </a:t>
                </a:r>
                <a:r>
                  <a:rPr lang="sv-SE" dirty="0" err="1" smtClean="0">
                    <a:latin typeface="+mn-lt"/>
                  </a:rPr>
                  <a:t>of</a:t>
                </a:r>
                <a:r>
                  <a:rPr lang="sv-SE" dirty="0" smtClean="0">
                    <a:latin typeface="+mn-lt"/>
                  </a:rPr>
                  <a:t> the </a:t>
                </a:r>
                <a:r>
                  <a:rPr lang="sv-SE" dirty="0" err="1" smtClean="0">
                    <a:latin typeface="+mn-lt"/>
                  </a:rPr>
                  <a:t>free</a:t>
                </a:r>
                <a:r>
                  <a:rPr lang="sv-SE" dirty="0" smtClean="0">
                    <a:latin typeface="+mn-lt"/>
                  </a:rPr>
                  <a:t> exciton </a:t>
                </a:r>
                <a:r>
                  <a:rPr lang="sv-SE" dirty="0" err="1" smtClean="0">
                    <a:latin typeface="+mn-lt"/>
                  </a:rPr>
                  <a:t>line</a:t>
                </a:r>
                <a:r>
                  <a:rPr lang="sv-SE" dirty="0" smtClean="0">
                    <a:latin typeface="+mn-lt"/>
                  </a:rPr>
                  <a:t> and the maximum </a:t>
                </a:r>
                <a:r>
                  <a:rPr lang="sv-SE" dirty="0" err="1" smtClean="0">
                    <a:latin typeface="+mn-lt"/>
                  </a:rPr>
                  <a:t>of</a:t>
                </a:r>
                <a:r>
                  <a:rPr lang="sv-SE" dirty="0" smtClean="0">
                    <a:latin typeface="+mn-lt"/>
                  </a:rPr>
                  <a:t> the </a:t>
                </a:r>
                <a:r>
                  <a:rPr lang="sv-SE" dirty="0" err="1" smtClean="0">
                    <a:latin typeface="+mn-lt"/>
                  </a:rPr>
                  <a:t>bound</a:t>
                </a:r>
                <a:r>
                  <a:rPr lang="sv-SE" dirty="0" smtClean="0">
                    <a:latin typeface="+mn-lt"/>
                  </a:rPr>
                  <a:t> exciton </a:t>
                </a:r>
                <a:r>
                  <a:rPr lang="sv-SE" dirty="0" err="1" smtClean="0">
                    <a:latin typeface="+mn-lt"/>
                  </a:rPr>
                  <a:t>line</a:t>
                </a:r>
                <a:r>
                  <a:rPr lang="sv-SE" dirty="0" smtClean="0">
                    <a:latin typeface="+mn-lt"/>
                  </a:rPr>
                  <a:t> </a:t>
                </a:r>
                <a:r>
                  <a:rPr lang="sv-SE" b="1" dirty="0" smtClean="0">
                    <a:latin typeface="+mn-lt"/>
                  </a:rPr>
                  <a:t>= </a:t>
                </a:r>
                <a:r>
                  <a:rPr lang="sv-SE" b="1" dirty="0" err="1" smtClean="0">
                    <a:latin typeface="+mn-lt"/>
                  </a:rPr>
                  <a:t>binding</a:t>
                </a:r>
                <a:r>
                  <a:rPr lang="sv-SE" b="1" dirty="0" smtClean="0">
                    <a:latin typeface="+mn-lt"/>
                  </a:rPr>
                  <a:t> </a:t>
                </a:r>
                <a:r>
                  <a:rPr lang="sv-SE" b="1" dirty="0" err="1" smtClean="0">
                    <a:latin typeface="+mn-lt"/>
                  </a:rPr>
                  <a:t>energy</a:t>
                </a:r>
                <a:r>
                  <a:rPr lang="sv-SE" b="1" dirty="0" smtClean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>
                            <a:latin typeface="Cambria Math"/>
                            <a:ea typeface="Cambria Math"/>
                          </a:rPr>
                          <m:t>𝐷</m:t>
                        </m:r>
                      </m:e>
                      <m:sub>
                        <m:r>
                          <a:rPr lang="sv-SE" b="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sv-SE" dirty="0">
                  <a:latin typeface="+mn-lt"/>
                </a:endParaRPr>
              </a:p>
              <a:p>
                <a:pPr algn="ctr"/>
                <a:endParaRPr lang="sv-SE" dirty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sv-SE" dirty="0" smtClean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sv-SE" dirty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sv-SE" dirty="0" smtClean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418" y="2771725"/>
                <a:ext cx="8856984" cy="6058133"/>
              </a:xfrm>
              <a:prstGeom prst="rect">
                <a:avLst/>
              </a:prstGeom>
              <a:blipFill rotWithShape="1">
                <a:blip r:embed="rId2"/>
                <a:stretch>
                  <a:fillRect l="-895" t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362130" y="3203773"/>
            <a:ext cx="2808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dirty="0" err="1" smtClean="0">
                <a:latin typeface="+mn-lt"/>
              </a:rPr>
              <a:t>Binding</a:t>
            </a:r>
            <a:r>
              <a:rPr lang="sv-SE" sz="2000" b="1" dirty="0" smtClean="0">
                <a:latin typeface="+mn-lt"/>
              </a:rPr>
              <a:t> </a:t>
            </a:r>
            <a:r>
              <a:rPr lang="sv-SE" sz="2000" b="1" dirty="0" err="1" smtClean="0">
                <a:latin typeface="+mn-lt"/>
              </a:rPr>
              <a:t>energy</a:t>
            </a:r>
            <a:r>
              <a:rPr lang="sv-SE" sz="2000" b="1" dirty="0" smtClean="0">
                <a:latin typeface="+mn-lt"/>
              </a:rPr>
              <a:t> </a:t>
            </a:r>
          </a:p>
          <a:p>
            <a:pPr algn="ctr"/>
            <a:r>
              <a:rPr lang="sv-SE" sz="2000" b="1" dirty="0" err="1" smtClean="0">
                <a:latin typeface="+mn-lt"/>
              </a:rPr>
              <a:t>of</a:t>
            </a:r>
            <a:r>
              <a:rPr lang="sv-SE" sz="2000" b="1" dirty="0" smtClean="0">
                <a:latin typeface="+mn-lt"/>
              </a:rPr>
              <a:t> the exciton </a:t>
            </a:r>
          </a:p>
          <a:p>
            <a:pPr algn="ctr"/>
            <a:r>
              <a:rPr lang="sv-SE" sz="2000" b="1" dirty="0" smtClean="0">
                <a:latin typeface="+mn-lt"/>
              </a:rPr>
              <a:t>in the relevant </a:t>
            </a:r>
            <a:r>
              <a:rPr lang="sv-SE" sz="2000" b="1" dirty="0" err="1" smtClean="0">
                <a:latin typeface="+mn-lt"/>
              </a:rPr>
              <a:t>complex</a:t>
            </a:r>
            <a:endParaRPr lang="en-US" sz="2000" b="1" dirty="0">
              <a:latin typeface="+mn-lt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6282010" y="3491805"/>
            <a:ext cx="504056" cy="50405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cxnSp>
        <p:nvCxnSpPr>
          <p:cNvPr id="15" name="Straight Arrow Connector 14"/>
          <p:cNvCxnSpPr>
            <a:endCxn id="13" idx="6"/>
          </p:cNvCxnSpPr>
          <p:nvPr/>
        </p:nvCxnSpPr>
        <p:spPr bwMode="auto">
          <a:xfrm flipH="1">
            <a:off x="6786066" y="3743833"/>
            <a:ext cx="72008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8283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Excitons</a:t>
            </a:r>
            <a:r>
              <a:rPr lang="en-US" dirty="0" smtClean="0"/>
              <a:t> bound to shallow impurities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19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1619597"/>
            <a:ext cx="9576022" cy="864096"/>
          </a:xfrm>
        </p:spPr>
        <p:txBody>
          <a:bodyPr>
            <a:noAutofit/>
          </a:bodyPr>
          <a:lstStyle/>
          <a:p>
            <a:pPr marL="450850" indent="-450850">
              <a:buNone/>
            </a:pPr>
            <a:r>
              <a:rPr lang="en-US" sz="2800" dirty="0" smtClean="0"/>
              <a:t>1. </a:t>
            </a:r>
            <a:r>
              <a:rPr lang="en-US" sz="2800" dirty="0" err="1" smtClean="0"/>
              <a:t>Excitons</a:t>
            </a:r>
            <a:r>
              <a:rPr lang="en-US" sz="2800" dirty="0" smtClean="0"/>
              <a:t> bound to ionized donors (D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-X) or acceptors (A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-</a:t>
            </a:r>
            <a:r>
              <a:rPr lang="en-US" sz="2800" dirty="0"/>
              <a:t>X) </a:t>
            </a:r>
            <a:endParaRPr lang="en-US" sz="28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03205" y="2771725"/>
                <a:ext cx="866318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sv-SE" dirty="0" smtClean="0">
                    <a:latin typeface="+mn-lt"/>
                  </a:rPr>
                  <a:t>Restrictions on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/>
                      </a:rPr>
                      <m:t>𝜎</m:t>
                    </m:r>
                    <m:r>
                      <a:rPr lang="sv-SE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𝑒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h</m:t>
                        </m:r>
                      </m:sub>
                    </m:sSub>
                  </m:oMath>
                </a14:m>
                <a:r>
                  <a:rPr lang="sv-SE" dirty="0" smtClean="0">
                    <a:latin typeface="+mn-lt"/>
                  </a:rPr>
                  <a:t> for the </a:t>
                </a:r>
                <a:r>
                  <a:rPr lang="sv-SE" dirty="0" err="1" smtClean="0">
                    <a:latin typeface="+mn-lt"/>
                  </a:rPr>
                  <a:t>complex</a:t>
                </a:r>
                <a:r>
                  <a:rPr lang="sv-SE" dirty="0" smtClean="0">
                    <a:latin typeface="+mn-lt"/>
                  </a:rPr>
                  <a:t> </a:t>
                </a:r>
                <a:r>
                  <a:rPr lang="sv-SE" dirty="0" err="1" smtClean="0">
                    <a:latin typeface="+mn-lt"/>
                  </a:rPr>
                  <a:t>to</a:t>
                </a:r>
                <a:r>
                  <a:rPr lang="sv-SE" dirty="0" smtClean="0">
                    <a:latin typeface="+mn-lt"/>
                  </a:rPr>
                  <a:t> be </a:t>
                </a:r>
                <a:r>
                  <a:rPr lang="sv-SE" dirty="0" err="1" smtClean="0">
                    <a:latin typeface="+mn-lt"/>
                  </a:rPr>
                  <a:t>stable</a:t>
                </a:r>
                <a:endParaRPr lang="sv-SE" dirty="0">
                  <a:latin typeface="+mn-lt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205" y="2771725"/>
                <a:ext cx="8663181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985" t="-6618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PhD KTH\Courses\IM3008\LumSpSemFigs1_9\LumSpSemFigs1_9\Fig07_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97" y="3923853"/>
            <a:ext cx="4568085" cy="261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417914" y="4177620"/>
                <a:ext cx="4967511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sv-SE" sz="2000" dirty="0" smtClean="0">
                    <a:latin typeface="+mn-lt"/>
                  </a:rPr>
                  <a:t>D</a:t>
                </a:r>
                <a:r>
                  <a:rPr lang="sv-SE" sz="2000" baseline="30000" dirty="0" smtClean="0">
                    <a:latin typeface="+mn-lt"/>
                  </a:rPr>
                  <a:t>+</a:t>
                </a:r>
                <a:r>
                  <a:rPr lang="sv-SE" sz="2000" dirty="0" smtClean="0">
                    <a:latin typeface="+mn-lt"/>
                  </a:rPr>
                  <a:t>-X and A</a:t>
                </a:r>
                <a:r>
                  <a:rPr lang="sv-SE" sz="2000" baseline="30000" dirty="0" smtClean="0">
                    <a:latin typeface="+mn-lt"/>
                  </a:rPr>
                  <a:t>-</a:t>
                </a:r>
                <a:r>
                  <a:rPr lang="sv-SE" sz="2000" dirty="0" smtClean="0">
                    <a:latin typeface="+mn-lt"/>
                  </a:rPr>
                  <a:t>-X </a:t>
                </a:r>
                <a:r>
                  <a:rPr lang="sv-SE" sz="2000" dirty="0" err="1" smtClean="0">
                    <a:latin typeface="+mn-lt"/>
                  </a:rPr>
                  <a:t>cannot</a:t>
                </a:r>
                <a:r>
                  <a:rPr lang="sv-SE" sz="2000" dirty="0" smtClean="0">
                    <a:latin typeface="+mn-lt"/>
                  </a:rPr>
                  <a:t> </a:t>
                </a:r>
                <a:r>
                  <a:rPr lang="sv-SE" sz="2000" dirty="0" err="1" smtClean="0">
                    <a:latin typeface="+mn-lt"/>
                  </a:rPr>
                  <a:t>exist</a:t>
                </a:r>
                <a:r>
                  <a:rPr lang="sv-SE" sz="2000" dirty="0" smtClean="0">
                    <a:latin typeface="+mn-lt"/>
                  </a:rPr>
                  <a:t> </a:t>
                </a:r>
                <a:r>
                  <a:rPr lang="sv-SE" sz="2000" dirty="0" err="1" smtClean="0">
                    <a:latin typeface="+mn-lt"/>
                  </a:rPr>
                  <a:t>simultaneously</a:t>
                </a:r>
                <a:endParaRPr lang="sv-SE" sz="2000" dirty="0" smtClean="0">
                  <a:latin typeface="+mn-lt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sv-SE" sz="2000" dirty="0">
                    <a:latin typeface="+mn-lt"/>
                  </a:rPr>
                  <a:t>A</a:t>
                </a:r>
                <a:r>
                  <a:rPr lang="sv-SE" sz="2000" baseline="30000" dirty="0">
                    <a:latin typeface="+mn-lt"/>
                  </a:rPr>
                  <a:t>-</a:t>
                </a:r>
                <a:r>
                  <a:rPr lang="sv-SE" sz="2000" dirty="0">
                    <a:latin typeface="+mn-lt"/>
                  </a:rPr>
                  <a:t>-X </a:t>
                </a:r>
                <a:r>
                  <a:rPr lang="sv-SE" sz="2000" dirty="0" err="1" smtClean="0">
                    <a:latin typeface="+mn-lt"/>
                  </a:rPr>
                  <a:t>very</a:t>
                </a:r>
                <a:r>
                  <a:rPr lang="sv-SE" sz="2000" dirty="0" smtClean="0">
                    <a:latin typeface="+mn-lt"/>
                  </a:rPr>
                  <a:t> </a:t>
                </a:r>
                <a:r>
                  <a:rPr lang="sv-SE" sz="2000" dirty="0" err="1" smtClean="0">
                    <a:latin typeface="+mn-lt"/>
                  </a:rPr>
                  <a:t>unlikely</a:t>
                </a:r>
                <a:endParaRPr lang="sv-SE" sz="2000" dirty="0" smtClean="0">
                  <a:latin typeface="+mn-lt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sv-SE" sz="2000" dirty="0" smtClean="0">
                    <a:latin typeface="+mn-lt"/>
                  </a:rPr>
                  <a:t>Si (</a:t>
                </a:r>
                <a14:m>
                  <m:oMath xmlns:m="http://schemas.openxmlformats.org/officeDocument/2006/math">
                    <m:r>
                      <a:rPr lang="sv-SE" sz="2000" b="0" i="1" smtClean="0">
                        <a:latin typeface="Cambria Math"/>
                      </a:rPr>
                      <m:t>𝜎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≅0.61</m:t>
                    </m:r>
                  </m:oMath>
                </a14:m>
                <a:r>
                  <a:rPr lang="sv-SE" sz="2000" dirty="0" smtClean="0">
                    <a:latin typeface="+mn-lt"/>
                  </a:rPr>
                  <a:t>) no </a:t>
                </a:r>
                <a:r>
                  <a:rPr lang="sv-SE" sz="2000" dirty="0" err="1" smtClean="0">
                    <a:latin typeface="+mn-lt"/>
                  </a:rPr>
                  <a:t>excitons</a:t>
                </a:r>
                <a:r>
                  <a:rPr lang="sv-SE" sz="2000" dirty="0" smtClean="0">
                    <a:latin typeface="+mn-lt"/>
                  </a:rPr>
                  <a:t> </a:t>
                </a:r>
                <a:r>
                  <a:rPr lang="sv-SE" sz="2000" dirty="0" err="1" smtClean="0">
                    <a:latin typeface="+mn-lt"/>
                  </a:rPr>
                  <a:t>bound</a:t>
                </a:r>
                <a:r>
                  <a:rPr lang="sv-SE" sz="2000" dirty="0" smtClean="0">
                    <a:latin typeface="+mn-lt"/>
                  </a:rPr>
                  <a:t> </a:t>
                </a:r>
                <a:r>
                  <a:rPr lang="sv-SE" sz="2000" dirty="0" err="1" smtClean="0">
                    <a:latin typeface="+mn-lt"/>
                  </a:rPr>
                  <a:t>to</a:t>
                </a:r>
                <a:r>
                  <a:rPr lang="sv-SE" sz="2000" dirty="0" smtClean="0">
                    <a:latin typeface="+mn-lt"/>
                  </a:rPr>
                  <a:t> </a:t>
                </a:r>
                <a:r>
                  <a:rPr lang="sv-SE" sz="2000" dirty="0" err="1" smtClean="0">
                    <a:latin typeface="+mn-lt"/>
                  </a:rPr>
                  <a:t>ionized</a:t>
                </a:r>
                <a:r>
                  <a:rPr lang="sv-SE" sz="2000" dirty="0" smtClean="0">
                    <a:latin typeface="+mn-lt"/>
                  </a:rPr>
                  <a:t> </a:t>
                </a:r>
                <a:r>
                  <a:rPr lang="sv-SE" sz="2000" dirty="0" err="1" smtClean="0">
                    <a:latin typeface="+mn-lt"/>
                  </a:rPr>
                  <a:t>impurities</a:t>
                </a:r>
                <a:r>
                  <a:rPr lang="sv-SE" sz="2000" dirty="0" smtClean="0">
                    <a:latin typeface="+mn-lt"/>
                  </a:rPr>
                  <a:t> at all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sv-SE" sz="2000" dirty="0" err="1" smtClean="0">
                    <a:latin typeface="+mn-lt"/>
                  </a:rPr>
                  <a:t>GaAs</a:t>
                </a:r>
                <a:r>
                  <a:rPr lang="sv-SE" sz="2000" dirty="0">
                    <a:latin typeface="+mn-lt"/>
                  </a:rPr>
                  <a:t> </a:t>
                </a:r>
                <a:r>
                  <a:rPr lang="sv-SE" sz="2000" dirty="0" smtClean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r>
                      <a:rPr lang="sv-SE" sz="2000" b="0" i="1" smtClean="0">
                        <a:latin typeface="Cambria Math"/>
                      </a:rPr>
                      <m:t>𝜎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≅0.11</m:t>
                    </m:r>
                  </m:oMath>
                </a14:m>
                <a:r>
                  <a:rPr lang="sv-SE" sz="2000" dirty="0" smtClean="0">
                    <a:latin typeface="+mn-lt"/>
                  </a:rPr>
                  <a:t>) </a:t>
                </a:r>
                <a:r>
                  <a:rPr lang="sv-SE" sz="2000" dirty="0">
                    <a:latin typeface="+mn-lt"/>
                  </a:rPr>
                  <a:t>and </a:t>
                </a:r>
                <a:r>
                  <a:rPr lang="sv-SE" sz="2000" dirty="0" err="1" smtClean="0">
                    <a:latin typeface="+mn-lt"/>
                  </a:rPr>
                  <a:t>InP</a:t>
                </a:r>
                <a:r>
                  <a:rPr lang="sv-SE" sz="2000" dirty="0">
                    <a:latin typeface="+mn-lt"/>
                  </a:rPr>
                  <a:t> </a:t>
                </a:r>
                <a:r>
                  <a:rPr lang="sv-SE" sz="2000" dirty="0" smtClean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r>
                      <a:rPr lang="sv-SE" sz="2000" i="1">
                        <a:latin typeface="Cambria Math"/>
                      </a:rPr>
                      <m:t>𝜎</m:t>
                    </m:r>
                    <m:r>
                      <a:rPr lang="sv-SE" sz="2000" i="1">
                        <a:latin typeface="Cambria Math"/>
                        <a:ea typeface="Cambria Math"/>
                      </a:rPr>
                      <m:t>≅0.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0944</m:t>
                    </m:r>
                  </m:oMath>
                </a14:m>
                <a:r>
                  <a:rPr lang="sv-SE" sz="2000" dirty="0" smtClean="0">
                    <a:latin typeface="+mn-lt"/>
                  </a:rPr>
                  <a:t>) </a:t>
                </a:r>
                <a:r>
                  <a:rPr lang="sv-SE" sz="2000" dirty="0" err="1" smtClean="0">
                    <a:latin typeface="+mn-lt"/>
                  </a:rPr>
                  <a:t>have</a:t>
                </a:r>
                <a:r>
                  <a:rPr lang="sv-SE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sv-SE" sz="2000" i="1">
                        <a:latin typeface="Cambria Math"/>
                      </a:rPr>
                      <m:t>𝜎</m:t>
                    </m:r>
                    <m:r>
                      <a:rPr lang="sv-SE" sz="2000" b="0" i="1" smtClean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sv-SE" sz="2000" dirty="0" smtClean="0">
                    <a:latin typeface="+mn-lt"/>
                  </a:rPr>
                  <a:t> =&gt; D</a:t>
                </a:r>
                <a:r>
                  <a:rPr lang="sv-SE" sz="2000" baseline="30000" dirty="0" smtClean="0">
                    <a:latin typeface="+mn-lt"/>
                  </a:rPr>
                  <a:t>+</a:t>
                </a:r>
                <a:r>
                  <a:rPr lang="sv-SE" sz="2000" dirty="0" smtClean="0">
                    <a:latin typeface="+mn-lt"/>
                  </a:rPr>
                  <a:t>-X </a:t>
                </a:r>
                <a:r>
                  <a:rPr lang="sv-SE" sz="2000" dirty="0" err="1" smtClean="0">
                    <a:latin typeface="+mn-lt"/>
                  </a:rPr>
                  <a:t>exists</a:t>
                </a:r>
                <a:r>
                  <a:rPr lang="sv-SE" sz="2000" dirty="0" smtClean="0">
                    <a:latin typeface="+mn-lt"/>
                  </a:rPr>
                  <a:t> </a:t>
                </a:r>
                <a:endParaRPr lang="sv-SE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914" y="4177620"/>
                <a:ext cx="4967511" cy="2554545"/>
              </a:xfrm>
              <a:prstGeom prst="rect">
                <a:avLst/>
              </a:prstGeom>
              <a:blipFill rotWithShape="1">
                <a:blip r:embed="rId5"/>
                <a:stretch>
                  <a:fillRect l="-1350" t="-1432" r="-491" b="-3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28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shallow 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20</a:t>
            </a:fld>
            <a:endParaRPr lang="sv-SE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1835621"/>
            <a:ext cx="9576022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2. </a:t>
            </a:r>
            <a:r>
              <a:rPr lang="en-US" sz="3200" dirty="0" err="1" smtClean="0"/>
              <a:t>Excitons</a:t>
            </a:r>
            <a:r>
              <a:rPr lang="en-US" sz="3200" dirty="0" smtClean="0"/>
              <a:t> bound to neutral donors/acceptors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93378" y="2555701"/>
                <a:ext cx="9792047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latin typeface="+mn-lt"/>
                  </a:rPr>
                  <a:t>Stable at an arbitrary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b="0" dirty="0" smtClean="0">
                    <a:latin typeface="+mn-lt"/>
                  </a:rPr>
                  <a:t> ratio</a:t>
                </a:r>
              </a:p>
              <a:p>
                <a:endParaRPr lang="en-US" b="0" dirty="0" smtClean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+mn-lt"/>
                  </a:rPr>
                  <a:t>H</a:t>
                </a:r>
                <a:r>
                  <a:rPr lang="en-US" b="1" dirty="0" smtClean="0">
                    <a:latin typeface="+mn-lt"/>
                  </a:rPr>
                  <a:t>eavy hole limit</a:t>
                </a:r>
                <a:r>
                  <a:rPr lang="en-US" dirty="0" smtClean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𝜎</m:t>
                    </m:r>
                    <m:r>
                      <a:rPr lang="en-US" b="0" i="1" smtClean="0">
                        <a:latin typeface="Cambria Math"/>
                      </a:rPr>
                      <m:t>→0</m:t>
                    </m:r>
                  </m:oMath>
                </a14:m>
                <a:r>
                  <a:rPr lang="en-US" dirty="0" smtClean="0">
                    <a:latin typeface="+mn-lt"/>
                  </a:rPr>
                  <a:t> 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⊕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𝑒𝑒h</m:t>
                    </m:r>
                  </m:oMath>
                </a14:m>
                <a:r>
                  <a:rPr lang="en-US" dirty="0" smtClean="0">
                    <a:latin typeface="+mn-lt"/>
                  </a:rPr>
                  <a:t> analogous to H</a:t>
                </a:r>
                <a:r>
                  <a:rPr lang="en-US" baseline="-25000" dirty="0" smtClean="0">
                    <a:latin typeface="+mn-lt"/>
                  </a:rPr>
                  <a:t>2</a:t>
                </a:r>
                <a:endParaRPr lang="en-US" dirty="0" smtClean="0">
                  <a:latin typeface="+mn-lt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§"/>
                </a:pPr>
                <a:r>
                  <a:rPr lang="en-US" dirty="0" smtClean="0">
                    <a:latin typeface="+mn-lt"/>
                  </a:rPr>
                  <a:t>Dissociation energy of H</a:t>
                </a:r>
                <a:r>
                  <a:rPr lang="en-US" baseline="-25000" dirty="0" smtClean="0">
                    <a:latin typeface="+mn-lt"/>
                  </a:rPr>
                  <a:t>2</a:t>
                </a:r>
                <a:r>
                  <a:rPr lang="en-US" dirty="0" smtClean="0">
                    <a:latin typeface="+mn-lt"/>
                  </a:rPr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0.33</m:t>
                    </m:r>
                    <m:r>
                      <a:rPr lang="en-US" b="0" i="1" smtClean="0">
                        <a:latin typeface="Cambria Math"/>
                      </a:rPr>
                      <m:t>𝑅𝑦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𝐻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>
                  <a:latin typeface="+mn-lt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§"/>
                </a:pPr>
                <a:r>
                  <a:rPr lang="en-US" dirty="0" smtClean="0">
                    <a:latin typeface="+mn-lt"/>
                  </a:rPr>
                  <a:t>By analogy,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BX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≈</m:t>
                    </m:r>
                    <m:r>
                      <a:rPr lang="en-US" i="1">
                        <a:latin typeface="Cambria Math"/>
                      </a:rPr>
                      <m:t>0.33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b="0" dirty="0" smtClean="0">
                    <a:latin typeface="+mn-lt"/>
                  </a:rPr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b="0" dirty="0" smtClean="0">
                    <a:latin typeface="+mn-lt"/>
                  </a:rPr>
                  <a:t> donor ionization energy</a:t>
                </a:r>
              </a:p>
              <a:p>
                <a:pPr lvl="1"/>
                <a:endParaRPr lang="en-US" b="0" dirty="0" smtClean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1" dirty="0" smtClean="0">
                    <a:latin typeface="+mn-lt"/>
                  </a:rPr>
                  <a:t>Light </a:t>
                </a:r>
                <a:r>
                  <a:rPr lang="en-US" b="1" dirty="0">
                    <a:latin typeface="+mn-lt"/>
                  </a:rPr>
                  <a:t>hole limit</a:t>
                </a:r>
                <a:r>
                  <a:rPr lang="en-US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𝜎</m:t>
                    </m:r>
                    <m:r>
                      <a:rPr lang="en-US" i="1">
                        <a:latin typeface="Cambria Math"/>
                      </a:rPr>
                      <m:t>→∞ </m:t>
                    </m:r>
                  </m:oMath>
                </a14:m>
                <a:r>
                  <a:rPr lang="en-US" dirty="0" smtClean="0">
                    <a:latin typeface="+mn-lt"/>
                  </a:rPr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⊕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𝑒𝑒h</m:t>
                    </m:r>
                  </m:oMath>
                </a14:m>
                <a:r>
                  <a:rPr lang="en-US" dirty="0">
                    <a:latin typeface="+mn-lt"/>
                  </a:rPr>
                  <a:t> analogous to </a:t>
                </a:r>
                <a:r>
                  <a:rPr lang="en-US" dirty="0" smtClean="0">
                    <a:latin typeface="+mn-lt"/>
                  </a:rPr>
                  <a:t>H</a:t>
                </a:r>
                <a:r>
                  <a:rPr lang="en-US" baseline="30000" dirty="0" smtClean="0">
                    <a:latin typeface="+mn-lt"/>
                  </a:rPr>
                  <a:t>-</a:t>
                </a:r>
                <a:r>
                  <a:rPr lang="en-US" dirty="0" smtClean="0">
                    <a:latin typeface="+mn-lt"/>
                  </a:rPr>
                  <a:t> ion</a:t>
                </a:r>
                <a:endParaRPr lang="en-US" dirty="0">
                  <a:latin typeface="+mn-lt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§"/>
                </a:pPr>
                <a:r>
                  <a:rPr lang="en-US" dirty="0">
                    <a:latin typeface="+mn-lt"/>
                  </a:rPr>
                  <a:t>Dissociation energy of </a:t>
                </a:r>
                <a:r>
                  <a:rPr lang="en-US" dirty="0" smtClean="0">
                    <a:latin typeface="+mn-lt"/>
                  </a:rPr>
                  <a:t>H</a:t>
                </a:r>
                <a:r>
                  <a:rPr lang="en-US" baseline="30000" dirty="0" smtClean="0">
                    <a:latin typeface="+mn-lt"/>
                  </a:rPr>
                  <a:t>-</a:t>
                </a:r>
                <a:r>
                  <a:rPr lang="en-US" dirty="0" smtClean="0">
                    <a:latin typeface="+mn-lt"/>
                  </a:rPr>
                  <a:t> </a:t>
                </a:r>
                <a:r>
                  <a:rPr lang="en-US" dirty="0">
                    <a:latin typeface="+mn-lt"/>
                  </a:rPr>
                  <a:t>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0.</m:t>
                    </m:r>
                    <m:r>
                      <a:rPr lang="sv-SE" b="0" i="1" smtClean="0">
                        <a:latin typeface="Cambria Math"/>
                      </a:rPr>
                      <m:t>055</m:t>
                    </m:r>
                    <m:r>
                      <a:rPr lang="en-US" i="1">
                        <a:latin typeface="Cambria Math"/>
                      </a:rPr>
                      <m:t>𝑅𝑦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𝐻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pPr marL="800100" lvl="1" indent="-342900">
                  <a:buFont typeface="Wingdings" panose="05000000000000000000" pitchFamily="2" charset="2"/>
                  <a:buChar char="§"/>
                </a:pPr>
                <a:r>
                  <a:rPr lang="en-US" dirty="0">
                    <a:latin typeface="+mn-lt"/>
                  </a:rPr>
                  <a:t>By analogy,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BX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≈</m:t>
                    </m:r>
                    <m:r>
                      <a:rPr lang="en-US" i="1">
                        <a:latin typeface="Cambria Math"/>
                      </a:rPr>
                      <m:t>0.</m:t>
                    </m:r>
                    <m:r>
                      <a:rPr lang="sv-SE" b="0" i="1" smtClean="0">
                        <a:latin typeface="Cambria Math"/>
                      </a:rPr>
                      <m:t>055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+mn-lt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dirty="0" smtClean="0">
                    <a:latin typeface="+mn-lt"/>
                  </a:rPr>
                  <a:t> donor </a:t>
                </a:r>
                <a:r>
                  <a:rPr lang="en-US" dirty="0">
                    <a:latin typeface="+mn-lt"/>
                  </a:rPr>
                  <a:t>ionization </a:t>
                </a:r>
                <a:r>
                  <a:rPr lang="en-US" dirty="0" smtClean="0">
                    <a:latin typeface="+mn-lt"/>
                  </a:rPr>
                  <a:t>energy</a:t>
                </a:r>
              </a:p>
              <a:p>
                <a:pPr lvl="1"/>
                <a:endParaRPr lang="en-US" dirty="0" smtClean="0">
                  <a:latin typeface="+mn-lt"/>
                </a:endParaRPr>
              </a:p>
              <a:p>
                <a:pPr algn="ctr"/>
                <a:r>
                  <a:rPr lang="sv-SE" b="1" dirty="0">
                    <a:latin typeface="+mn-lt"/>
                    <a:ea typeface="Cambria Math"/>
                  </a:rPr>
                  <a:t>C</a:t>
                </a:r>
                <a:r>
                  <a:rPr lang="sv-SE" b="1" dirty="0" smtClean="0">
                    <a:latin typeface="+mn-lt"/>
                    <a:ea typeface="Cambria Math"/>
                  </a:rPr>
                  <a:t>REATION: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/>
                        <a:ea typeface="Cambria Math"/>
                      </a:rPr>
                      <m:t>⊕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𝑒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+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𝐹𝐸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→⊕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𝑒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𝑒h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𝐵𝑋</m:t>
                        </m:r>
                      </m:sub>
                    </m:sSub>
                  </m:oMath>
                </a14:m>
                <a:endParaRPr lang="sv-SE" b="0" dirty="0" smtClean="0">
                  <a:latin typeface="+mn-lt"/>
                  <a:ea typeface="Cambria Math"/>
                </a:endParaRPr>
              </a:p>
              <a:p>
                <a:pPr algn="ctr"/>
                <a:r>
                  <a:rPr lang="sv-SE" b="1" dirty="0" smtClean="0">
                    <a:latin typeface="+mn-lt"/>
                    <a:ea typeface="Cambria Math"/>
                  </a:rPr>
                  <a:t>RADIATIVE DECAY: </a:t>
                </a:r>
                <a14:m>
                  <m:oMath xmlns:m="http://schemas.openxmlformats.org/officeDocument/2006/math">
                    <m:r>
                      <a:rPr lang="sv-SE" b="1" dirty="0">
                        <a:latin typeface="Cambria Math"/>
                        <a:ea typeface="Cambria Math"/>
                      </a:rPr>
                      <m:t> </m:t>
                    </m:r>
                    <m:r>
                      <a:rPr lang="sv-SE" i="1" smtClean="0">
                        <a:latin typeface="Cambria Math"/>
                        <a:ea typeface="Cambria Math"/>
                      </a:rPr>
                      <m:t>⊕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𝑒𝑒h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→⊕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𝑒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+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h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𝐵𝐸</m:t>
                        </m:r>
                      </m:sub>
                    </m:sSub>
                  </m:oMath>
                </a14:m>
                <a:endParaRPr lang="en-US" dirty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b="0" dirty="0" smtClean="0">
                  <a:latin typeface="+mn-lt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378" y="2555701"/>
                <a:ext cx="9792047" cy="4893647"/>
              </a:xfrm>
              <a:prstGeom prst="rect">
                <a:avLst/>
              </a:prstGeom>
              <a:blipFill rotWithShape="1">
                <a:blip r:embed="rId2"/>
                <a:stretch>
                  <a:fillRect l="-809" t="-1121" r="-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349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shallow 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21</a:t>
            </a:fld>
            <a:endParaRPr lang="sv-SE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1835621"/>
            <a:ext cx="9576022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2. </a:t>
            </a:r>
            <a:r>
              <a:rPr lang="en-US" sz="3200" dirty="0" err="1" smtClean="0"/>
              <a:t>Excitons</a:t>
            </a:r>
            <a:r>
              <a:rPr lang="en-US" sz="3200" dirty="0" smtClean="0"/>
              <a:t> bound to neutral donors/acceptors</a:t>
            </a:r>
          </a:p>
        </p:txBody>
      </p:sp>
      <p:pic>
        <p:nvPicPr>
          <p:cNvPr id="2050" name="Picture 2" descr="C:\PhD KTH\Courses\IM3008\LumSpSemFigs1_9\LumSpSemFigs1_9\Fig07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25" y="3563813"/>
            <a:ext cx="4418757" cy="333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3418" y="2754267"/>
                <a:ext cx="43194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sv-SE" sz="2000" dirty="0" smtClean="0">
                    <a:solidFill>
                      <a:schemeClr val="tx1"/>
                    </a:solidFill>
                    <a:latin typeface="+mn-lt"/>
                  </a:rPr>
                  <a:t>Emission </a:t>
                </a:r>
                <a:r>
                  <a:rPr lang="sv-SE" sz="2000" dirty="0" err="1" smtClean="0">
                    <a:solidFill>
                      <a:schemeClr val="tx1"/>
                    </a:solidFill>
                    <a:latin typeface="+mn-lt"/>
                  </a:rPr>
                  <a:t>of</a:t>
                </a:r>
                <a:r>
                  <a:rPr lang="sv-SE" sz="2000" dirty="0" smtClean="0">
                    <a:solidFill>
                      <a:schemeClr val="tx1"/>
                    </a:solidFill>
                    <a:latin typeface="+mn-lt"/>
                  </a:rPr>
                  <a:t>  </a:t>
                </a:r>
                <a:r>
                  <a:rPr lang="sv-SE" sz="2000" dirty="0" err="1" smtClean="0">
                    <a:solidFill>
                      <a:schemeClr val="tx1"/>
                    </a:solidFill>
                    <a:latin typeface="+mn-lt"/>
                  </a:rPr>
                  <a:t>bound</a:t>
                </a:r>
                <a:r>
                  <a:rPr lang="sv-SE" sz="2000" dirty="0" smtClean="0">
                    <a:solidFill>
                      <a:schemeClr val="tx1"/>
                    </a:solidFill>
                    <a:latin typeface="+mn-lt"/>
                  </a:rPr>
                  <a:t> exciton is red-</a:t>
                </a:r>
                <a:r>
                  <a:rPr lang="sv-SE" sz="2000" dirty="0" err="1" smtClean="0">
                    <a:solidFill>
                      <a:schemeClr val="tx1"/>
                    </a:solidFill>
                    <a:latin typeface="+mn-lt"/>
                  </a:rPr>
                  <a:t>shifted</a:t>
                </a:r>
                <a:r>
                  <a:rPr lang="sv-SE" sz="2000" dirty="0" smtClean="0">
                    <a:solidFill>
                      <a:schemeClr val="tx1"/>
                    </a:solidFill>
                    <a:latin typeface="+mn-lt"/>
                  </a:rPr>
                  <a:t>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𝐵𝑋</m:t>
                        </m:r>
                      </m:sub>
                    </m:sSub>
                  </m:oMath>
                </a14:m>
                <a:endParaRPr lang="en-US" sz="20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418" y="2754267"/>
                <a:ext cx="4319439" cy="707886"/>
              </a:xfrm>
              <a:prstGeom prst="rect">
                <a:avLst/>
              </a:prstGeom>
              <a:blipFill rotWithShape="1">
                <a:blip r:embed="rId3"/>
                <a:stretch>
                  <a:fillRect l="-1128" t="-4310" r="-14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PhD KTH\Courses\IM3008\LumSpSemFigs1_9\LumSpSemFigs1_9\Fig07_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596" y="3844999"/>
            <a:ext cx="4089806" cy="277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33938" y="2783919"/>
                <a:ext cx="453546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sv-SE" sz="2000" dirty="0" smtClean="0">
                    <a:solidFill>
                      <a:schemeClr val="tx1"/>
                    </a:solidFill>
                    <a:latin typeface="+mn-lt"/>
                  </a:rPr>
                  <a:t>Relation </a:t>
                </a:r>
                <a:r>
                  <a:rPr lang="sv-SE" sz="2000" dirty="0" err="1" smtClean="0">
                    <a:solidFill>
                      <a:schemeClr val="tx1"/>
                    </a:solidFill>
                    <a:latin typeface="+mn-lt"/>
                  </a:rPr>
                  <a:t>between</a:t>
                </a:r>
                <a:r>
                  <a:rPr lang="sv-SE" sz="2000" dirty="0" smtClean="0">
                    <a:solidFill>
                      <a:schemeClr val="tx1"/>
                    </a:solidFill>
                    <a:latin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sv-SE" sz="2000" dirty="0" smtClean="0">
                    <a:solidFill>
                      <a:schemeClr val="tx1"/>
                    </a:solidFill>
                    <a:latin typeface="+mn-lt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𝐵𝑋</m:t>
                        </m:r>
                      </m:sub>
                    </m:sSub>
                  </m:oMath>
                </a14:m>
                <a:r>
                  <a:rPr lang="sv-SE" sz="2000" dirty="0" smtClean="0">
                    <a:solidFill>
                      <a:schemeClr val="tx1"/>
                    </a:solidFill>
                    <a:latin typeface="+mn-lt"/>
                  </a:rPr>
                  <a:t> is material-</a:t>
                </a:r>
                <a:r>
                  <a:rPr lang="sv-SE" sz="2000" dirty="0" err="1" smtClean="0">
                    <a:solidFill>
                      <a:schemeClr val="tx1"/>
                    </a:solidFill>
                    <a:latin typeface="+mn-lt"/>
                  </a:rPr>
                  <a:t>dependent</a:t>
                </a:r>
                <a:endParaRPr lang="en-US" sz="200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3938" y="2783919"/>
                <a:ext cx="4535463" cy="707886"/>
              </a:xfrm>
              <a:prstGeom prst="rect">
                <a:avLst/>
              </a:prstGeom>
              <a:blipFill rotWithShape="1">
                <a:blip r:embed="rId5"/>
                <a:stretch>
                  <a:fillRect l="-1075" t="-4310" r="-1478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405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shallow 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22</a:t>
            </a:fld>
            <a:endParaRPr lang="sv-SE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1835621"/>
            <a:ext cx="9576022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2. </a:t>
            </a:r>
            <a:r>
              <a:rPr lang="en-US" sz="3200" dirty="0" err="1" smtClean="0"/>
              <a:t>Excitons</a:t>
            </a:r>
            <a:r>
              <a:rPr lang="en-US" sz="3200" dirty="0" smtClean="0"/>
              <a:t> bound to neutral donors/acceptors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05746" y="2750964"/>
                <a:ext cx="6479679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dirty="0" smtClean="0">
                    <a:solidFill>
                      <a:srgbClr val="FF0000"/>
                    </a:solidFill>
                    <a:latin typeface="+mn-lt"/>
                  </a:rPr>
                  <a:t>Hayne´s rule (donor case) :</a:t>
                </a:r>
                <a:r>
                  <a:rPr lang="en-US" sz="2000" b="1" dirty="0" smtClean="0">
                    <a:solidFill>
                      <a:schemeClr val="tx1"/>
                    </a:solidFill>
                    <a:latin typeface="+mn-lt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2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𝐵𝑋</m:t>
                          </m:r>
                        </m:sub>
                      </m:sSub>
                      <m:r>
                        <a:rPr lang="sv-SE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sv-SE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sv-SE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sv-SE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𝑏</m:t>
                      </m:r>
                      <m:sSub>
                        <m:sSubPr>
                          <m:ctrlPr>
                            <a:rPr lang="sv-SE" sz="2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sv-SE" sz="2000" dirty="0" smtClean="0">
                  <a:solidFill>
                    <a:schemeClr val="tx1"/>
                  </a:solidFill>
                  <a:latin typeface="+mn-lt"/>
                </a:endParaRPr>
              </a:p>
              <a:p>
                <a:endParaRPr lang="en-US" sz="2000" dirty="0" smtClean="0">
                  <a:solidFill>
                    <a:schemeClr val="tx1"/>
                  </a:solidFill>
                  <a:latin typeface="+mn-lt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n-lt"/>
                  </a:rPr>
                  <a:t>Explained theoretically through chemical shift of the short range potential</a:t>
                </a:r>
              </a:p>
              <a:p>
                <a:endParaRPr lang="en-US" sz="2000" dirty="0" smtClean="0">
                  <a:latin typeface="+mn-lt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n-lt"/>
                  </a:rPr>
                  <a:t>Inapplicable to some II-V compounds and validity not accepted in II-VI semiconductors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746" y="2750964"/>
                <a:ext cx="6479679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847" t="-1193" r="-941" b="-3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PhD KTH\Courses\IM3008\LumSpSemFigs1_9\LumSpSemFigs1_9\Fig07_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86" y="2485287"/>
            <a:ext cx="3103042" cy="458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3768428" y="5868069"/>
            <a:ext cx="128944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278588" y="5633485"/>
                <a:ext cx="2246256" cy="469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v-SE" dirty="0">
                    <a:latin typeface="+mn-lt"/>
                    <a:cs typeface="Times" panose="02020603050405020304" pitchFamily="18" charset="0"/>
                  </a:rPr>
                  <a:t>GaP:</a:t>
                </a:r>
                <a:r>
                  <a:rPr lang="sv-S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𝐵𝑋</m:t>
                        </m:r>
                      </m:sub>
                    </m:sSub>
                    <m:r>
                      <a:rPr lang="sv-SE" i="1">
                        <a:latin typeface="Cambria Math"/>
                        <a:ea typeface="Cambria Math"/>
                      </a:rPr>
                      <m:t>~</m:t>
                    </m:r>
                    <m:sSubSup>
                      <m:sSubSupPr>
                        <m:ctrlPr>
                          <a:rPr lang="sv-SE" i="1">
                            <a:latin typeface="Cambria Math"/>
                          </a:rPr>
                        </m:ctrlPr>
                      </m:sSubSupPr>
                      <m:e>
                        <m:r>
                          <a:rPr lang="sv-SE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𝐷</m:t>
                        </m:r>
                      </m:sub>
                      <m:sup>
                        <m:r>
                          <a:rPr lang="sv-SE" i="1">
                            <a:latin typeface="Cambria Math"/>
                          </a:rPr>
                          <m:t>1.6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588" y="5633485"/>
                <a:ext cx="2246256" cy="469167"/>
              </a:xfrm>
              <a:prstGeom prst="rect">
                <a:avLst/>
              </a:prstGeom>
              <a:blipFill rotWithShape="1">
                <a:blip r:embed="rId4"/>
                <a:stretch>
                  <a:fillRect l="-4348" t="-1039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711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shallow 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23</a:t>
            </a:fld>
            <a:endParaRPr lang="sv-SE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1619597"/>
            <a:ext cx="9576022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3. Bound </a:t>
            </a:r>
            <a:r>
              <a:rPr lang="en-US" sz="3200" dirty="0" err="1" smtClean="0"/>
              <a:t>multiexciton</a:t>
            </a:r>
            <a:r>
              <a:rPr lang="en-US" sz="3200" dirty="0" smtClean="0"/>
              <a:t> complexes (BMEC)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1" y="2411685"/>
            <a:ext cx="57950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  <a:latin typeface="+mn-lt"/>
              </a:rPr>
              <a:t>Discovered in 1970s by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Kaminskii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and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Pokrovskii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sv-SE" u="sng" dirty="0" err="1" smtClean="0">
                <a:solidFill>
                  <a:schemeClr val="tx1"/>
                </a:solidFill>
                <a:latin typeface="+mn-lt"/>
              </a:rPr>
              <a:t>theoretically</a:t>
            </a:r>
            <a:r>
              <a:rPr lang="sv-SE" u="sng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u="sng" dirty="0" err="1" smtClean="0">
                <a:solidFill>
                  <a:schemeClr val="tx1"/>
                </a:solidFill>
                <a:latin typeface="+mn-lt"/>
              </a:rPr>
              <a:t>unexpected</a:t>
            </a:r>
            <a:endParaRPr lang="sv-SE" u="sng" dirty="0" smtClean="0">
              <a:solidFill>
                <a:schemeClr val="tx1"/>
              </a:solidFill>
              <a:latin typeface="+mn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v-SE" b="1" dirty="0" smtClean="0">
                <a:solidFill>
                  <a:schemeClr val="tx1"/>
                </a:solidFill>
                <a:latin typeface="+mn-lt"/>
              </a:rPr>
              <a:t>BMEC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: 1, 2, 3 or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more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excitons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with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dimishing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u="sng" dirty="0" err="1" smtClean="0">
                <a:solidFill>
                  <a:schemeClr val="tx1"/>
                </a:solidFill>
                <a:latin typeface="+mn-lt"/>
              </a:rPr>
              <a:t>binding</a:t>
            </a:r>
            <a:r>
              <a:rPr lang="sv-SE" u="sng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u="sng" dirty="0" err="1" smtClean="0">
                <a:solidFill>
                  <a:schemeClr val="tx1"/>
                </a:solidFill>
                <a:latin typeface="+mn-lt"/>
              </a:rPr>
              <a:t>energies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are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successively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wrapped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around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D</a:t>
            </a:r>
            <a:r>
              <a:rPr lang="sv-SE" baseline="30000" dirty="0" smtClean="0">
                <a:solidFill>
                  <a:schemeClr val="tx1"/>
                </a:solidFill>
                <a:latin typeface="+mn-lt"/>
              </a:rPr>
              <a:t>0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or A</a:t>
            </a:r>
            <a:r>
              <a:rPr lang="sv-SE" baseline="30000" dirty="0" smtClean="0">
                <a:solidFill>
                  <a:schemeClr val="tx1"/>
                </a:solidFill>
                <a:latin typeface="+mn-lt"/>
              </a:rPr>
              <a:t>0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they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later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annihilate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radiatevely</a:t>
            </a:r>
            <a:endParaRPr lang="en-US" dirty="0" smtClean="0">
              <a:latin typeface="+mn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v-SE" i="1" dirty="0" smtClean="0">
                <a:solidFill>
                  <a:schemeClr val="tx1"/>
                </a:solidFill>
                <a:latin typeface="+mn-lt"/>
              </a:rPr>
              <a:t>m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BE: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energy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of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the </a:t>
            </a:r>
            <a:r>
              <a:rPr lang="sv-SE" i="1" dirty="0" err="1" smtClean="0">
                <a:solidFill>
                  <a:schemeClr val="tx1"/>
                </a:solidFill>
                <a:latin typeface="+mn-lt"/>
              </a:rPr>
              <a:t>m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th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latin typeface="+mn-lt"/>
              </a:rPr>
              <a:t>bound</a:t>
            </a:r>
            <a:r>
              <a:rPr lang="sv-SE" dirty="0" smtClean="0">
                <a:solidFill>
                  <a:schemeClr val="tx1"/>
                </a:solidFill>
                <a:latin typeface="+mn-lt"/>
              </a:rPr>
              <a:t> exciton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v-SE" dirty="0" smtClean="0">
                <a:latin typeface="+mn-lt"/>
              </a:rPr>
              <a:t>1 BE = (D</a:t>
            </a:r>
            <a:r>
              <a:rPr lang="sv-SE" baseline="30000" dirty="0" smtClean="0">
                <a:latin typeface="+mn-lt"/>
              </a:rPr>
              <a:t>0</a:t>
            </a:r>
            <a:r>
              <a:rPr lang="sv-SE" dirty="0" smtClean="0">
                <a:latin typeface="+mn-lt"/>
              </a:rPr>
              <a:t>-X)</a:t>
            </a:r>
            <a:endParaRPr lang="sv-SE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098" name="Picture 2" descr="C:\PhD KTH\Courses\IM3008\LumSpSemFigs1_9\LumSpSemFigs1_9\Fig07_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831" y="2267669"/>
            <a:ext cx="3319171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34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shallow 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24</a:t>
            </a:fld>
            <a:endParaRPr lang="sv-SE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1619597"/>
            <a:ext cx="9576022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3. Bound </a:t>
            </a:r>
            <a:r>
              <a:rPr lang="en-US" sz="3200" dirty="0" err="1" smtClean="0"/>
              <a:t>multiexciton</a:t>
            </a:r>
            <a:r>
              <a:rPr lang="en-US" sz="3200" dirty="0" smtClean="0"/>
              <a:t> complexes (BMEC)</a:t>
            </a:r>
          </a:p>
        </p:txBody>
      </p:sp>
      <p:sp>
        <p:nvSpPr>
          <p:cNvPr id="6" name="Rectangle 5"/>
          <p:cNvSpPr/>
          <p:nvPr/>
        </p:nvSpPr>
        <p:spPr>
          <a:xfrm>
            <a:off x="1965825" y="3549006"/>
            <a:ext cx="7640361" cy="40321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v-SE" dirty="0">
              <a:ea typeface="Cambria Math"/>
            </a:endParaRPr>
          </a:p>
          <a:p>
            <a:pPr algn="ctr"/>
            <a:endParaRPr lang="sv-SE" dirty="0">
              <a:ea typeface="Cambria Math"/>
            </a:endParaRPr>
          </a:p>
          <a:p>
            <a:pPr algn="ctr"/>
            <a:endParaRPr lang="sv-SE" dirty="0">
              <a:ea typeface="Cambria Math"/>
            </a:endParaRPr>
          </a:p>
          <a:p>
            <a:pPr algn="ctr"/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105546" y="2339677"/>
                <a:ext cx="6320000" cy="24763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i="1" smtClean="0">
                          <a:latin typeface="Cambria Math"/>
                          <a:ea typeface="Cambria Math"/>
                        </a:rPr>
                        <m:t>⊕</m:t>
                      </m:r>
                      <m:r>
                        <a:rPr lang="sv-SE" sz="2000" i="1" smtClean="0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𝐹𝐸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→⊕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𝑒𝑒h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sv-SE" sz="200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i="1">
                          <a:latin typeface="Cambria Math"/>
                          <a:ea typeface="Cambria Math"/>
                        </a:rPr>
                        <m:t>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d>
                        <m:d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𝑒h</m:t>
                          </m:r>
                        </m:e>
                      </m:d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sSubSup>
                        <m:sSubSupPr>
                          <m:ctrlPr>
                            <a:rPr lang="sv-SE" sz="2000" i="1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(1)</m:t>
                          </m:r>
                        </m:sup>
                      </m:sSubSup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𝐹𝐸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→⊕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(2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𝑒h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i="1">
                          <a:latin typeface="Cambria Math"/>
                          <a:ea typeface="Cambria Math"/>
                        </a:rPr>
                        <m:t>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d>
                        <m:d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𝑒h</m:t>
                          </m:r>
                        </m:e>
                      </m:d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−(</m:t>
                      </m:r>
                      <m:sSubSup>
                        <m:sSubSupPr>
                          <m:ctrlPr>
                            <a:rPr lang="sv-SE" sz="2000" i="1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d>
                            <m:dPr>
                              <m:ctrlPr>
                                <a:rPr lang="sv-SE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sv-SE" sz="2000" i="1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)</m:t>
                          </m:r>
                        </m:sup>
                      </m:sSubSup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𝐹𝐸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→⊕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(3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𝑒h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(3)</m:t>
                          </m:r>
                        </m:sup>
                      </m:sSubSup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i="1" smtClean="0">
                          <a:latin typeface="Cambria Math"/>
                          <a:ea typeface="Cambria Math"/>
                        </a:rPr>
                        <m:t>⋮</m:t>
                      </m:r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i="1">
                          <a:latin typeface="Cambria Math"/>
                          <a:ea typeface="Cambria Math"/>
                        </a:rPr>
                        <m:t>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d>
                        <m:d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𝑒h</m:t>
                          </m:r>
                        </m:e>
                      </m:d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=1</m:t>
                          </m:r>
                        </m:sub>
                        <m:sup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</m:sup>
                        <m:e>
                          <m:sSubSup>
                            <m:sSubSupPr>
                              <m:ctrlPr>
                                <a:rPr lang="sv-SE" sz="2000" i="1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𝐵𝑋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e>
                      </m:nary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𝐹𝐸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→⊕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𝑚𝑒h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)+</m:t>
                      </m:r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5546" y="2339677"/>
                <a:ext cx="6320000" cy="2476384"/>
              </a:xfrm>
              <a:prstGeom prst="rect">
                <a:avLst/>
              </a:prstGeom>
              <a:blipFill rotWithShape="1">
                <a:blip r:embed="rId2"/>
                <a:stretch>
                  <a:fillRect l="-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own Arrow 7"/>
          <p:cNvSpPr/>
          <p:nvPr/>
        </p:nvSpPr>
        <p:spPr bwMode="auto">
          <a:xfrm>
            <a:off x="4726180" y="4859957"/>
            <a:ext cx="763742" cy="792088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993978" y="5814946"/>
                <a:ext cx="3251482" cy="10075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v-SE" sz="200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sSubSup>
                            <m:sSubSup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𝐵𝐸</m:t>
                              </m:r>
                            </m:sub>
                            <m:sup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sup>
                          </m:sSub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𝐹𝐸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 −</m:t>
                          </m:r>
                          <m:nary>
                            <m:naryPr>
                              <m:chr m:val="∑"/>
                              <m:ctrlPr>
                                <a:rPr lang="sv-SE" sz="2000" i="1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  <m:t>𝐵𝑋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sv-SE" sz="20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sv-SE" sz="2000" i="1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e>
                                  </m:d>
                                </m:sup>
                              </m:sSubSup>
                            </m:e>
                          </m:nary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/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3978" y="5814946"/>
                <a:ext cx="3251482" cy="10075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42900" y="5875262"/>
                <a:ext cx="5651078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v-SE" sz="2000" b="1" dirty="0" err="1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Radiative</a:t>
                </a:r>
                <a:r>
                  <a:rPr lang="sv-SE" sz="2000" b="1" dirty="0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 </a:t>
                </a:r>
                <a:r>
                  <a:rPr lang="sv-SE" sz="2000" b="1" dirty="0" err="1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decay</a:t>
                </a:r>
                <a:r>
                  <a:rPr lang="sv-SE" sz="2000" b="1" dirty="0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 </a:t>
                </a:r>
                <a:r>
                  <a:rPr lang="sv-SE" sz="2000" b="1" dirty="0" err="1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of</a:t>
                </a:r>
                <a:r>
                  <a:rPr lang="sv-SE" sz="2000" b="1" dirty="0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 the </a:t>
                </a:r>
                <a:r>
                  <a:rPr lang="sv-SE" sz="2000" b="1" dirty="0" err="1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mth</a:t>
                </a:r>
                <a:r>
                  <a:rPr lang="sv-SE" sz="2000" b="1" dirty="0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 exciton: </a:t>
                </a:r>
                <a14:m>
                  <m:oMath xmlns:m="http://schemas.openxmlformats.org/officeDocument/2006/math">
                    <m:r>
                      <a:rPr lang="sv-SE" sz="2000" i="1" smtClean="0">
                        <a:latin typeface="Cambria Math"/>
                        <a:ea typeface="Cambria Math"/>
                      </a:rPr>
                      <m:t>⊕</m:t>
                    </m:r>
                    <m:r>
                      <a:rPr lang="sv-SE" sz="2000" i="1" smtClean="0">
                        <a:latin typeface="Cambria Math"/>
                        <a:ea typeface="Cambria Math"/>
                      </a:rPr>
                      <m:t>𝑒</m:t>
                    </m:r>
                    <m:d>
                      <m:dPr>
                        <m:ctrlPr>
                          <a:rPr lang="sv-SE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𝑒h</m:t>
                        </m:r>
                      </m:e>
                    </m:d>
                    <m:r>
                      <a:rPr lang="sv-SE" sz="2000" i="1">
                        <a:latin typeface="Cambria Math"/>
                        <a:ea typeface="Cambria Math"/>
                      </a:rPr>
                      <m:t>→⊕</m:t>
                    </m:r>
                    <m:r>
                      <a:rPr lang="sv-SE" sz="2000" i="1">
                        <a:latin typeface="Cambria Math"/>
                        <a:ea typeface="Cambria Math"/>
                      </a:rPr>
                      <m:t>𝑒</m:t>
                    </m:r>
                    <m:d>
                      <m:dPr>
                        <m:ctrlPr>
                          <a:rPr lang="sv-SE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sv-SE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sv-SE" sz="2000" i="1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  <m:r>
                              <a:rPr lang="sv-SE" sz="2000" i="1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𝑒h</m:t>
                        </m:r>
                      </m:e>
                    </m:d>
                  </m:oMath>
                </a14:m>
                <a:r>
                  <a:rPr lang="en-US" sz="2000" dirty="0" smtClean="0"/>
                  <a:t>+</a:t>
                </a:r>
                <a14:m>
                  <m:oMath xmlns:m="http://schemas.openxmlformats.org/officeDocument/2006/math">
                    <m:r>
                      <a:rPr lang="sv-SE" sz="2000" i="1">
                        <a:latin typeface="Cambria Math"/>
                        <a:ea typeface="Cambria Math"/>
                      </a:rPr>
                      <m:t>h</m:t>
                    </m:r>
                    <m:sSubSup>
                      <m:sSubSupPr>
                        <m:ctrlPr>
                          <a:rPr lang="sv-SE" sz="2000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𝐵𝐸</m:t>
                        </m:r>
                      </m:sub>
                      <m:sup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)</m:t>
                        </m:r>
                      </m:sup>
                    </m:sSub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5875262"/>
                <a:ext cx="5651078" cy="784895"/>
              </a:xfrm>
              <a:prstGeom prst="rect">
                <a:avLst/>
              </a:prstGeom>
              <a:blipFill rotWithShape="1">
                <a:blip r:embed="rId4"/>
                <a:stretch>
                  <a:fillRect t="-3876" b="-10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720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shallow 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25</a:t>
            </a:fld>
            <a:endParaRPr lang="sv-SE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1619597"/>
            <a:ext cx="9576022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3. Bound </a:t>
            </a:r>
            <a:r>
              <a:rPr lang="en-US" sz="3200" dirty="0" err="1" smtClean="0"/>
              <a:t>multiexciton</a:t>
            </a:r>
            <a:r>
              <a:rPr lang="en-US" sz="3200" dirty="0" smtClean="0"/>
              <a:t> complexes (BMEC)</a:t>
            </a:r>
          </a:p>
        </p:txBody>
      </p:sp>
      <p:sp>
        <p:nvSpPr>
          <p:cNvPr id="6" name="Rectangle 5"/>
          <p:cNvSpPr/>
          <p:nvPr/>
        </p:nvSpPr>
        <p:spPr>
          <a:xfrm>
            <a:off x="1965825" y="3549006"/>
            <a:ext cx="7640361" cy="40321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v-SE" dirty="0">
              <a:ea typeface="Cambria Math"/>
            </a:endParaRPr>
          </a:p>
          <a:p>
            <a:pPr algn="ctr"/>
            <a:endParaRPr lang="sv-SE" dirty="0">
              <a:ea typeface="Cambria Math"/>
            </a:endParaRPr>
          </a:p>
          <a:p>
            <a:pPr algn="ctr"/>
            <a:endParaRPr lang="sv-SE" dirty="0">
              <a:ea typeface="Cambria Math"/>
            </a:endParaRPr>
          </a:p>
          <a:p>
            <a:pPr algn="ctr"/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105546" y="2339677"/>
                <a:ext cx="6320000" cy="24763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i="1" smtClean="0">
                          <a:latin typeface="Cambria Math"/>
                          <a:ea typeface="Cambria Math"/>
                        </a:rPr>
                        <m:t>⊕</m:t>
                      </m:r>
                      <m:r>
                        <a:rPr lang="sv-SE" sz="2000" i="1" smtClean="0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𝐹𝐸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→⊕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𝑒𝑒h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sv-SE" sz="200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i="1">
                          <a:latin typeface="Cambria Math"/>
                          <a:ea typeface="Cambria Math"/>
                        </a:rPr>
                        <m:t>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d>
                        <m:d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𝑒h</m:t>
                          </m:r>
                        </m:e>
                      </m:d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sSubSup>
                        <m:sSubSupPr>
                          <m:ctrlPr>
                            <a:rPr lang="sv-SE" sz="2000" i="1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(1)</m:t>
                          </m:r>
                        </m:sup>
                      </m:sSubSup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𝐹𝐸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→⊕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(2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𝑒h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i="1">
                          <a:latin typeface="Cambria Math"/>
                          <a:ea typeface="Cambria Math"/>
                        </a:rPr>
                        <m:t>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d>
                        <m:d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𝑒h</m:t>
                          </m:r>
                        </m:e>
                      </m:d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−(</m:t>
                      </m:r>
                      <m:sSubSup>
                        <m:sSubSupPr>
                          <m:ctrlPr>
                            <a:rPr lang="sv-SE" sz="2000" i="1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d>
                            <m:dPr>
                              <m:ctrlPr>
                                <a:rPr lang="sv-SE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sv-SE" sz="2000" i="1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)</m:t>
                          </m:r>
                        </m:sup>
                      </m:sSubSup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𝐹𝐸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→⊕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(3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𝑒h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(3)</m:t>
                          </m:r>
                        </m:sup>
                      </m:sSubSup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i="1" smtClean="0">
                          <a:latin typeface="Cambria Math"/>
                          <a:ea typeface="Cambria Math"/>
                        </a:rPr>
                        <m:t>⋮</m:t>
                      </m:r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000" i="1">
                          <a:latin typeface="Cambria Math"/>
                          <a:ea typeface="Cambria Math"/>
                        </a:rPr>
                        <m:t>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d>
                        <m:d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𝑒h</m:t>
                          </m:r>
                        </m:e>
                      </m:d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=1</m:t>
                          </m:r>
                        </m:sub>
                        <m:sup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</m:sup>
                        <m:e>
                          <m:sSubSup>
                            <m:sSubSupPr>
                              <m:ctrlPr>
                                <a:rPr lang="sv-SE" sz="2000" i="1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𝐵𝑋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e>
                      </m:nary>
                      <m:r>
                        <a:rPr lang="sv-SE" sz="20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𝐹𝐸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→⊕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𝑚𝑒h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)+</m:t>
                      </m:r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5546" y="2339677"/>
                <a:ext cx="6320000" cy="2476384"/>
              </a:xfrm>
              <a:prstGeom prst="rect">
                <a:avLst/>
              </a:prstGeom>
              <a:blipFill rotWithShape="1">
                <a:blip r:embed="rId2"/>
                <a:stretch>
                  <a:fillRect l="-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own Arrow 7"/>
          <p:cNvSpPr/>
          <p:nvPr/>
        </p:nvSpPr>
        <p:spPr bwMode="auto">
          <a:xfrm>
            <a:off x="4726180" y="4859957"/>
            <a:ext cx="763742" cy="792088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993978" y="5814946"/>
                <a:ext cx="3251482" cy="10075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v-SE" sz="200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sSubSup>
                            <m:sSubSup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𝐵𝐸</m:t>
                              </m:r>
                            </m:sub>
                            <m:sup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sup>
                          </m:sSub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𝐹𝐸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 −</m:t>
                          </m:r>
                          <m:nary>
                            <m:naryPr>
                              <m:chr m:val="∑"/>
                              <m:ctrlPr>
                                <a:rPr lang="sv-SE" sz="2000" i="1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  <m:t>𝐵𝑋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sv-SE" sz="20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sv-SE" sz="2000" i="1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e>
                                  </m:d>
                                </m:sup>
                              </m:sSubSup>
                            </m:e>
                          </m:nary>
                        </m:e>
                        <m: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𝐵𝑋</m:t>
                          </m:r>
                        </m:sub>
                        <m:sup/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3978" y="5814946"/>
                <a:ext cx="3251482" cy="10075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42900" y="5875262"/>
                <a:ext cx="5651078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v-SE" sz="2000" b="1" dirty="0" err="1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Radiative</a:t>
                </a:r>
                <a:r>
                  <a:rPr lang="sv-SE" sz="2000" b="1" dirty="0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 </a:t>
                </a:r>
                <a:r>
                  <a:rPr lang="sv-SE" sz="2000" b="1" dirty="0" err="1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decay</a:t>
                </a:r>
                <a:r>
                  <a:rPr lang="sv-SE" sz="2000" b="1" dirty="0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 </a:t>
                </a:r>
                <a:r>
                  <a:rPr lang="sv-SE" sz="2000" b="1" dirty="0" err="1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of</a:t>
                </a:r>
                <a:r>
                  <a:rPr lang="sv-SE" sz="2000" b="1" dirty="0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 the </a:t>
                </a:r>
                <a:r>
                  <a:rPr lang="sv-SE" sz="2000" b="1" dirty="0" err="1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mth</a:t>
                </a:r>
                <a:r>
                  <a:rPr lang="sv-SE" sz="2000" b="1" dirty="0" smtClean="0">
                    <a:solidFill>
                      <a:srgbClr val="FF0000"/>
                    </a:solidFill>
                    <a:latin typeface="+mn-lt"/>
                    <a:ea typeface="Cambria Math"/>
                    <a:cs typeface="Times" panose="02020603050405020304" pitchFamily="18" charset="0"/>
                  </a:rPr>
                  <a:t> exciton: </a:t>
                </a:r>
                <a14:m>
                  <m:oMath xmlns:m="http://schemas.openxmlformats.org/officeDocument/2006/math">
                    <m:r>
                      <a:rPr lang="sv-SE" sz="2000" i="1" smtClean="0">
                        <a:latin typeface="Cambria Math"/>
                        <a:ea typeface="Cambria Math"/>
                      </a:rPr>
                      <m:t>⊕</m:t>
                    </m:r>
                    <m:r>
                      <a:rPr lang="sv-SE" sz="2000" i="1" smtClean="0">
                        <a:latin typeface="Cambria Math"/>
                        <a:ea typeface="Cambria Math"/>
                      </a:rPr>
                      <m:t>𝑒</m:t>
                    </m:r>
                    <m:d>
                      <m:dPr>
                        <m:ctrlPr>
                          <a:rPr lang="sv-SE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𝑒h</m:t>
                        </m:r>
                      </m:e>
                    </m:d>
                    <m:r>
                      <a:rPr lang="sv-SE" sz="2000" i="1">
                        <a:latin typeface="Cambria Math"/>
                        <a:ea typeface="Cambria Math"/>
                      </a:rPr>
                      <m:t>→⊕</m:t>
                    </m:r>
                    <m:r>
                      <a:rPr lang="sv-SE" sz="2000" i="1">
                        <a:latin typeface="Cambria Math"/>
                        <a:ea typeface="Cambria Math"/>
                      </a:rPr>
                      <m:t>𝑒</m:t>
                    </m:r>
                    <m:d>
                      <m:dPr>
                        <m:ctrlPr>
                          <a:rPr lang="sv-SE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sv-SE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sv-SE" sz="2000" i="1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  <m:r>
                              <a:rPr lang="sv-SE" sz="2000" i="1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𝑒h</m:t>
                        </m:r>
                      </m:e>
                    </m:d>
                  </m:oMath>
                </a14:m>
                <a:r>
                  <a:rPr lang="en-US" sz="2000" dirty="0" smtClean="0"/>
                  <a:t>+</a:t>
                </a:r>
                <a14:m>
                  <m:oMath xmlns:m="http://schemas.openxmlformats.org/officeDocument/2006/math">
                    <m:r>
                      <a:rPr lang="sv-SE" sz="2000" i="1">
                        <a:latin typeface="Cambria Math"/>
                        <a:ea typeface="Cambria Math"/>
                      </a:rPr>
                      <m:t>h</m:t>
                    </m:r>
                    <m:sSubSup>
                      <m:sSubSupPr>
                        <m:ctrlPr>
                          <a:rPr lang="sv-SE" sz="2000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𝐵𝐸</m:t>
                        </m:r>
                      </m:sub>
                      <m:sup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)</m:t>
                        </m:r>
                      </m:sup>
                    </m:sSub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5875262"/>
                <a:ext cx="5651078" cy="784895"/>
              </a:xfrm>
              <a:prstGeom prst="rect">
                <a:avLst/>
              </a:prstGeom>
              <a:blipFill rotWithShape="1">
                <a:blip r:embed="rId4"/>
                <a:stretch>
                  <a:fillRect t="-3876" b="-10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167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shallow 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26</a:t>
            </a:fld>
            <a:endParaRPr lang="sv-SE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1619597"/>
            <a:ext cx="9576022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3. Bound </a:t>
            </a:r>
            <a:r>
              <a:rPr lang="en-US" sz="3200" dirty="0" err="1" smtClean="0"/>
              <a:t>multiexciton</a:t>
            </a:r>
            <a:r>
              <a:rPr lang="en-US" sz="3200" dirty="0" smtClean="0"/>
              <a:t> complexes (BMEC)</a:t>
            </a:r>
          </a:p>
        </p:txBody>
      </p:sp>
      <p:pic>
        <p:nvPicPr>
          <p:cNvPr id="1026" name="Picture 2" descr="C:\PhD KTH\Courses\IM3008\LumSpSemFigs1_9\LumSpSemFigs1_9\Fig07_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2" y="2253146"/>
            <a:ext cx="4392488" cy="476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265787" y="3131765"/>
            <a:ext cx="61196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>
                <a:latin typeface="+mn-lt"/>
              </a:rPr>
              <a:t>New </a:t>
            </a:r>
            <a:r>
              <a:rPr lang="sv-SE" dirty="0" err="1" smtClean="0">
                <a:latin typeface="+mn-lt"/>
              </a:rPr>
              <a:t>lines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due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to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energy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level</a:t>
            </a:r>
            <a:r>
              <a:rPr lang="sv-SE" dirty="0" smtClean="0">
                <a:latin typeface="+mn-lt"/>
              </a:rPr>
              <a:t> splitting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>
                <a:latin typeface="+mn-lt"/>
              </a:rPr>
              <a:t>BMEC </a:t>
            </a:r>
            <a:r>
              <a:rPr lang="sv-SE" dirty="0" err="1" smtClean="0">
                <a:latin typeface="+mn-lt"/>
              </a:rPr>
              <a:t>occur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mainly</a:t>
            </a:r>
            <a:r>
              <a:rPr lang="sv-SE" dirty="0" smtClean="0">
                <a:latin typeface="+mn-lt"/>
              </a:rPr>
              <a:t> in </a:t>
            </a:r>
            <a:r>
              <a:rPr lang="sv-SE" dirty="0" err="1" smtClean="0">
                <a:latin typeface="+mn-lt"/>
              </a:rPr>
              <a:t>indirect</a:t>
            </a:r>
            <a:r>
              <a:rPr lang="sv-SE" dirty="0" smtClean="0">
                <a:latin typeface="+mn-lt"/>
              </a:rPr>
              <a:t> bandgap </a:t>
            </a:r>
            <a:r>
              <a:rPr lang="sv-SE" dirty="0" err="1" smtClean="0">
                <a:latin typeface="+mn-lt"/>
              </a:rPr>
              <a:t>semic</a:t>
            </a:r>
            <a:r>
              <a:rPr lang="sv-SE" dirty="0" smtClean="0">
                <a:latin typeface="+mn-lt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sv-SE" dirty="0" smtClean="0">
                <a:latin typeface="+mn-lt"/>
              </a:rPr>
              <a:t>long exciton </a:t>
            </a:r>
            <a:r>
              <a:rPr lang="sv-SE" dirty="0" err="1" smtClean="0">
                <a:latin typeface="+mn-lt"/>
              </a:rPr>
              <a:t>lifetime</a:t>
            </a:r>
            <a:r>
              <a:rPr lang="sv-SE" dirty="0" smtClean="0">
                <a:latin typeface="+mn-lt"/>
              </a:rPr>
              <a:t> =&gt; </a:t>
            </a:r>
            <a:r>
              <a:rPr lang="sv-SE" dirty="0" err="1" smtClean="0">
                <a:latin typeface="+mn-lt"/>
              </a:rPr>
              <a:t>likely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than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more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excitons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are</a:t>
            </a:r>
            <a:r>
              <a:rPr lang="sv-SE" dirty="0" smtClean="0">
                <a:latin typeface="+mn-lt"/>
              </a:rPr>
              <a:t> present at </a:t>
            </a:r>
            <a:r>
              <a:rPr lang="sv-SE" dirty="0" err="1" smtClean="0">
                <a:latin typeface="+mn-lt"/>
              </a:rPr>
              <a:t>one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centre</a:t>
            </a:r>
            <a:endParaRPr lang="sv-SE" dirty="0" smtClean="0">
              <a:latin typeface="+mn-lt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sv-SE" i="1" dirty="0" smtClean="0">
                <a:latin typeface="+mn-lt"/>
              </a:rPr>
              <a:t>N</a:t>
            </a:r>
            <a:r>
              <a:rPr lang="sv-SE" dirty="0" smtClean="0">
                <a:latin typeface="+mn-lt"/>
              </a:rPr>
              <a:t>-</a:t>
            </a:r>
            <a:r>
              <a:rPr lang="sv-SE" dirty="0" err="1" smtClean="0">
                <a:latin typeface="+mn-lt"/>
              </a:rPr>
              <a:t>fold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degenracy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of</a:t>
            </a:r>
            <a:r>
              <a:rPr lang="sv-SE" dirty="0" smtClean="0">
                <a:latin typeface="+mn-lt"/>
              </a:rPr>
              <a:t> the </a:t>
            </a:r>
            <a:r>
              <a:rPr lang="sv-SE" dirty="0" err="1" smtClean="0">
                <a:latin typeface="+mn-lt"/>
              </a:rPr>
              <a:t>conduction</a:t>
            </a:r>
            <a:r>
              <a:rPr lang="sv-SE" dirty="0" smtClean="0">
                <a:latin typeface="+mn-lt"/>
              </a:rPr>
              <a:t> band minimum (2</a:t>
            </a:r>
            <a:r>
              <a:rPr lang="sv-SE" i="1" dirty="0" smtClean="0">
                <a:latin typeface="+mn-lt"/>
              </a:rPr>
              <a:t>N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electrons</a:t>
            </a:r>
            <a:r>
              <a:rPr lang="sv-SE" dirty="0" smtClean="0">
                <a:latin typeface="+mn-lt"/>
              </a:rPr>
              <a:t> </a:t>
            </a:r>
            <a:r>
              <a:rPr lang="sv-SE" dirty="0" err="1" smtClean="0">
                <a:latin typeface="+mn-lt"/>
              </a:rPr>
              <a:t>can</a:t>
            </a:r>
            <a:r>
              <a:rPr lang="sv-SE" dirty="0" smtClean="0">
                <a:latin typeface="+mn-lt"/>
              </a:rPr>
              <a:t> be </a:t>
            </a:r>
            <a:r>
              <a:rPr lang="sv-SE" dirty="0" err="1" smtClean="0">
                <a:latin typeface="+mn-lt"/>
              </a:rPr>
              <a:t>placed</a:t>
            </a:r>
            <a:r>
              <a:rPr lang="sv-SE" dirty="0" smtClean="0">
                <a:latin typeface="+mn-lt"/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878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shallow 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27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738435" y="1835621"/>
            <a:ext cx="9646990" cy="2145485"/>
          </a:xfrm>
        </p:spPr>
        <p:txBody>
          <a:bodyPr/>
          <a:lstStyle/>
          <a:p>
            <a:pPr algn="just"/>
            <a:r>
              <a:rPr lang="en-US" dirty="0" smtClean="0"/>
              <a:t>Low-T PL spectroscopy is used to determine the concentration of shallow donors and acceptors in crystalline Si</a:t>
            </a:r>
          </a:p>
          <a:p>
            <a:pPr algn="just"/>
            <a:r>
              <a:rPr lang="en-US" dirty="0" smtClean="0"/>
              <a:t>TO-replicas are used for the quantitative analysis</a:t>
            </a:r>
          </a:p>
          <a:p>
            <a:pPr algn="just"/>
            <a:r>
              <a:rPr lang="en-US" dirty="0" smtClean="0"/>
              <a:t>Spectral positions of donors/acceptors varying according to Hayne´s rule, they are distinguishable</a:t>
            </a:r>
          </a:p>
        </p:txBody>
      </p:sp>
      <p:pic>
        <p:nvPicPr>
          <p:cNvPr id="2050" name="Picture 2" descr="C:\PhD KTH\Courses\IM3008\LumSpSemFigs1_9\LumSpSemFigs1_9\Fig07_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30" y="3923853"/>
            <a:ext cx="2668838" cy="312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5"/>
              <p:cNvSpPr txBox="1">
                <a:spLocks/>
              </p:cNvSpPr>
              <p:nvPr/>
            </p:nvSpPr>
            <p:spPr>
              <a:xfrm>
                <a:off x="3473698" y="3923853"/>
                <a:ext cx="6911727" cy="3169097"/>
              </a:xfrm>
              <a:prstGeom prst="rect">
                <a:avLst/>
              </a:prstGeom>
            </p:spPr>
            <p:txBody>
              <a:bodyPr vert="horz" lIns="0" tIns="45720" rIns="91440" bIns="45720" rtlCol="0">
                <a:normAutofit lnSpcReduction="10000"/>
              </a:bodyPr>
              <a:lstStyle>
                <a:lvl1pPr marL="204788" indent="-204788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2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04825" indent="-2095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Verdana" pitchFamily="34" charset="0"/>
                  <a:buChar char="-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754063" indent="-260350" algn="l" defTabSz="1042988" rtl="0" eaLnBrk="1" fontAlgn="base" hangingPunct="1">
                  <a:spcBef>
                    <a:spcPts val="6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Arial" pitchFamily="34" charset="0"/>
                  <a:buChar char="•"/>
                  <a:defRPr sz="1800">
                    <a:solidFill>
                      <a:schemeClr val="tx1"/>
                    </a:solidFill>
                    <a:latin typeface="+mn-lt"/>
                  </a:defRPr>
                </a:lvl3pPr>
                <a:lvl4pPr marL="1030288" indent="-261938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Verdana" pitchFamily="34" charset="0"/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1281113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•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8035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6pPr>
                <a:lvl7pPr marL="32607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7pPr>
                <a:lvl8pPr marL="37179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8pPr>
                <a:lvl9pPr marL="41751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kern="0" dirty="0" smtClean="0"/>
                  <a:t>Limits of applicability: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kern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kern="0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kern="0" smtClean="0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en-US" b="0" i="1" kern="0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en-US" b="0" i="1" kern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kern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b="0" i="1" kern="0" smtClean="0">
                            <a:latin typeface="Cambria Math"/>
                          </a:rPr>
                          <m:t>𝑃</m:t>
                        </m:r>
                      </m:sub>
                    </m:sSub>
                    <m:r>
                      <a:rPr lang="en-US" b="0" i="1" kern="0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kern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kern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b="0" i="1" kern="0" smtClean="0">
                            <a:latin typeface="Cambria Math"/>
                          </a:rPr>
                          <m:t>𝐵</m:t>
                        </m:r>
                      </m:sub>
                    </m:sSub>
                    <m:r>
                      <a:rPr lang="en-US" b="0" i="1" kern="0" smtClean="0">
                        <a:latin typeface="Cambria Math"/>
                      </a:rPr>
                      <m:t>≤</m:t>
                    </m:r>
                    <m:sSup>
                      <m:sSupPr>
                        <m:ctrlPr>
                          <a:rPr lang="en-US" b="0" i="1" kern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kern="0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kern="0" smtClean="0">
                            <a:latin typeface="Cambria Math"/>
                          </a:rPr>
                          <m:t>15</m:t>
                        </m:r>
                      </m:sup>
                    </m:sSup>
                    <m:r>
                      <a:rPr lang="en-US" b="0" i="1" kern="0" smtClean="0">
                        <a:latin typeface="Cambria Math"/>
                      </a:rPr>
                      <m:t> </m:t>
                    </m:r>
                    <m:r>
                      <a:rPr lang="en-US" b="0" i="1" kern="0" smtClean="0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en-US" b="0" i="1" kern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kern="0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b="0" i="1" kern="0" smtClean="0">
                            <a:latin typeface="Cambria Math"/>
                          </a:rPr>
                          <m:t>−3</m:t>
                        </m:r>
                      </m:sup>
                    </m:sSup>
                  </m:oMath>
                </a14:m>
                <a:endParaRPr lang="en-US" kern="0" dirty="0" smtClean="0"/>
              </a:p>
              <a:p>
                <a:r>
                  <a:rPr lang="en-US" kern="0" dirty="0" smtClean="0"/>
                  <a:t>Necessary to choose optimal level of </a:t>
                </a:r>
                <a:r>
                  <a:rPr lang="en-US" kern="0" dirty="0" err="1" smtClean="0"/>
                  <a:t>cw</a:t>
                </a:r>
                <a:r>
                  <a:rPr lang="en-US" kern="0" dirty="0" smtClean="0"/>
                  <a:t> pumping</a:t>
                </a:r>
              </a:p>
              <a:p>
                <a:r>
                  <a:rPr lang="en-US" kern="0" dirty="0" smtClean="0"/>
                  <a:t>Fourier luminescence spectroscopy (higher S/N, better accuracy)</a:t>
                </a:r>
              </a:p>
              <a:p>
                <a:r>
                  <a:rPr lang="en-US" kern="0" dirty="0" smtClean="0"/>
                  <a:t>Insufficient cooling leads to rapid deterioration of the measurement sensitivity</a:t>
                </a:r>
              </a:p>
              <a:p>
                <a:r>
                  <a:rPr lang="en-US" kern="0" dirty="0" smtClean="0"/>
                  <a:t>Efforts to extend PL diagnostics of dopants to other semiconductors</a:t>
                </a:r>
              </a:p>
            </p:txBody>
          </p:sp>
        </mc:Choice>
        <mc:Fallback xmlns="">
          <p:sp>
            <p:nvSpPr>
              <p:cNvPr id="8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3698" y="3923853"/>
                <a:ext cx="6911727" cy="3169097"/>
              </a:xfrm>
              <a:prstGeom prst="rect">
                <a:avLst/>
              </a:prstGeom>
              <a:blipFill rotWithShape="1">
                <a:blip r:embed="rId4"/>
                <a:stretch>
                  <a:fillRect l="-2557" t="-2500" r="-1940" b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954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5" y="422251"/>
            <a:ext cx="8254229" cy="1260475"/>
          </a:xfrm>
        </p:spPr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</a:t>
            </a:r>
            <a:r>
              <a:rPr lang="en-US" dirty="0" smtClean="0"/>
              <a:t>isoelectronic </a:t>
            </a:r>
            <a:r>
              <a:rPr lang="en-US" dirty="0"/>
              <a:t>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28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2267669"/>
            <a:ext cx="9646990" cy="3744416"/>
          </a:xfrm>
        </p:spPr>
        <p:txBody>
          <a:bodyPr/>
          <a:lstStyle/>
          <a:p>
            <a:pPr algn="just"/>
            <a:r>
              <a:rPr lang="sv-SE" dirty="0" smtClean="0"/>
              <a:t>Exciton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trapped</a:t>
            </a:r>
            <a:r>
              <a:rPr lang="sv-SE" dirty="0" smtClean="0"/>
              <a:t> at </a:t>
            </a:r>
            <a:r>
              <a:rPr lang="sv-SE" i="1" dirty="0" err="1" smtClean="0"/>
              <a:t>isovalent</a:t>
            </a:r>
            <a:r>
              <a:rPr lang="sv-SE" dirty="0" smtClean="0"/>
              <a:t> or </a:t>
            </a:r>
            <a:r>
              <a:rPr lang="sv-SE" i="1" dirty="0" err="1" smtClean="0"/>
              <a:t>isoelectronic</a:t>
            </a:r>
            <a:r>
              <a:rPr lang="sv-SE" i="1" dirty="0" smtClean="0"/>
              <a:t> </a:t>
            </a:r>
            <a:r>
              <a:rPr lang="sv-SE" i="1" dirty="0" err="1" smtClean="0"/>
              <a:t>impurities</a:t>
            </a:r>
            <a:endParaRPr lang="en-US" dirty="0"/>
          </a:p>
          <a:p>
            <a:pPr algn="just"/>
            <a:r>
              <a:rPr lang="sv-SE" dirty="0" err="1" smtClean="0"/>
              <a:t>impurities</a:t>
            </a:r>
            <a:r>
              <a:rPr lang="sv-SE" dirty="0" smtClean="0"/>
              <a:t> </a:t>
            </a:r>
            <a:r>
              <a:rPr lang="sv-SE" dirty="0" err="1" smtClean="0"/>
              <a:t>belonging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u="sng" dirty="0" smtClean="0"/>
              <a:t>same </a:t>
            </a:r>
            <a:r>
              <a:rPr lang="sv-SE" u="sng" dirty="0" err="1" smtClean="0"/>
              <a:t>group</a:t>
            </a:r>
            <a:r>
              <a:rPr lang="sv-SE" u="sng" dirty="0" smtClean="0"/>
              <a:t> (</a:t>
            </a:r>
            <a:r>
              <a:rPr lang="sv-SE" u="sng" dirty="0" err="1" smtClean="0"/>
              <a:t>column</a:t>
            </a:r>
            <a:r>
              <a:rPr lang="sv-SE" u="sng" dirty="0" smtClean="0"/>
              <a:t>) </a:t>
            </a:r>
            <a:r>
              <a:rPr lang="sv-SE" u="sng" dirty="0" err="1" smtClean="0"/>
              <a:t>of</a:t>
            </a:r>
            <a:r>
              <a:rPr lang="sv-SE" u="sng" dirty="0" smtClean="0"/>
              <a:t> the </a:t>
            </a:r>
            <a:r>
              <a:rPr lang="sv-SE" u="sng" dirty="0" err="1" smtClean="0"/>
              <a:t>periodic</a:t>
            </a:r>
            <a:r>
              <a:rPr lang="sv-SE" u="sng" dirty="0" smtClean="0"/>
              <a:t> table </a:t>
            </a:r>
            <a:r>
              <a:rPr lang="sv-SE" u="sng" dirty="0" err="1" smtClean="0"/>
              <a:t>of</a:t>
            </a:r>
            <a:r>
              <a:rPr lang="sv-SE" u="sng" dirty="0" smtClean="0"/>
              <a:t> elements </a:t>
            </a:r>
            <a:r>
              <a:rPr lang="sv-SE" u="sng" dirty="0" err="1" smtClean="0"/>
              <a:t>of</a:t>
            </a:r>
            <a:r>
              <a:rPr lang="sv-SE" u="sng" dirty="0" smtClean="0"/>
              <a:t> the original </a:t>
            </a:r>
            <a:r>
              <a:rPr lang="sv-SE" u="sng" dirty="0" err="1" smtClean="0"/>
              <a:t>consituent</a:t>
            </a:r>
            <a:endParaRPr lang="sv-SE" u="sng" dirty="0" smtClean="0"/>
          </a:p>
          <a:p>
            <a:pPr algn="just"/>
            <a:r>
              <a:rPr lang="sv-SE" u="sng" dirty="0" smtClean="0"/>
              <a:t>Examples:</a:t>
            </a:r>
            <a:r>
              <a:rPr lang="sv-SE" dirty="0" smtClean="0"/>
              <a:t> </a:t>
            </a:r>
            <a:r>
              <a:rPr lang="sv-SE" dirty="0" err="1" smtClean="0"/>
              <a:t>GaP</a:t>
            </a:r>
            <a:r>
              <a:rPr lang="sv-SE" dirty="0" smtClean="0"/>
              <a:t>/N, </a:t>
            </a:r>
            <a:r>
              <a:rPr lang="sv-SE" dirty="0" err="1" smtClean="0"/>
              <a:t>AgBr</a:t>
            </a:r>
            <a:r>
              <a:rPr lang="sv-SE" dirty="0" smtClean="0"/>
              <a:t>/I</a:t>
            </a:r>
            <a:r>
              <a:rPr lang="sv-SE" baseline="30000" dirty="0" smtClean="0"/>
              <a:t>-</a:t>
            </a:r>
            <a:endParaRPr lang="sv-SE" dirty="0" smtClean="0"/>
          </a:p>
          <a:p>
            <a:pPr algn="just"/>
            <a:r>
              <a:rPr lang="sv-SE" b="1" dirty="0" err="1" smtClean="0"/>
              <a:t>Highly</a:t>
            </a:r>
            <a:r>
              <a:rPr lang="sv-SE" b="1" dirty="0" smtClean="0"/>
              <a:t> </a:t>
            </a:r>
            <a:r>
              <a:rPr lang="sv-SE" b="1" dirty="0" err="1" smtClean="0"/>
              <a:t>efficient</a:t>
            </a:r>
            <a:r>
              <a:rPr lang="sv-SE" b="1" dirty="0" smtClean="0"/>
              <a:t> </a:t>
            </a:r>
            <a:r>
              <a:rPr lang="sv-SE" b="1" dirty="0" err="1" smtClean="0"/>
              <a:t>channel</a:t>
            </a:r>
            <a:r>
              <a:rPr lang="sv-SE" b="1" dirty="0" smtClean="0"/>
              <a:t> </a:t>
            </a:r>
            <a:r>
              <a:rPr lang="sv-SE" b="1" dirty="0" err="1" smtClean="0"/>
              <a:t>of</a:t>
            </a:r>
            <a:r>
              <a:rPr lang="sv-SE" b="1" dirty="0" smtClean="0"/>
              <a:t> </a:t>
            </a:r>
            <a:r>
              <a:rPr lang="sv-SE" b="1" dirty="0" err="1" smtClean="0"/>
              <a:t>radiative</a:t>
            </a:r>
            <a:r>
              <a:rPr lang="sv-SE" b="1" dirty="0" smtClean="0"/>
              <a:t> </a:t>
            </a:r>
            <a:r>
              <a:rPr lang="sv-SE" b="1" dirty="0" err="1" smtClean="0"/>
              <a:t>recombination</a:t>
            </a:r>
            <a:endParaRPr lang="sv-SE" b="1" dirty="0" smtClean="0"/>
          </a:p>
          <a:p>
            <a:pPr algn="just"/>
            <a:r>
              <a:rPr lang="sv-SE" dirty="0" err="1" smtClean="0"/>
              <a:t>Physical</a:t>
            </a:r>
            <a:r>
              <a:rPr lang="sv-SE" dirty="0" smtClean="0"/>
              <a:t> </a:t>
            </a:r>
            <a:r>
              <a:rPr lang="sv-SE" dirty="0" err="1" smtClean="0"/>
              <a:t>mechanism</a:t>
            </a:r>
            <a:r>
              <a:rPr lang="sv-SE" dirty="0" smtClean="0"/>
              <a:t> </a:t>
            </a:r>
            <a:r>
              <a:rPr lang="sv-SE" dirty="0" err="1" smtClean="0"/>
              <a:t>based</a:t>
            </a:r>
            <a:r>
              <a:rPr lang="sv-SE" dirty="0" smtClean="0"/>
              <a:t> on </a:t>
            </a:r>
            <a:r>
              <a:rPr lang="sv-SE" dirty="0" err="1" smtClean="0"/>
              <a:t>electronegativity</a:t>
            </a:r>
            <a:r>
              <a:rPr lang="sv-SE" dirty="0"/>
              <a:t> </a:t>
            </a:r>
            <a:r>
              <a:rPr lang="sv-SE" i="1" dirty="0" smtClean="0"/>
              <a:t>X</a:t>
            </a:r>
            <a:r>
              <a:rPr lang="sv-SE" dirty="0" smtClean="0"/>
              <a:t>:</a:t>
            </a:r>
          </a:p>
          <a:p>
            <a:pPr lvl="1" algn="just"/>
            <a:r>
              <a:rPr lang="sv-SE" i="1" dirty="0" smtClean="0"/>
              <a:t>X</a:t>
            </a:r>
            <a:r>
              <a:rPr lang="sv-SE" i="1" baseline="-25000" dirty="0" smtClean="0"/>
              <a:t>N</a:t>
            </a:r>
            <a:r>
              <a:rPr lang="sv-SE" dirty="0" smtClean="0"/>
              <a:t>=3.0&gt;</a:t>
            </a:r>
            <a:r>
              <a:rPr lang="sv-SE" i="1" dirty="0" smtClean="0"/>
              <a:t>X</a:t>
            </a:r>
            <a:r>
              <a:rPr lang="sv-SE" i="1" baseline="-25000" dirty="0" smtClean="0"/>
              <a:t>P</a:t>
            </a:r>
            <a:r>
              <a:rPr lang="sv-SE" dirty="0" smtClean="0"/>
              <a:t> (</a:t>
            </a:r>
            <a:r>
              <a:rPr lang="sv-SE" dirty="0" err="1" smtClean="0"/>
              <a:t>captured</a:t>
            </a:r>
            <a:r>
              <a:rPr lang="sv-SE" dirty="0" smtClean="0"/>
              <a:t> </a:t>
            </a:r>
            <a:r>
              <a:rPr lang="sv-SE" dirty="0" err="1" smtClean="0"/>
              <a:t>photoelectron</a:t>
            </a:r>
            <a:r>
              <a:rPr lang="sv-SE" dirty="0" smtClean="0"/>
              <a:t>)</a:t>
            </a:r>
          </a:p>
          <a:p>
            <a:pPr lvl="1" algn="just"/>
            <a:r>
              <a:rPr lang="sv-SE" i="1" dirty="0" smtClean="0"/>
              <a:t>X</a:t>
            </a:r>
            <a:r>
              <a:rPr lang="sv-SE" i="1" baseline="-25000" dirty="0" smtClean="0"/>
              <a:t>I</a:t>
            </a:r>
            <a:r>
              <a:rPr lang="sv-SE" dirty="0" smtClean="0"/>
              <a:t>=2.7&lt;</a:t>
            </a:r>
            <a:r>
              <a:rPr lang="sv-SE" i="1" dirty="0" err="1" smtClean="0"/>
              <a:t>X</a:t>
            </a:r>
            <a:r>
              <a:rPr lang="sv-SE" i="1" baseline="-25000" dirty="0" err="1" smtClean="0"/>
              <a:t>Br</a:t>
            </a:r>
            <a:r>
              <a:rPr lang="sv-SE" i="1" dirty="0" smtClean="0"/>
              <a:t> </a:t>
            </a:r>
            <a:r>
              <a:rPr lang="sv-SE" dirty="0"/>
              <a:t>(</a:t>
            </a:r>
            <a:r>
              <a:rPr lang="sv-SE" dirty="0" err="1"/>
              <a:t>captured</a:t>
            </a:r>
            <a:r>
              <a:rPr lang="sv-SE" dirty="0"/>
              <a:t> </a:t>
            </a:r>
            <a:r>
              <a:rPr lang="sv-SE" dirty="0" err="1" smtClean="0"/>
              <a:t>photohole</a:t>
            </a:r>
            <a:r>
              <a:rPr lang="sv-SE" dirty="0" smtClean="0"/>
              <a:t>)</a:t>
            </a:r>
            <a:endParaRPr lang="sv-SE" dirty="0"/>
          </a:p>
          <a:p>
            <a:pPr lvl="1" algn="just"/>
            <a:endParaRPr lang="sv-SE" i="1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21640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5" y="422251"/>
            <a:ext cx="8254229" cy="1260475"/>
          </a:xfrm>
        </p:spPr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</a:t>
            </a:r>
            <a:r>
              <a:rPr lang="en-US" dirty="0" smtClean="0"/>
              <a:t>isoelectronic </a:t>
            </a:r>
            <a:r>
              <a:rPr lang="en-US" dirty="0"/>
              <a:t>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29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593378" y="1979637"/>
                <a:ext cx="9646990" cy="2448272"/>
              </a:xfrm>
            </p:spPr>
            <p:txBody>
              <a:bodyPr>
                <a:normAutofit fontScale="92500" lnSpcReduction="10000"/>
              </a:bodyPr>
              <a:lstStyle/>
              <a:p>
                <a:pPr algn="just"/>
                <a:r>
                  <a:rPr lang="sv-SE" sz="2000" dirty="0" smtClean="0"/>
                  <a:t>Localized excitation =&gt; </a:t>
                </a:r>
                <a:r>
                  <a:rPr lang="sv-SE" sz="2000" dirty="0" err="1" smtClean="0"/>
                  <a:t>use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of</a:t>
                </a:r>
                <a:r>
                  <a:rPr lang="sv-SE" sz="2000" dirty="0" smtClean="0"/>
                  <a:t> </a:t>
                </a:r>
                <a:r>
                  <a:rPr lang="sv-SE" sz="2000" i="1" dirty="0" err="1" smtClean="0"/>
                  <a:t>configurational</a:t>
                </a:r>
                <a:r>
                  <a:rPr lang="sv-SE" sz="2000" i="1" dirty="0" smtClean="0"/>
                  <a:t> </a:t>
                </a:r>
                <a:r>
                  <a:rPr lang="sv-SE" sz="2000" i="1" dirty="0" err="1" smtClean="0"/>
                  <a:t>model</a:t>
                </a:r>
                <a:endParaRPr lang="sv-SE" sz="2000" dirty="0"/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𝑄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𝑒</m:t>
                        </m:r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𝑔</m:t>
                        </m:r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)/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𝑔</m:t>
                        </m:r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sz="2000" dirty="0" smtClean="0"/>
                  <a:t>can vary according to the strength of exciton-phonon interaction (Huang-Rhys factor, </a:t>
                </a:r>
                <a:r>
                  <a:rPr lang="en-US" sz="2000" i="1" dirty="0" smtClean="0"/>
                  <a:t>S</a:t>
                </a:r>
                <a:r>
                  <a:rPr lang="en-US" dirty="0" smtClean="0"/>
                  <a:t>)</a:t>
                </a:r>
              </a:p>
              <a:p>
                <a:pPr lvl="1" algn="just"/>
                <a:r>
                  <a:rPr lang="sv-SE" dirty="0" err="1" smtClean="0"/>
                  <a:t>GaP</a:t>
                </a:r>
                <a:r>
                  <a:rPr lang="sv-SE" dirty="0" smtClean="0"/>
                  <a:t>: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/>
                      </a:rPr>
                      <m:t>𝑆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≅0</m:t>
                    </m:r>
                  </m:oMath>
                </a14:m>
                <a:r>
                  <a:rPr lang="en-US" dirty="0" smtClean="0"/>
                  <a:t> =&gt; sharp emission line</a:t>
                </a:r>
              </a:p>
              <a:p>
                <a:pPr lvl="1" algn="just"/>
                <a:r>
                  <a:rPr lang="sv-SE" dirty="0" err="1" smtClean="0"/>
                  <a:t>AgBr</a:t>
                </a:r>
                <a:r>
                  <a:rPr lang="sv-SE" dirty="0" smtClean="0"/>
                  <a:t>: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/>
                      </a:rPr>
                      <m:t>𝑆</m:t>
                    </m:r>
                    <m:r>
                      <a:rPr lang="sv-SE" b="0" i="1" smtClean="0">
                        <a:latin typeface="Cambria Math"/>
                      </a:rPr>
                      <m:t>=8−9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=&gt; broad </a:t>
                </a:r>
                <a:r>
                  <a:rPr lang="en-US" dirty="0"/>
                  <a:t>emission </a:t>
                </a:r>
                <a:r>
                  <a:rPr lang="en-US" dirty="0" smtClean="0"/>
                  <a:t>line</a:t>
                </a:r>
              </a:p>
              <a:p>
                <a:pPr algn="just"/>
                <a:r>
                  <a:rPr lang="sv-SE" dirty="0" smtClean="0"/>
                  <a:t>For </a:t>
                </a:r>
                <a:r>
                  <a:rPr lang="sv-SE" dirty="0" err="1" smtClean="0"/>
                  <a:t>AgBr</a:t>
                </a:r>
                <a:r>
                  <a:rPr lang="sv-SE" dirty="0" smtClean="0"/>
                  <a:t> (</a:t>
                </a:r>
                <a:r>
                  <a:rPr lang="sv-SE" dirty="0" err="1" smtClean="0"/>
                  <a:t>single</a:t>
                </a:r>
                <a:r>
                  <a:rPr lang="sv-SE" dirty="0" smtClean="0"/>
                  <a:t> I</a:t>
                </a:r>
                <a:r>
                  <a:rPr lang="sv-SE" baseline="30000" dirty="0" smtClean="0"/>
                  <a:t>-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ion</a:t>
                </a:r>
                <a:r>
                  <a:rPr lang="sv-SE" dirty="0" smtClean="0"/>
                  <a:t> per </a:t>
                </a:r>
                <a:r>
                  <a:rPr lang="sv-SE" dirty="0" err="1" smtClean="0"/>
                  <a:t>approximately</a:t>
                </a:r>
                <a:endParaRPr lang="sv-SE" dirty="0" smtClean="0"/>
              </a:p>
              <a:p>
                <a:pPr marL="0" indent="174625" algn="just">
                  <a:buNone/>
                </a:pPr>
                <a:r>
                  <a:rPr lang="sv-SE" dirty="0" smtClean="0"/>
                  <a:t> 10</a:t>
                </a:r>
                <a:r>
                  <a:rPr lang="sv-SE" baseline="30000" dirty="0" smtClean="0"/>
                  <a:t>7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ions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the </a:t>
                </a:r>
                <a:r>
                  <a:rPr lang="sv-SE" dirty="0" err="1" smtClean="0"/>
                  <a:t>host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lattice</a:t>
                </a:r>
                <a:r>
                  <a:rPr lang="sv-SE" dirty="0" smtClean="0"/>
                  <a:t>):</a:t>
                </a:r>
                <a:endParaRPr lang="en-US" dirty="0"/>
              </a:p>
              <a:p>
                <a:pPr lvl="1" algn="just"/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593378" y="1979637"/>
                <a:ext cx="9646990" cy="2448272"/>
              </a:xfrm>
              <a:blipFill rotWithShape="1">
                <a:blip r:embed="rId3"/>
                <a:stretch>
                  <a:fillRect l="-1579" t="-2494" r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PhD KTH\Courses\IM3008\LumSpSemFigs1_9\LumSpSemFigs1_9\Fig07_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349" y="2744921"/>
            <a:ext cx="2583069" cy="425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601490" y="4492108"/>
                <a:ext cx="3910301" cy="8719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𝐼𝑜𝑑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𝐿𝑂</m:t>
                              </m:r>
                            </m:sub>
                          </m:sSub>
                          <m:d>
                            <m:d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𝐵𝐸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sv-S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𝑇</m:t>
                              </m:r>
                              <m:r>
                                <a:rPr lang="sv-SE" i="1">
                                  <a:latin typeface="Cambria Math"/>
                                </a:rPr>
                                <m:t>𝑂</m:t>
                              </m:r>
                            </m:sub>
                          </m:sSub>
                          <m:d>
                            <m:dPr>
                              <m:ctrlPr>
                                <a:rPr lang="sv-SE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𝐹</m:t>
                              </m:r>
                              <m:r>
                                <a:rPr lang="sv-SE" i="1">
                                  <a:latin typeface="Cambria Math"/>
                                </a:rPr>
                                <m:t>𝐸</m:t>
                              </m:r>
                            </m:e>
                          </m:d>
                        </m:den>
                      </m:f>
                      <m:r>
                        <a:rPr lang="sv-SE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𝐼𝑜𝑑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𝐹𝐸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sv-SE" b="0" i="1" smtClean="0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𝐼𝑜𝑑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𝐹𝐸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𝐹𝐸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𝐼𝑜𝑑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490" y="4492108"/>
                <a:ext cx="3910301" cy="8719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78326" y="6004276"/>
                <a:ext cx="6188617" cy="8719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</a:rPr>
                            <m:t>𝑒𝑓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v-SE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i="1">
                                  <a:latin typeface="Cambria Math"/>
                                </a:rPr>
                                <m:t>𝐼𝑜𝑑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v-S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i="1">
                                  <a:latin typeface="Cambria Math"/>
                                </a:rPr>
                                <m:t>𝐹𝐸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sv-SE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sv-SE" i="1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sv-SE" i="1">
                                  <a:latin typeface="Cambria Math"/>
                                </a:rPr>
                                <m:t>𝐼𝑜𝑑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v-S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sv-SE" i="1">
                                  <a:latin typeface="Cambria Math"/>
                                </a:rPr>
                                <m:t>𝐹𝐸</m:t>
                              </m:r>
                            </m:sub>
                          </m:sSub>
                        </m:den>
                      </m:f>
                      <m:r>
                        <a:rPr lang="sv-SE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𝐼𝑜𝑑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𝐿𝑂</m:t>
                              </m:r>
                            </m:sub>
                          </m:sSub>
                          <m:d>
                            <m:d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𝐵𝐸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sv-S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𝑇</m:t>
                              </m:r>
                              <m:r>
                                <a:rPr lang="sv-SE" i="1">
                                  <a:latin typeface="Cambria Math"/>
                                </a:rPr>
                                <m:t>𝑂</m:t>
                              </m:r>
                            </m:sub>
                          </m:sSub>
                          <m:d>
                            <m:dPr>
                              <m:ctrlPr>
                                <a:rPr lang="sv-SE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𝐹</m:t>
                              </m:r>
                              <m:r>
                                <a:rPr lang="sv-SE" i="1">
                                  <a:latin typeface="Cambria Math"/>
                                </a:rPr>
                                <m:t>𝐸</m:t>
                              </m:r>
                            </m:e>
                          </m:d>
                        </m:den>
                      </m:f>
                      <m:f>
                        <m:f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𝐼𝑜𝑑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𝐹𝐸</m:t>
                              </m:r>
                            </m:sub>
                          </m:sSub>
                        </m:den>
                      </m:f>
                      <m:r>
                        <a:rPr lang="sv-SE" b="0" i="1" smtClean="0">
                          <a:latin typeface="Cambria Math"/>
                        </a:rPr>
                        <m:t>≈3 </m:t>
                      </m:r>
                      <m:sSup>
                        <m:sSup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sv-SE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sv-SE" b="0" i="1" smtClean="0">
                          <a:latin typeface="Cambria Math"/>
                        </a:rPr>
                        <m:t>(!)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326" y="6004276"/>
                <a:ext cx="6188617" cy="87190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78326" y="5436021"/>
            <a:ext cx="4558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rgbClr val="FF0000"/>
                </a:solidFill>
                <a:latin typeface="+mn-lt"/>
              </a:rPr>
              <a:t>Enhancement </a:t>
            </a:r>
            <a:r>
              <a:rPr lang="sv-SE" b="1" dirty="0" err="1" smtClean="0">
                <a:solidFill>
                  <a:srgbClr val="FF0000"/>
                </a:solidFill>
                <a:latin typeface="+mn-lt"/>
              </a:rPr>
              <a:t>factor</a:t>
            </a:r>
            <a:r>
              <a:rPr lang="sv-SE" b="1" dirty="0" smtClean="0">
                <a:solidFill>
                  <a:srgbClr val="FF0000"/>
                </a:solidFill>
                <a:latin typeface="+mn-lt"/>
              </a:rPr>
              <a:t>:</a:t>
            </a:r>
            <a:endParaRPr lang="en-US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810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5" y="422251"/>
            <a:ext cx="8254229" cy="1260475"/>
          </a:xfrm>
        </p:spPr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bound to </a:t>
            </a:r>
            <a:r>
              <a:rPr lang="en-US" dirty="0" smtClean="0"/>
              <a:t>isoelectronic </a:t>
            </a:r>
            <a:r>
              <a:rPr lang="en-US" dirty="0"/>
              <a:t>impurities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30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593378" y="1835621"/>
            <a:ext cx="9646990" cy="1866111"/>
          </a:xfrm>
        </p:spPr>
        <p:txBody>
          <a:bodyPr>
            <a:normAutofit/>
          </a:bodyPr>
          <a:lstStyle/>
          <a:p>
            <a:pPr marL="363538" indent="-363538" algn="just"/>
            <a:r>
              <a:rPr lang="sv-SE" sz="2000" dirty="0" err="1" smtClean="0"/>
              <a:t>High-intensity</a:t>
            </a:r>
            <a:r>
              <a:rPr lang="sv-SE" sz="2000" dirty="0" smtClean="0"/>
              <a:t> </a:t>
            </a:r>
            <a:r>
              <a:rPr lang="sv-SE" sz="2000" dirty="0" err="1" smtClean="0"/>
              <a:t>due</a:t>
            </a:r>
            <a:r>
              <a:rPr lang="sv-SE" sz="2000" dirty="0" smtClean="0"/>
              <a:t> </a:t>
            </a:r>
            <a:r>
              <a:rPr lang="sv-SE" sz="2000" dirty="0" err="1" smtClean="0"/>
              <a:t>to</a:t>
            </a:r>
            <a:r>
              <a:rPr lang="sv-SE" sz="2000" dirty="0" smtClean="0"/>
              <a:t> </a:t>
            </a:r>
            <a:r>
              <a:rPr lang="sv-SE" sz="2000" dirty="0" err="1" smtClean="0"/>
              <a:t>absence</a:t>
            </a:r>
            <a:r>
              <a:rPr lang="sv-SE" sz="2000" dirty="0" smtClean="0"/>
              <a:t> </a:t>
            </a:r>
            <a:r>
              <a:rPr lang="sv-SE" sz="2000" dirty="0" err="1" smtClean="0"/>
              <a:t>of</a:t>
            </a:r>
            <a:r>
              <a:rPr lang="sv-SE" sz="2000" dirty="0" smtClean="0"/>
              <a:t> Auger </a:t>
            </a:r>
            <a:r>
              <a:rPr lang="sv-SE" sz="2000" dirty="0" err="1" smtClean="0"/>
              <a:t>recombination</a:t>
            </a:r>
            <a:r>
              <a:rPr lang="sv-SE" sz="2000" dirty="0" smtClean="0"/>
              <a:t> (3rd </a:t>
            </a:r>
            <a:r>
              <a:rPr lang="sv-SE" sz="2000" dirty="0" err="1" smtClean="0"/>
              <a:t>quasi</a:t>
            </a:r>
            <a:r>
              <a:rPr lang="sv-SE" sz="2000" dirty="0" smtClean="0"/>
              <a:t> </a:t>
            </a:r>
            <a:r>
              <a:rPr lang="sv-SE" sz="2000" dirty="0" err="1" smtClean="0"/>
              <a:t>particle</a:t>
            </a:r>
            <a:r>
              <a:rPr lang="sv-SE" sz="2000" dirty="0" smtClean="0"/>
              <a:t> </a:t>
            </a:r>
            <a:r>
              <a:rPr lang="sv-SE" sz="2000" dirty="0" err="1" smtClean="0"/>
              <a:t>missing</a:t>
            </a:r>
            <a:r>
              <a:rPr lang="sv-SE" sz="2000" dirty="0" smtClean="0"/>
              <a:t>)</a:t>
            </a:r>
          </a:p>
          <a:p>
            <a:pPr marL="363538" indent="-363538" algn="just"/>
            <a:r>
              <a:rPr lang="sv-SE" sz="2000" dirty="0" smtClean="0"/>
              <a:t>Strong </a:t>
            </a:r>
            <a:r>
              <a:rPr lang="sv-SE" sz="2000" dirty="0" err="1" smtClean="0"/>
              <a:t>localization</a:t>
            </a:r>
            <a:r>
              <a:rPr lang="sv-SE" sz="2000" dirty="0" smtClean="0"/>
              <a:t> in real </a:t>
            </a:r>
            <a:r>
              <a:rPr lang="sv-SE" sz="2000" dirty="0" err="1" smtClean="0"/>
              <a:t>spac</a:t>
            </a:r>
            <a:r>
              <a:rPr lang="sv-SE" sz="2000" dirty="0" smtClean="0"/>
              <a:t> </a:t>
            </a:r>
            <a:r>
              <a:rPr lang="sv-SE" sz="2000" dirty="0" err="1" smtClean="0"/>
              <a:t>leads</a:t>
            </a:r>
            <a:r>
              <a:rPr lang="sv-SE" sz="2000" dirty="0" smtClean="0"/>
              <a:t> </a:t>
            </a:r>
            <a:r>
              <a:rPr lang="sv-SE" sz="2000" dirty="0" err="1" smtClean="0"/>
              <a:t>to</a:t>
            </a:r>
            <a:r>
              <a:rPr lang="sv-SE" sz="2000" dirty="0" smtClean="0"/>
              <a:t>:</a:t>
            </a:r>
          </a:p>
          <a:p>
            <a:pPr marL="663575" lvl="1" indent="-363538" algn="just"/>
            <a:r>
              <a:rPr lang="sv-SE" sz="1800" dirty="0" smtClean="0"/>
              <a:t>strong </a:t>
            </a:r>
            <a:r>
              <a:rPr lang="sv-SE" sz="1800" dirty="0" err="1" smtClean="0"/>
              <a:t>delocalization</a:t>
            </a:r>
            <a:r>
              <a:rPr lang="sv-SE" sz="1800" dirty="0" smtClean="0"/>
              <a:t> in </a:t>
            </a:r>
            <a:r>
              <a:rPr lang="sv-SE" sz="1800" i="1" dirty="0" smtClean="0"/>
              <a:t>k</a:t>
            </a:r>
            <a:r>
              <a:rPr lang="sv-SE" sz="1800" dirty="0" smtClean="0"/>
              <a:t> space (</a:t>
            </a:r>
            <a:r>
              <a:rPr lang="sv-SE" sz="1800" dirty="0" err="1" smtClean="0"/>
              <a:t>Heisenberg</a:t>
            </a:r>
            <a:r>
              <a:rPr lang="sv-SE" sz="1800" dirty="0" smtClean="0"/>
              <a:t> </a:t>
            </a:r>
            <a:r>
              <a:rPr lang="sv-SE" sz="1800" dirty="0" err="1" smtClean="0"/>
              <a:t>uncertainty</a:t>
            </a:r>
            <a:r>
              <a:rPr lang="sv-SE" sz="1800" dirty="0" smtClean="0"/>
              <a:t> principle) </a:t>
            </a:r>
          </a:p>
          <a:p>
            <a:pPr marL="663575" lvl="1" indent="-363538" algn="just"/>
            <a:r>
              <a:rPr lang="sv-SE" sz="1800" b="1" i="1" dirty="0" err="1" smtClean="0"/>
              <a:t>quasi-direct</a:t>
            </a:r>
            <a:r>
              <a:rPr lang="sv-SE" sz="1800" b="1" i="1" dirty="0" smtClean="0"/>
              <a:t> </a:t>
            </a:r>
            <a:r>
              <a:rPr lang="sv-SE" sz="1800" b="1" i="1" dirty="0" err="1" smtClean="0"/>
              <a:t>radiative</a:t>
            </a:r>
            <a:r>
              <a:rPr lang="sv-SE" sz="1800" b="1" i="1" dirty="0" smtClean="0"/>
              <a:t> </a:t>
            </a:r>
            <a:r>
              <a:rPr lang="sv-SE" sz="1800" b="1" i="1" dirty="0" err="1" smtClean="0"/>
              <a:t>recombination</a:t>
            </a:r>
            <a:endParaRPr lang="sv-SE" sz="1800" b="1" i="1" dirty="0" smtClean="0"/>
          </a:p>
        </p:txBody>
      </p:sp>
      <p:pic>
        <p:nvPicPr>
          <p:cNvPr id="4098" name="Picture 2" descr="C:\PhD KTH\Courses\IM3008\LumSpSemFigs1_9\LumSpSemFigs1_9\Fig07_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34" y="3874959"/>
            <a:ext cx="2304256" cy="308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PhD KTH\Courses\IM3008\LumSpSemFigs1_9\LumSpSemFigs1_9\Fig07_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114" y="3973402"/>
            <a:ext cx="2952328" cy="311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833738" y="4779484"/>
            <a:ext cx="27363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Green-emitting EL diodes based on </a:t>
            </a:r>
            <a:r>
              <a:rPr lang="en-US" sz="2000" b="1" dirty="0" err="1" smtClean="0">
                <a:solidFill>
                  <a:srgbClr val="FF0000"/>
                </a:solidFill>
                <a:latin typeface="+mn-lt"/>
              </a:rPr>
              <a:t>GaP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/N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6498035" y="5195223"/>
            <a:ext cx="576064" cy="384814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401809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254229" cy="1260475"/>
          </a:xfrm>
        </p:spPr>
        <p:txBody>
          <a:bodyPr/>
          <a:lstStyle/>
          <a:p>
            <a:r>
              <a:rPr lang="en-US" dirty="0"/>
              <a:t>Self-trapped </a:t>
            </a:r>
            <a:r>
              <a:rPr lang="en-US" dirty="0" err="1"/>
              <a:t>excitons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31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738435" y="1835622"/>
            <a:ext cx="9646990" cy="1224135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In </a:t>
            </a:r>
            <a:r>
              <a:rPr lang="en-US" sz="2000" u="sng" dirty="0" smtClean="0"/>
              <a:t>polar semiconductors</a:t>
            </a:r>
            <a:r>
              <a:rPr lang="en-US" sz="2000" dirty="0" smtClean="0"/>
              <a:t> with strong exciton-phonon interaction</a:t>
            </a:r>
          </a:p>
          <a:p>
            <a:pPr algn="just"/>
            <a:r>
              <a:rPr lang="en-US" sz="2000" b="1" dirty="0" smtClean="0"/>
              <a:t>Intrinsic</a:t>
            </a:r>
            <a:r>
              <a:rPr lang="sv-SE" sz="2000" b="1" dirty="0" smtClean="0"/>
              <a:t> </a:t>
            </a:r>
            <a:r>
              <a:rPr lang="en-US" sz="2000" b="1" dirty="0" smtClean="0"/>
              <a:t>luminescence</a:t>
            </a:r>
            <a:r>
              <a:rPr lang="sv-SE" sz="2000" b="1" dirty="0" smtClean="0"/>
              <a:t> process</a:t>
            </a:r>
          </a:p>
          <a:p>
            <a:pPr algn="just"/>
            <a:r>
              <a:rPr lang="en-US" sz="2000" dirty="0" smtClean="0"/>
              <a:t>Phenomenological</a:t>
            </a:r>
            <a:r>
              <a:rPr lang="sv-SE" sz="2000" dirty="0" smtClean="0"/>
              <a:t> </a:t>
            </a:r>
            <a:r>
              <a:rPr lang="en-US" sz="2000" dirty="0" smtClean="0"/>
              <a:t>description</a:t>
            </a:r>
            <a:r>
              <a:rPr lang="sv-SE" sz="2000" dirty="0" smtClean="0"/>
              <a:t> by </a:t>
            </a:r>
            <a:r>
              <a:rPr lang="en-US" sz="2000" dirty="0" err="1" smtClean="0"/>
              <a:t>Toyozawa</a:t>
            </a:r>
            <a:endParaRPr lang="en-US" sz="2000" dirty="0" smtClean="0"/>
          </a:p>
          <a:p>
            <a:pPr algn="just"/>
            <a:endParaRPr lang="en-US" sz="2000" dirty="0" smtClean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 smtClean="0"/>
              <a:t>Two exciton states: free (F) and self-trapped (S)</a:t>
            </a:r>
          </a:p>
          <a:p>
            <a:r>
              <a:rPr lang="sv-SE" sz="2000" kern="0" dirty="0"/>
              <a:t>S</a:t>
            </a:r>
            <a:r>
              <a:rPr lang="sv-SE" sz="2000" kern="0" dirty="0" smtClean="0"/>
              <a:t>elf-</a:t>
            </a:r>
            <a:r>
              <a:rPr lang="sv-SE" sz="2000" kern="0" dirty="0" err="1" smtClean="0"/>
              <a:t>trapped</a:t>
            </a:r>
            <a:r>
              <a:rPr lang="sv-SE" sz="2000" kern="0" dirty="0" smtClean="0"/>
              <a:t> exciton: </a:t>
            </a:r>
            <a:r>
              <a:rPr lang="sv-SE" sz="2000" kern="0" dirty="0" err="1" smtClean="0"/>
              <a:t>localized</a:t>
            </a:r>
            <a:r>
              <a:rPr lang="sv-SE" sz="2000" kern="0" dirty="0" smtClean="0"/>
              <a:t> in a potential </a:t>
            </a:r>
            <a:r>
              <a:rPr lang="sv-SE" sz="2000" kern="0" dirty="0" err="1" smtClean="0"/>
              <a:t>well</a:t>
            </a:r>
            <a:r>
              <a:rPr lang="sv-SE" sz="2000" kern="0" dirty="0" smtClean="0"/>
              <a:t> </a:t>
            </a:r>
            <a:r>
              <a:rPr lang="sv-SE" sz="2000" kern="0" dirty="0" err="1" smtClean="0"/>
              <a:t>due</a:t>
            </a:r>
            <a:r>
              <a:rPr lang="sv-SE" sz="2000" kern="0" dirty="0" smtClean="0"/>
              <a:t> </a:t>
            </a:r>
            <a:r>
              <a:rPr lang="sv-SE" sz="2000" kern="0" dirty="0" err="1" smtClean="0"/>
              <a:t>to</a:t>
            </a:r>
            <a:r>
              <a:rPr lang="sv-SE" sz="2000" kern="0" dirty="0" smtClean="0"/>
              <a:t> strong </a:t>
            </a:r>
            <a:r>
              <a:rPr lang="sv-SE" sz="2000" kern="0" dirty="0" err="1" smtClean="0"/>
              <a:t>lattice</a:t>
            </a:r>
            <a:r>
              <a:rPr lang="sv-SE" sz="2000" kern="0" dirty="0" smtClean="0"/>
              <a:t> deformation </a:t>
            </a:r>
            <a:r>
              <a:rPr lang="sv-SE" sz="2000" kern="0" dirty="0" err="1" smtClean="0"/>
              <a:t>around</a:t>
            </a:r>
            <a:r>
              <a:rPr lang="sv-SE" sz="2000" kern="0" dirty="0" smtClean="0"/>
              <a:t> it</a:t>
            </a:r>
          </a:p>
          <a:p>
            <a:r>
              <a:rPr lang="sv-SE" sz="2000" kern="0" dirty="0" err="1" smtClean="0"/>
              <a:t>Phase</a:t>
            </a:r>
            <a:r>
              <a:rPr lang="sv-SE" sz="2000" kern="0" dirty="0" smtClean="0"/>
              <a:t> diagram for </a:t>
            </a:r>
            <a:r>
              <a:rPr lang="sv-SE" sz="2000" kern="0" dirty="0" err="1" smtClean="0"/>
              <a:t>deformable</a:t>
            </a:r>
            <a:r>
              <a:rPr lang="sv-SE" sz="2000" kern="0" dirty="0" smtClean="0"/>
              <a:t> </a:t>
            </a:r>
            <a:r>
              <a:rPr lang="sv-SE" sz="2000" kern="0" dirty="0" err="1" smtClean="0"/>
              <a:t>lattice</a:t>
            </a:r>
            <a:endParaRPr lang="sv-SE" sz="2000" kern="0" dirty="0"/>
          </a:p>
          <a:p>
            <a:pPr lvl="1"/>
            <a:r>
              <a:rPr lang="sv-SE" sz="1800" kern="0" dirty="0" smtClean="0"/>
              <a:t>B: total </a:t>
            </a:r>
            <a:r>
              <a:rPr lang="sv-SE" sz="1800" kern="0" dirty="0" err="1" smtClean="0"/>
              <a:t>energy</a:t>
            </a:r>
            <a:r>
              <a:rPr lang="sv-SE" sz="1800" kern="0" dirty="0" smtClean="0"/>
              <a:t> </a:t>
            </a:r>
            <a:r>
              <a:rPr lang="sv-SE" sz="1800" kern="0" dirty="0" err="1" smtClean="0"/>
              <a:t>width</a:t>
            </a:r>
            <a:r>
              <a:rPr lang="sv-SE" sz="1800" kern="0" dirty="0" smtClean="0"/>
              <a:t> </a:t>
            </a:r>
            <a:r>
              <a:rPr lang="sv-SE" sz="1800" kern="0" dirty="0" err="1" smtClean="0"/>
              <a:t>of</a:t>
            </a:r>
            <a:r>
              <a:rPr lang="sv-SE" sz="1800" kern="0" dirty="0" smtClean="0"/>
              <a:t> exciton band</a:t>
            </a:r>
          </a:p>
          <a:p>
            <a:pPr lvl="1"/>
            <a:r>
              <a:rPr lang="sv-SE" sz="1800" kern="0" dirty="0" err="1" smtClean="0"/>
              <a:t>E</a:t>
            </a:r>
            <a:r>
              <a:rPr lang="sv-SE" sz="1800" kern="0" baseline="-25000" dirty="0" err="1" smtClean="0"/>
              <a:t>LR</a:t>
            </a:r>
            <a:r>
              <a:rPr lang="sv-SE" sz="1800" kern="0" baseline="30000" dirty="0" err="1" smtClean="0"/>
              <a:t>l</a:t>
            </a:r>
            <a:r>
              <a:rPr lang="sv-SE" sz="1800" kern="0" dirty="0" smtClean="0"/>
              <a:t>: </a:t>
            </a:r>
            <a:r>
              <a:rPr lang="sv-SE" sz="1800" kern="0" dirty="0" err="1" smtClean="0"/>
              <a:t>lattice</a:t>
            </a:r>
            <a:r>
              <a:rPr lang="sv-SE" sz="1800" kern="0" dirty="0" smtClean="0"/>
              <a:t>-relaxation </a:t>
            </a:r>
            <a:r>
              <a:rPr lang="sv-SE" sz="1800" kern="0" dirty="0" err="1" smtClean="0"/>
              <a:t>energy</a:t>
            </a:r>
            <a:r>
              <a:rPr lang="sv-SE" sz="1800" kern="0" dirty="0" smtClean="0"/>
              <a:t>, long-</a:t>
            </a:r>
            <a:r>
              <a:rPr lang="sv-SE" sz="1800" kern="0" dirty="0" err="1" smtClean="0"/>
              <a:t>range</a:t>
            </a:r>
            <a:endParaRPr lang="sv-SE" sz="1800" kern="0" dirty="0" smtClean="0"/>
          </a:p>
          <a:p>
            <a:pPr lvl="1"/>
            <a:r>
              <a:rPr lang="sv-SE" sz="1800" kern="0" dirty="0" err="1" smtClean="0"/>
              <a:t>E</a:t>
            </a:r>
            <a:r>
              <a:rPr lang="sv-SE" sz="1800" kern="0" baseline="-25000" dirty="0" err="1" smtClean="0"/>
              <a:t>LR</a:t>
            </a:r>
            <a:r>
              <a:rPr lang="sv-SE" sz="1800" kern="0" baseline="30000" dirty="0" err="1" smtClean="0"/>
              <a:t>s</a:t>
            </a:r>
            <a:r>
              <a:rPr lang="sv-SE" sz="1800" kern="0" dirty="0" smtClean="0"/>
              <a:t>: </a:t>
            </a:r>
            <a:r>
              <a:rPr lang="sv-SE" sz="1800" kern="0" dirty="0" err="1"/>
              <a:t>lattice</a:t>
            </a:r>
            <a:r>
              <a:rPr lang="sv-SE" sz="1800" kern="0" dirty="0"/>
              <a:t>-relaxation </a:t>
            </a:r>
            <a:r>
              <a:rPr lang="sv-SE" sz="1800" kern="0" dirty="0" err="1"/>
              <a:t>energy</a:t>
            </a:r>
            <a:r>
              <a:rPr lang="sv-SE" sz="1800" kern="0" dirty="0"/>
              <a:t>, </a:t>
            </a:r>
            <a:r>
              <a:rPr lang="sv-SE" sz="1800" kern="0" dirty="0" smtClean="0"/>
              <a:t>short-</a:t>
            </a:r>
            <a:r>
              <a:rPr lang="sv-SE" sz="1800" kern="0" dirty="0" err="1" smtClean="0"/>
              <a:t>range</a:t>
            </a:r>
            <a:endParaRPr lang="sv-SE" sz="1800" kern="0" dirty="0" smtClean="0"/>
          </a:p>
          <a:p>
            <a:r>
              <a:rPr lang="sv-SE" sz="2000" kern="0" dirty="0" smtClean="0"/>
              <a:t>No </a:t>
            </a:r>
            <a:r>
              <a:rPr lang="sv-SE" sz="2000" kern="0" dirty="0" err="1" smtClean="0"/>
              <a:t>self-trapping</a:t>
            </a:r>
            <a:r>
              <a:rPr lang="sv-SE" sz="2000" kern="0" dirty="0" smtClean="0"/>
              <a:t> in IV, III-V and II-VI </a:t>
            </a:r>
            <a:r>
              <a:rPr lang="sv-SE" sz="2000" kern="0" dirty="0" err="1" smtClean="0"/>
              <a:t>semic</a:t>
            </a:r>
            <a:r>
              <a:rPr lang="sv-SE" sz="2000" kern="0" dirty="0"/>
              <a:t>.</a:t>
            </a:r>
            <a:endParaRPr lang="en-US" sz="2000" kern="0" dirty="0" smtClean="0"/>
          </a:p>
          <a:p>
            <a:endParaRPr lang="en-US" sz="2000" kern="0" dirty="0" smtClean="0"/>
          </a:p>
        </p:txBody>
      </p:sp>
      <p:pic>
        <p:nvPicPr>
          <p:cNvPr id="1026" name="Picture 2" descr="C:\PhD KTH\Courses\IM3008\LumSpSemFigs1_9\LumSpSemFigs1_9\Fig07_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78" y="3419797"/>
            <a:ext cx="2884190" cy="300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8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254229" cy="1260475"/>
          </a:xfrm>
        </p:spPr>
        <p:txBody>
          <a:bodyPr/>
          <a:lstStyle/>
          <a:p>
            <a:r>
              <a:rPr lang="en-US" dirty="0" smtClean="0"/>
              <a:t>Self-trapped </a:t>
            </a:r>
            <a:r>
              <a:rPr lang="en-US" dirty="0" err="1" smtClean="0"/>
              <a:t>excitons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32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738435" y="1835622"/>
            <a:ext cx="9646990" cy="1678289"/>
          </a:xfrm>
        </p:spPr>
        <p:txBody>
          <a:bodyPr>
            <a:normAutofit/>
          </a:bodyPr>
          <a:lstStyle/>
          <a:p>
            <a:pPr algn="just"/>
            <a:r>
              <a:rPr lang="sv-SE" sz="2000" dirty="0" err="1" smtClean="0"/>
              <a:t>AgCl</a:t>
            </a:r>
            <a:r>
              <a:rPr lang="sv-SE" sz="2000" dirty="0" smtClean="0"/>
              <a:t>:</a:t>
            </a:r>
          </a:p>
          <a:p>
            <a:pPr lvl="1" algn="just"/>
            <a:r>
              <a:rPr lang="sv-SE" sz="1800" i="1" dirty="0" smtClean="0"/>
              <a:t>Q</a:t>
            </a:r>
            <a:r>
              <a:rPr lang="sv-SE" sz="1800" dirty="0" smtClean="0"/>
              <a:t> is the separation </a:t>
            </a:r>
            <a:r>
              <a:rPr lang="sv-SE" sz="1800" dirty="0" err="1" smtClean="0"/>
              <a:t>of</a:t>
            </a:r>
            <a:r>
              <a:rPr lang="sv-SE" sz="1800" dirty="0" smtClean="0"/>
              <a:t> </a:t>
            </a:r>
            <a:r>
              <a:rPr lang="sv-SE" sz="1800" dirty="0" err="1" smtClean="0"/>
              <a:t>Cl</a:t>
            </a:r>
            <a:r>
              <a:rPr lang="sv-SE" sz="1800" baseline="30000" dirty="0" smtClean="0"/>
              <a:t>-</a:t>
            </a:r>
            <a:r>
              <a:rPr lang="sv-SE" sz="1800" dirty="0" smtClean="0"/>
              <a:t> </a:t>
            </a:r>
            <a:r>
              <a:rPr lang="sv-SE" sz="1800" dirty="0" err="1" smtClean="0"/>
              <a:t>ligands</a:t>
            </a:r>
            <a:r>
              <a:rPr lang="sv-SE" sz="1800" dirty="0" smtClean="0"/>
              <a:t> from the central Ag</a:t>
            </a:r>
            <a:r>
              <a:rPr lang="sv-SE" sz="1800" baseline="30000" dirty="0" smtClean="0"/>
              <a:t>2+</a:t>
            </a:r>
            <a:r>
              <a:rPr lang="sv-SE" sz="1800" dirty="0" smtClean="0"/>
              <a:t> </a:t>
            </a:r>
            <a:r>
              <a:rPr lang="sv-SE" sz="1800" dirty="0" err="1" smtClean="0"/>
              <a:t>ion</a:t>
            </a:r>
            <a:r>
              <a:rPr lang="sv-SE" sz="1800" dirty="0" smtClean="0"/>
              <a:t> in (AgCl</a:t>
            </a:r>
            <a:r>
              <a:rPr lang="sv-SE" sz="1800" baseline="-25000" dirty="0" smtClean="0"/>
              <a:t>6</a:t>
            </a:r>
            <a:r>
              <a:rPr lang="sv-SE" sz="1800" dirty="0" smtClean="0"/>
              <a:t>)</a:t>
            </a:r>
            <a:r>
              <a:rPr lang="sv-SE" sz="1800" baseline="30000" dirty="0" smtClean="0"/>
              <a:t>4-</a:t>
            </a:r>
            <a:endParaRPr lang="sv-SE" sz="1800" dirty="0" smtClean="0"/>
          </a:p>
          <a:p>
            <a:pPr lvl="1" algn="just"/>
            <a:r>
              <a:rPr lang="sv-SE" sz="1800" i="1" dirty="0" smtClean="0"/>
              <a:t>Δ</a:t>
            </a:r>
            <a:r>
              <a:rPr lang="sv-SE" sz="1800" dirty="0" smtClean="0"/>
              <a:t> (≈5 </a:t>
            </a:r>
            <a:r>
              <a:rPr lang="sv-SE" sz="1800" dirty="0" err="1" smtClean="0"/>
              <a:t>meV</a:t>
            </a:r>
            <a:r>
              <a:rPr lang="sv-SE" sz="1800" dirty="0" smtClean="0"/>
              <a:t>) is the potential </a:t>
            </a:r>
            <a:r>
              <a:rPr lang="sv-SE" sz="1800" dirty="0" err="1" smtClean="0"/>
              <a:t>barrier</a:t>
            </a:r>
            <a:r>
              <a:rPr lang="sv-SE" sz="1800" dirty="0" smtClean="0"/>
              <a:t> </a:t>
            </a:r>
            <a:r>
              <a:rPr lang="sv-SE" sz="1800" dirty="0" err="1" smtClean="0"/>
              <a:t>that</a:t>
            </a:r>
            <a:r>
              <a:rPr lang="sv-SE" sz="1800" dirty="0" smtClean="0"/>
              <a:t> must be </a:t>
            </a:r>
            <a:r>
              <a:rPr lang="sv-SE" sz="1800" dirty="0" err="1" smtClean="0"/>
              <a:t>overcome</a:t>
            </a:r>
            <a:r>
              <a:rPr lang="sv-SE" sz="1800" dirty="0" smtClean="0"/>
              <a:t> by </a:t>
            </a:r>
            <a:r>
              <a:rPr lang="sv-SE" sz="1800" dirty="0" err="1" smtClean="0"/>
              <a:t>excitons</a:t>
            </a:r>
            <a:r>
              <a:rPr lang="sv-SE" sz="1800" dirty="0" smtClean="0"/>
              <a:t> </a:t>
            </a:r>
            <a:r>
              <a:rPr lang="sv-SE" sz="1800" dirty="0" err="1" smtClean="0"/>
              <a:t>to</a:t>
            </a:r>
            <a:r>
              <a:rPr lang="sv-SE" sz="1800" dirty="0" smtClean="0"/>
              <a:t> </a:t>
            </a:r>
            <a:r>
              <a:rPr lang="sv-SE" sz="1800" dirty="0" err="1" smtClean="0"/>
              <a:t>reach</a:t>
            </a:r>
            <a:r>
              <a:rPr lang="sv-SE" sz="1800" dirty="0" smtClean="0"/>
              <a:t> </a:t>
            </a:r>
            <a:r>
              <a:rPr lang="sv-SE" sz="1800" dirty="0" err="1" smtClean="0"/>
              <a:t>state</a:t>
            </a:r>
            <a:r>
              <a:rPr lang="sv-SE" sz="1800" dirty="0" smtClean="0"/>
              <a:t> S =&gt; </a:t>
            </a:r>
            <a:r>
              <a:rPr lang="sv-SE" sz="1800" dirty="0" err="1" smtClean="0"/>
              <a:t>free</a:t>
            </a:r>
            <a:r>
              <a:rPr lang="sv-SE" sz="1800" dirty="0" smtClean="0"/>
              <a:t> exciton </a:t>
            </a:r>
            <a:r>
              <a:rPr lang="sv-SE" sz="1800" dirty="0" err="1" smtClean="0"/>
              <a:t>stays</a:t>
            </a:r>
            <a:r>
              <a:rPr lang="sv-SE" sz="1800" dirty="0" smtClean="0"/>
              <a:t> in F minimum </a:t>
            </a:r>
            <a:r>
              <a:rPr lang="sv-SE" sz="1800" dirty="0" err="1" smtClean="0"/>
              <a:t>only</a:t>
            </a:r>
            <a:r>
              <a:rPr lang="sv-SE" sz="1800" dirty="0" smtClean="0"/>
              <a:t> for a </a:t>
            </a:r>
            <a:r>
              <a:rPr lang="sv-SE" sz="1800" dirty="0" err="1" smtClean="0"/>
              <a:t>very</a:t>
            </a:r>
            <a:r>
              <a:rPr lang="sv-SE" sz="1800" dirty="0" smtClean="0"/>
              <a:t> short </a:t>
            </a:r>
            <a:r>
              <a:rPr lang="sv-SE" sz="1800" dirty="0" err="1" smtClean="0"/>
              <a:t>time</a:t>
            </a:r>
            <a:endParaRPr lang="sv-SE" sz="1800" dirty="0" smtClean="0"/>
          </a:p>
          <a:p>
            <a:pPr lvl="1" algn="just"/>
            <a:r>
              <a:rPr lang="sv-SE" sz="1800" dirty="0" err="1" smtClean="0"/>
              <a:t>Time</a:t>
            </a:r>
            <a:r>
              <a:rPr lang="sv-SE" sz="1800" dirty="0" smtClean="0"/>
              <a:t> </a:t>
            </a:r>
            <a:r>
              <a:rPr lang="sv-SE" sz="1800" dirty="0" err="1" smtClean="0"/>
              <a:t>to</a:t>
            </a:r>
            <a:r>
              <a:rPr lang="sv-SE" sz="1800" dirty="0" smtClean="0"/>
              <a:t> </a:t>
            </a:r>
            <a:r>
              <a:rPr lang="sv-SE" sz="1800" dirty="0" err="1" smtClean="0"/>
              <a:t>overcome</a:t>
            </a:r>
            <a:r>
              <a:rPr lang="sv-SE" sz="1800" dirty="0" smtClean="0"/>
              <a:t> </a:t>
            </a:r>
            <a:r>
              <a:rPr lang="sv-SE" sz="1800" dirty="0" err="1" smtClean="0"/>
              <a:t>barrier</a:t>
            </a:r>
            <a:r>
              <a:rPr lang="sv-SE" sz="1800" dirty="0"/>
              <a:t> </a:t>
            </a:r>
            <a:r>
              <a:rPr lang="sv-SE" sz="1800" dirty="0" smtClean="0"/>
              <a:t>≈ 70 ps</a:t>
            </a:r>
            <a:endParaRPr lang="en-US" sz="1800" dirty="0" smtClean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  <p:pic>
        <p:nvPicPr>
          <p:cNvPr id="2050" name="Picture 2" descr="C:\PhD KTH\Courses\IM3008\LumSpSemFigs1_9\LumSpSemFigs1_9\Fig07_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146" y="3513911"/>
            <a:ext cx="2431944" cy="3201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PhD KTH\Courses\IM3008\LumSpSemFigs1_9\LumSpSemFigs1_9\Fig07_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682" y="3820408"/>
            <a:ext cx="3382162" cy="259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PhD KTH\Courses\IM3008\LumSpSemFigs1_9\LumSpSemFigs1_9\Fig07_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02" y="4427413"/>
            <a:ext cx="1978886" cy="137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15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474" y="3275781"/>
            <a:ext cx="8001056" cy="1260475"/>
          </a:xfrm>
        </p:spPr>
        <p:txBody>
          <a:bodyPr/>
          <a:lstStyle/>
          <a:p>
            <a:pPr algn="ctr"/>
            <a:r>
              <a:rPr lang="sv-SE" dirty="0" err="1" smtClean="0"/>
              <a:t>Highly</a:t>
            </a:r>
            <a:r>
              <a:rPr lang="sv-SE" dirty="0"/>
              <a:t> </a:t>
            </a:r>
            <a:r>
              <a:rPr lang="sv-SE" dirty="0" err="1" smtClean="0"/>
              <a:t>excited</a:t>
            </a:r>
            <a:r>
              <a:rPr lang="sv-SE" dirty="0" smtClean="0"/>
              <a:t> </a:t>
            </a:r>
            <a:r>
              <a:rPr lang="sv-SE" dirty="0" err="1" smtClean="0"/>
              <a:t>semiconductors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662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254229" cy="1260475"/>
          </a:xfrm>
        </p:spPr>
        <p:txBody>
          <a:bodyPr/>
          <a:lstStyle/>
          <a:p>
            <a:r>
              <a:rPr lang="en-US" dirty="0" smtClean="0"/>
              <a:t>Highly excited semiconductors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34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738360" y="1835621"/>
                <a:ext cx="6227204" cy="4896544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sv-SE" sz="2400" dirty="0" smtClean="0"/>
                  <a:t>Excitation </a:t>
                </a:r>
                <a:r>
                  <a:rPr lang="sv-SE" sz="2400" dirty="0" err="1" smtClean="0"/>
                  <a:t>intensity</a:t>
                </a:r>
                <a:r>
                  <a:rPr lang="sv-SE" sz="2400" dirty="0" smtClean="0"/>
                  <a:t> </a:t>
                </a:r>
                <a:r>
                  <a:rPr lang="sv-SE" sz="2400" dirty="0" err="1" smtClean="0"/>
                  <a:t>increased</a:t>
                </a:r>
                <a:r>
                  <a:rPr lang="sv-SE" sz="2400" dirty="0" smtClean="0"/>
                  <a:t> </a:t>
                </a:r>
                <a:r>
                  <a:rPr lang="sv-SE" sz="2400" dirty="0" err="1" smtClean="0"/>
                  <a:t>to</a:t>
                </a:r>
                <a:r>
                  <a:rPr lang="sv-SE" sz="2400" dirty="0" smtClean="0"/>
                  <a:t> </a:t>
                </a:r>
                <a14:m>
                  <m:oMath xmlns:m="http://schemas.openxmlformats.org/officeDocument/2006/math">
                    <m:r>
                      <a:rPr lang="sv-SE" sz="2400" b="0" i="1" smtClean="0">
                        <a:latin typeface="Cambria Math"/>
                      </a:rPr>
                      <m:t>𝑘𝑊</m:t>
                    </m:r>
                    <m:r>
                      <a:rPr lang="sv-SE" sz="2400" b="0" i="1" smtClean="0">
                        <a:latin typeface="Cambria Math"/>
                      </a:rPr>
                      <m:t>/</m:t>
                    </m:r>
                    <m:r>
                      <a:rPr lang="sv-SE" sz="2400" b="0" i="1" smtClean="0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sv-SE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sz="24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sv-SE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-</a:t>
                </a:r>
                <a:r>
                  <a:rPr lang="sv-SE" sz="2400" dirty="0"/>
                  <a:t> </a:t>
                </a:r>
                <a14:m>
                  <m:oMath xmlns:m="http://schemas.openxmlformats.org/officeDocument/2006/math">
                    <m:r>
                      <a:rPr lang="sv-SE" sz="2400" b="0" i="1" smtClean="0">
                        <a:latin typeface="Cambria Math"/>
                      </a:rPr>
                      <m:t>𝑀</m:t>
                    </m:r>
                    <m:r>
                      <a:rPr lang="sv-SE" sz="2400" i="1">
                        <a:latin typeface="Cambria Math"/>
                      </a:rPr>
                      <m:t>𝑊</m:t>
                    </m:r>
                    <m:r>
                      <a:rPr lang="sv-SE" sz="2400" i="1">
                        <a:latin typeface="Cambria Math"/>
                      </a:rPr>
                      <m:t>/</m:t>
                    </m:r>
                    <m:r>
                      <a:rPr lang="sv-SE" sz="2400" i="1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sv-SE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sv-SE" sz="2400" i="1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sv-SE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smtClean="0"/>
                  <a:t>Use of pulsed lasers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sv-SE" sz="2400" dirty="0" smtClean="0"/>
                  <a:t>Emission </a:t>
                </a:r>
                <a:r>
                  <a:rPr lang="sv-SE" sz="2400" dirty="0" err="1" smtClean="0"/>
                  <a:t>spectrum</a:t>
                </a:r>
                <a:r>
                  <a:rPr lang="sv-SE" sz="2400" dirty="0" smtClean="0"/>
                  <a:t>: new </a:t>
                </a:r>
                <a:r>
                  <a:rPr lang="sv-SE" sz="2400" dirty="0" err="1" smtClean="0"/>
                  <a:t>lines</a:t>
                </a:r>
                <a:r>
                  <a:rPr lang="sv-SE" sz="2400" dirty="0" smtClean="0"/>
                  <a:t> or bands </a:t>
                </a:r>
                <a:r>
                  <a:rPr lang="sv-SE" sz="2400" dirty="0" err="1" smtClean="0"/>
                  <a:t>appear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738360" y="1835621"/>
                <a:ext cx="6227204" cy="4896544"/>
              </a:xfrm>
              <a:blipFill rotWithShape="1">
                <a:blip r:embed="rId3"/>
                <a:stretch>
                  <a:fillRect l="-2935" r="-15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  <p:pic>
        <p:nvPicPr>
          <p:cNvPr id="5122" name="Picture 2" descr="C:\PhD KTH\Courses\IM3008\LumSpSemFigs1_9\LumSpSemFigs1_9\Fig08_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114" y="1979637"/>
            <a:ext cx="2988270" cy="432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13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254229" cy="1260475"/>
          </a:xfrm>
        </p:spPr>
        <p:txBody>
          <a:bodyPr/>
          <a:lstStyle/>
          <a:p>
            <a:r>
              <a:rPr lang="en-US" dirty="0" smtClean="0"/>
              <a:t>Experimental considerations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35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737394" y="1547590"/>
                <a:ext cx="9073008" cy="5256584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sv-SE" sz="2000" dirty="0" smtClean="0"/>
                  <a:t>In </a:t>
                </a:r>
                <a:r>
                  <a:rPr lang="sv-SE" sz="2000" dirty="0" err="1" smtClean="0"/>
                  <a:t>steady-state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conditions</a:t>
                </a:r>
                <a:r>
                  <a:rPr lang="sv-SE" sz="2000" dirty="0" smtClean="0"/>
                  <a:t> (</a:t>
                </a:r>
                <a:r>
                  <a:rPr lang="sv-SE" sz="2000" dirty="0" err="1" smtClean="0"/>
                  <a:t>Hp</a:t>
                </a:r>
                <a:r>
                  <a:rPr lang="sv-SE" sz="2000" dirty="0" smtClean="0"/>
                  <a:t>: </a:t>
                </a:r>
                <a:r>
                  <a:rPr lang="sv-SE" sz="2000" dirty="0" err="1" smtClean="0"/>
                  <a:t>homogeneous</a:t>
                </a:r>
                <a:r>
                  <a:rPr lang="sv-SE" sz="2000" dirty="0" smtClean="0"/>
                  <a:t> exciton </a:t>
                </a:r>
                <a:r>
                  <a:rPr lang="sv-SE" sz="2000" dirty="0" err="1" smtClean="0"/>
                  <a:t>density</a:t>
                </a:r>
                <a:r>
                  <a:rPr lang="sv-SE" sz="2000" dirty="0" smtClean="0"/>
                  <a:t> at </a:t>
                </a:r>
                <a:r>
                  <a:rPr lang="sv-SE" sz="2000" dirty="0" err="1" smtClean="0"/>
                  <a:t>one-photon</a:t>
                </a:r>
                <a:r>
                  <a:rPr lang="sv-SE" sz="2000" dirty="0" smtClean="0"/>
                  <a:t> excitation):</a:t>
                </a:r>
                <a:endParaRPr lang="en-US" sz="2000" dirty="0"/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𝑋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≅</m:t>
                      </m:r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𝑒𝑥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𝛼𝜏</m:t>
                      </m:r>
                    </m:oMath>
                  </m:oMathPara>
                </a14:m>
                <a:endParaRPr lang="sv-SE" sz="2000" dirty="0" smtClean="0"/>
              </a:p>
              <a:p>
                <a:pPr>
                  <a:lnSpc>
                    <a:spcPct val="150000"/>
                  </a:lnSpc>
                </a:pPr>
                <a:r>
                  <a:rPr lang="sv-SE" sz="2000" dirty="0" err="1" smtClean="0"/>
                  <a:t>Typical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case</a:t>
                </a:r>
                <a:r>
                  <a:rPr lang="sv-SE" sz="2000" dirty="0" smtClean="0"/>
                  <a:t> (</a:t>
                </a:r>
                <a:r>
                  <a:rPr lang="sv-SE" sz="2000" dirty="0" err="1" smtClean="0"/>
                  <a:t>direct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semiconductor</a:t>
                </a:r>
                <a:r>
                  <a:rPr lang="sv-SE" sz="2000" dirty="0" smtClean="0"/>
                  <a:t>): 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r>
                      <a:rPr lang="sv-SE" sz="2000" b="0" i="1" smtClean="0">
                        <a:latin typeface="Cambria Math"/>
                      </a:rPr>
                      <m:t>𝛼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≅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𝑐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sv-SE" sz="20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≅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−9</m:t>
                        </m:r>
                      </m:sup>
                    </m:sSup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𝑠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𝑒𝑥</m:t>
                        </m:r>
                      </m:sub>
                    </m:sSub>
                    <m:d>
                      <m:d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3 </m:t>
                        </m:r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𝑒𝑉</m:t>
                        </m:r>
                      </m:e>
                    </m:d>
                    <m:r>
                      <a:rPr lang="sv-SE" sz="2000" b="0" i="1" smtClean="0">
                        <a:latin typeface="Cambria Math"/>
                        <a:ea typeface="Cambria Math"/>
                      </a:rPr>
                      <m:t>=1 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𝑊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/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𝑐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sv-SE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</a:rPr>
                          <m:t>⇒</m:t>
                        </m:r>
                        <m:r>
                          <a:rPr lang="sv-SE" sz="20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sv-SE" sz="2000" i="1"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sv-SE" sz="2000" i="1">
                        <a:latin typeface="Cambria Math"/>
                        <a:ea typeface="Cambria Math"/>
                      </a:rPr>
                      <m:t>≅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2 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14</m:t>
                        </m:r>
                      </m:sup>
                    </m:sSup>
                    <m:r>
                      <a:rPr lang="sv-SE" sz="20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𝑐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sv-SE" sz="2000" dirty="0" smtClean="0"/>
                  <a:t>,</a:t>
                </a:r>
              </a:p>
              <a:p>
                <a:pPr marL="0" indent="174625">
                  <a:lnSpc>
                    <a:spcPct val="150000"/>
                  </a:lnSpc>
                  <a:buNone/>
                </a:pPr>
                <a:r>
                  <a:rPr lang="sv-SE" sz="2000" dirty="0" smtClean="0"/>
                  <a:t>the </a:t>
                </a:r>
                <a:r>
                  <a:rPr lang="sv-SE" sz="2000" i="1" dirty="0" err="1" smtClean="0"/>
                  <a:t>mean</a:t>
                </a:r>
                <a:r>
                  <a:rPr lang="sv-SE" sz="2000" i="1" dirty="0" smtClean="0"/>
                  <a:t> </a:t>
                </a:r>
                <a:r>
                  <a:rPr lang="sv-SE" sz="2000" i="1" dirty="0" err="1" smtClean="0"/>
                  <a:t>interexciton</a:t>
                </a:r>
                <a:r>
                  <a:rPr lang="sv-SE" sz="2000" i="1" dirty="0" smtClean="0"/>
                  <a:t> separation</a:t>
                </a:r>
                <a:r>
                  <a:rPr lang="sv-SE" sz="2000" dirty="0" smtClean="0"/>
                  <a:t> is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≅</m:t>
                    </m:r>
                    <m:rad>
                      <m:rad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sv-SE" sz="20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g>
                      <m:e>
                        <m:f>
                          <m:fPr>
                            <m:ctrlPr>
                              <a:rPr lang="sv-SE" sz="20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sv-SE" sz="20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sv-SE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sz="2000" b="0" i="1" smtClean="0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sv-SE" sz="2000" b="0" i="1" smtClean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≅170 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𝑛𝑚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≫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sv-SE" sz="2000" dirty="0" smtClean="0"/>
                  <a:t> </a:t>
                </a:r>
                <a:r>
                  <a:rPr lang="sv-SE" sz="2000" b="1" dirty="0" smtClean="0"/>
                  <a:t>no interaction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between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excitons</a:t>
                </a:r>
                <a:r>
                  <a:rPr lang="sv-SE" sz="2000" dirty="0" smtClean="0"/>
                  <a:t>!!! </a:t>
                </a:r>
              </a:p>
              <a:p>
                <a:pPr>
                  <a:lnSpc>
                    <a:spcPct val="150000"/>
                  </a:lnSpc>
                </a:pPr>
                <a:r>
                  <a:rPr lang="sv-SE" sz="2000" dirty="0" smtClean="0"/>
                  <a:t>In order </a:t>
                </a:r>
                <a:r>
                  <a:rPr lang="sv-SE" sz="2000" dirty="0" err="1" smtClean="0"/>
                  <a:t>to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have</a:t>
                </a:r>
                <a:r>
                  <a:rPr lang="sv-SE" sz="2000" dirty="0" smtClean="0"/>
                  <a:t> </a:t>
                </a:r>
                <a:r>
                  <a:rPr lang="sv-SE" sz="2000" b="1" dirty="0" smtClean="0"/>
                  <a:t>interaction</a:t>
                </a:r>
                <a:r>
                  <a:rPr lang="sv-SE" sz="2000" dirty="0" smtClean="0"/>
                  <a:t>: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𝑋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≅2</m:t>
                      </m:r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⇒</m:t>
                      </m:r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𝑒𝑥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≈5 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𝑘𝑊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/</m:t>
                      </m:r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𝑐</m:t>
                      </m:r>
                      <m:sSup>
                        <m:sSup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v-SE" sz="20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737394" y="1547590"/>
                <a:ext cx="9073008" cy="5256584"/>
              </a:xfrm>
              <a:blipFill rotWithShape="1">
                <a:blip r:embed="rId3"/>
                <a:stretch>
                  <a:fillRect l="-1747" r="-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228700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254229" cy="1260475"/>
          </a:xfrm>
        </p:spPr>
        <p:txBody>
          <a:bodyPr/>
          <a:lstStyle/>
          <a:p>
            <a:r>
              <a:rPr lang="en-US" dirty="0" smtClean="0"/>
              <a:t>Experimental considerations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36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097434" y="1619597"/>
                <a:ext cx="8784976" cy="5185321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sv-SE" sz="2000" dirty="0" smtClean="0"/>
                  <a:t>In </a:t>
                </a:r>
                <a:r>
                  <a:rPr lang="sv-SE" sz="2000" dirty="0" err="1" smtClean="0"/>
                  <a:t>reality</a:t>
                </a:r>
                <a:r>
                  <a:rPr lang="sv-SE" sz="2000" dirty="0" smtClean="0"/>
                  <a:t>:</a:t>
                </a:r>
              </a:p>
              <a:p>
                <a:pPr lvl="1" algn="just">
                  <a:lnSpc>
                    <a:spcPct val="150000"/>
                  </a:lnSpc>
                </a:pPr>
                <a:r>
                  <a:rPr lang="sv-SE" sz="1800" b="1" dirty="0" err="1" smtClean="0"/>
                  <a:t>Concentration</a:t>
                </a:r>
                <a:r>
                  <a:rPr lang="sv-SE" sz="1800" b="1" dirty="0" smtClean="0"/>
                  <a:t> gradient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pushes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excitons</a:t>
                </a:r>
                <a:r>
                  <a:rPr lang="sv-SE" sz="1800" dirty="0" smtClean="0"/>
                  <a:t> from </a:t>
                </a:r>
                <a:r>
                  <a:rPr lang="sv-SE" sz="1800" dirty="0" err="1" smtClean="0"/>
                  <a:t>subsurface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layer</a:t>
                </a:r>
                <a:r>
                  <a:rPr lang="sv-SE" sz="1800" dirty="0" smtClean="0"/>
                  <a:t> (</a:t>
                </a:r>
                <a:r>
                  <a:rPr lang="sv-SE" sz="1800" dirty="0" err="1" smtClean="0"/>
                  <a:t>thickness</a:t>
                </a:r>
                <a:r>
                  <a:rPr lang="sv-SE" sz="18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v-SE" sz="1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18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p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sv-SE" sz="1800" b="0" i="1" smtClean="0">
                        <a:latin typeface="Cambria Math"/>
                        <a:ea typeface="Cambria Math"/>
                      </a:rPr>
                      <m:t>&lt;1 </m:t>
                    </m:r>
                    <m:r>
                      <a:rPr lang="sv-SE" sz="1800" b="0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sv-SE" sz="1800" b="0" i="1" smtClean="0"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r>
                  <a:rPr lang="sv-SE" sz="1800" dirty="0" smtClean="0"/>
                  <a:t>) </a:t>
                </a:r>
                <a:r>
                  <a:rPr lang="sv-SE" sz="1800" dirty="0" err="1" smtClean="0"/>
                  <a:t>deeper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into</a:t>
                </a:r>
                <a:r>
                  <a:rPr lang="sv-SE" sz="1800" dirty="0" smtClean="0"/>
                  <a:t> the </a:t>
                </a:r>
                <a:r>
                  <a:rPr lang="sv-SE" sz="1800" dirty="0" err="1" smtClean="0"/>
                  <a:t>sample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reducing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their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concentration</a:t>
                </a:r>
                <a:endParaRPr lang="sv-SE" sz="1800" dirty="0" smtClean="0"/>
              </a:p>
              <a:p>
                <a:pPr lvl="1" algn="just">
                  <a:lnSpc>
                    <a:spcPct val="150000"/>
                  </a:lnSpc>
                </a:pPr>
                <a:r>
                  <a:rPr lang="sv-SE" sz="1800" b="1" dirty="0" err="1" smtClean="0"/>
                  <a:t>Efficient</a:t>
                </a:r>
                <a:r>
                  <a:rPr lang="sv-SE" sz="1800" b="1" dirty="0" smtClean="0"/>
                  <a:t> non-</a:t>
                </a:r>
                <a:r>
                  <a:rPr lang="sv-SE" sz="1800" b="1" dirty="0" err="1" smtClean="0"/>
                  <a:t>radiateve</a:t>
                </a:r>
                <a:r>
                  <a:rPr lang="sv-SE" sz="1800" b="1" dirty="0" smtClean="0"/>
                  <a:t> </a:t>
                </a:r>
                <a:r>
                  <a:rPr lang="sv-SE" sz="1800" b="1" dirty="0" err="1" smtClean="0"/>
                  <a:t>recombination</a:t>
                </a:r>
                <a:r>
                  <a:rPr lang="sv-SE" sz="1800" dirty="0" smtClean="0"/>
                  <a:t> </a:t>
                </a:r>
                <a:r>
                  <a:rPr lang="sv-SE" sz="1800" b="1" dirty="0" err="1" smtClean="0"/>
                  <a:t>of</a:t>
                </a:r>
                <a:r>
                  <a:rPr lang="sv-SE" sz="1800" b="1" dirty="0" smtClean="0"/>
                  <a:t> exciton at</a:t>
                </a:r>
                <a:r>
                  <a:rPr lang="sv-SE" sz="1800" dirty="0" smtClean="0"/>
                  <a:t> </a:t>
                </a:r>
                <a:r>
                  <a:rPr lang="sv-SE" sz="1800" b="1" dirty="0" err="1" smtClean="0"/>
                  <a:t>surface</a:t>
                </a:r>
                <a:r>
                  <a:rPr lang="sv-SE" sz="1800" b="1" dirty="0" smtClean="0"/>
                  <a:t> </a:t>
                </a:r>
                <a:r>
                  <a:rPr lang="sv-SE" sz="1800" b="1" dirty="0" err="1" smtClean="0"/>
                  <a:t>states</a:t>
                </a:r>
                <a:endParaRPr lang="sv-SE" sz="1800" b="1" dirty="0" smtClean="0"/>
              </a:p>
              <a:p>
                <a:pPr lvl="1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18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</a:rPr>
                          <m:t>𝑒𝑥</m:t>
                        </m:r>
                      </m:sub>
                    </m:sSub>
                  </m:oMath>
                </a14:m>
                <a:r>
                  <a:rPr lang="sv-SE" sz="2000" dirty="0" smtClean="0"/>
                  <a:t> from </a:t>
                </a:r>
                <a14:m>
                  <m:oMath xmlns:m="http://schemas.openxmlformats.org/officeDocument/2006/math">
                    <m:r>
                      <a:rPr lang="sv-SE" sz="2000" b="0" i="1" smtClean="0">
                        <a:latin typeface="Cambria Math"/>
                      </a:rPr>
                      <m:t>1 </m:t>
                    </m:r>
                    <m:r>
                      <a:rPr lang="sv-SE" sz="2000" b="0" i="1" smtClean="0">
                        <a:latin typeface="Cambria Math"/>
                      </a:rPr>
                      <m:t>𝑘𝑊</m:t>
                    </m:r>
                    <m:r>
                      <a:rPr lang="sv-SE" sz="2000" b="0" i="1" smtClean="0">
                        <a:latin typeface="Cambria Math"/>
                      </a:rPr>
                      <m:t>/</m:t>
                    </m:r>
                    <m:r>
                      <a:rPr lang="sv-SE" sz="2000" b="0" i="1" smtClean="0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sv-SE" sz="2000" dirty="0" smtClean="0"/>
                  <a:t> </a:t>
                </a:r>
                <a:r>
                  <a:rPr lang="sv-SE" sz="2000" dirty="0" err="1" smtClean="0"/>
                  <a:t>up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to</a:t>
                </a:r>
                <a:r>
                  <a:rPr lang="sv-SE" sz="2000" dirty="0" smtClean="0"/>
                  <a:t>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/>
                      </a:rPr>
                      <m:t>1−10 </m:t>
                    </m:r>
                    <m:r>
                      <a:rPr lang="sv-SE" b="0" i="1" smtClean="0">
                        <a:latin typeface="Cambria Math"/>
                      </a:rPr>
                      <m:t>𝑀𝑊</m:t>
                    </m:r>
                    <m:r>
                      <a:rPr lang="sv-SE" b="0" i="1" smtClean="0">
                        <a:latin typeface="Cambria Math"/>
                      </a:rPr>
                      <m:t>/</m:t>
                    </m:r>
                    <m:r>
                      <a:rPr lang="sv-SE" b="0" i="1" smtClean="0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sv-SE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sv-SE" b="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sv-SE" sz="2000" dirty="0" err="1" smtClean="0"/>
                  <a:t>Superiority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of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two-photon</a:t>
                </a:r>
                <a:r>
                  <a:rPr lang="sv-SE" sz="2000" dirty="0" smtClean="0"/>
                  <a:t> excitation </a:t>
                </a:r>
                <a:r>
                  <a:rPr lang="sv-SE" sz="2000" dirty="0" err="1" smtClean="0"/>
                  <a:t>where</a:t>
                </a:r>
                <a:r>
                  <a:rPr lang="sv-SE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sv-SE" sz="2000" i="1"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sv-SE" sz="2000" i="1">
                        <a:latin typeface="Cambria Math"/>
                        <a:ea typeface="Cambria Math"/>
                      </a:rPr>
                      <m:t>≅</m:t>
                    </m:r>
                    <m:sSub>
                      <m:sSubPr>
                        <m:ctrlPr>
                          <a:rPr lang="sv-SE" sz="20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𝐼</m:t>
                        </m:r>
                      </m:e>
                      <m:sub>
                        <m:r>
                          <a:rPr lang="sv-SE" sz="2000" i="1">
                            <a:latin typeface="Cambria Math"/>
                            <a:ea typeface="Cambria Math"/>
                          </a:rPr>
                          <m:t>𝑒𝑥</m:t>
                        </m:r>
                      </m:sub>
                    </m:sSub>
                    <m:r>
                      <a:rPr lang="sv-SE" sz="2000" i="1">
                        <a:latin typeface="Cambria Math"/>
                        <a:ea typeface="Cambria Math"/>
                      </a:rPr>
                      <m:t>𝛼𝜏</m:t>
                    </m:r>
                  </m:oMath>
                </a14:m>
                <a:r>
                  <a:rPr lang="sv-SE" sz="2000" dirty="0" smtClean="0"/>
                  <a:t> is valid and 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sv-SE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</a:rPr>
                          <m:t>(2)</m:t>
                        </m:r>
                      </m:sup>
                    </m:sSup>
                    <m:r>
                      <a:rPr lang="sv-SE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𝑎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𝑒𝑥</m:t>
                        </m:r>
                      </m:sub>
                    </m:sSub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⇒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𝑒𝑥</m:t>
                        </m:r>
                      </m:sub>
                    </m:sSub>
                    <m:r>
                      <a:rPr lang="sv-SE" sz="2000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sv-SE" sz="20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sz="20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sv-SE" sz="2000" b="0" i="1" smtClean="0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</m:sub>
                        </m:s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h</m:t>
                        </m:r>
                        <m:sSub>
                          <m:sSubPr>
                            <m:ctrlPr>
                              <a:rPr lang="sv-SE" sz="20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sz="2000" b="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  <m:sub>
                            <m:r>
                              <a:rPr lang="sv-SE" sz="2000" b="0" i="1" smtClean="0">
                                <a:latin typeface="Cambria Math"/>
                                <a:ea typeface="Cambria Math"/>
                              </a:rPr>
                              <m:t>𝑒𝑥</m:t>
                            </m:r>
                          </m:sub>
                        </m:s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/</m:t>
                        </m:r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rad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⇒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𝑒𝑥</m:t>
                        </m:r>
                      </m:sub>
                    </m:sSub>
                    <m:r>
                      <a:rPr lang="sv-SE" sz="2000" b="0" i="1" smtClean="0">
                        <a:latin typeface="Cambria Math"/>
                        <a:ea typeface="Cambria Math"/>
                      </a:rPr>
                      <m:t>~100 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𝑀𝑊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/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𝑐</m:t>
                    </m:r>
                    <m:sSup>
                      <m:sSup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sv-SE" sz="2000" dirty="0" smtClean="0"/>
                  <a:t>!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:r>
                  <a:rPr lang="sv-SE" sz="2000" dirty="0" smtClean="0"/>
                  <a:t>=&gt; </a:t>
                </a:r>
                <a:r>
                  <a:rPr lang="sv-SE" sz="2000" dirty="0" err="1" smtClean="0"/>
                  <a:t>We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are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close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to</a:t>
                </a:r>
                <a:r>
                  <a:rPr lang="sv-SE" sz="2000" dirty="0" smtClean="0"/>
                  <a:t> the </a:t>
                </a:r>
                <a:r>
                  <a:rPr lang="sv-SE" sz="2000" b="1" dirty="0" err="1" smtClean="0"/>
                  <a:t>threshold</a:t>
                </a:r>
                <a:r>
                  <a:rPr lang="sv-SE" sz="2000" b="1" dirty="0" smtClean="0"/>
                  <a:t> </a:t>
                </a:r>
                <a:r>
                  <a:rPr lang="sv-SE" sz="2000" b="1" dirty="0" err="1" smtClean="0"/>
                  <a:t>of</a:t>
                </a:r>
                <a:r>
                  <a:rPr lang="sv-SE" sz="2000" b="1" dirty="0" smtClean="0"/>
                  <a:t> </a:t>
                </a:r>
                <a:r>
                  <a:rPr lang="sv-SE" sz="2000" b="1" dirty="0" err="1" smtClean="0"/>
                  <a:t>sample</a:t>
                </a:r>
                <a:r>
                  <a:rPr lang="sv-SE" sz="2000" b="1" dirty="0" smtClean="0"/>
                  <a:t> </a:t>
                </a:r>
                <a:r>
                  <a:rPr lang="sv-SE" sz="2000" b="1" dirty="0" err="1" smtClean="0"/>
                  <a:t>destruction</a:t>
                </a:r>
                <a:r>
                  <a:rPr lang="sv-SE" sz="2000" dirty="0" smtClean="0"/>
                  <a:t>!!!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097434" y="1619597"/>
                <a:ext cx="8784976" cy="5185321"/>
              </a:xfrm>
              <a:blipFill rotWithShape="1">
                <a:blip r:embed="rId3"/>
                <a:stretch>
                  <a:fillRect l="-1735" r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271416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254229" cy="1260475"/>
          </a:xfrm>
        </p:spPr>
        <p:txBody>
          <a:bodyPr/>
          <a:lstStyle/>
          <a:p>
            <a:r>
              <a:rPr lang="en-US" dirty="0" err="1" smtClean="0"/>
              <a:t>Excitonic</a:t>
            </a:r>
            <a:r>
              <a:rPr lang="en-US" dirty="0" smtClean="0"/>
              <a:t> molecule (EM) or </a:t>
            </a:r>
            <a:r>
              <a:rPr lang="en-US" dirty="0" err="1" smtClean="0"/>
              <a:t>Biexciton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37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169442" y="1619598"/>
                <a:ext cx="9215982" cy="216024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sv-SE" sz="2000" b="1" dirty="0" smtClean="0"/>
                  <a:t>Free </a:t>
                </a:r>
                <a:r>
                  <a:rPr lang="sv-SE" sz="2000" b="1" dirty="0" err="1" smtClean="0"/>
                  <a:t>biexciton</a:t>
                </a:r>
                <a:r>
                  <a:rPr lang="sv-SE" sz="2000" dirty="0" smtClean="0"/>
                  <a:t>: </a:t>
                </a:r>
                <a:r>
                  <a:rPr lang="sv-SE" sz="2000" dirty="0" err="1" smtClean="0"/>
                  <a:t>quasi-particle</a:t>
                </a:r>
                <a:r>
                  <a:rPr lang="sv-SE" sz="2000" dirty="0" smtClean="0"/>
                  <a:t> (2e,2h) </a:t>
                </a:r>
                <a:r>
                  <a:rPr lang="sv-SE" sz="2000" dirty="0" err="1" smtClean="0"/>
                  <a:t>propagating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freely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through</a:t>
                </a:r>
                <a:r>
                  <a:rPr lang="sv-SE" sz="2000" dirty="0" smtClean="0"/>
                  <a:t> the </a:t>
                </a:r>
                <a:r>
                  <a:rPr lang="sv-SE" sz="2000" dirty="0" err="1" smtClean="0"/>
                  <a:t>crystal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lattice</a:t>
                </a:r>
                <a:endParaRPr lang="sv-SE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sv-SE" sz="2000" dirty="0" smtClean="0"/>
                  <a:t>For </a:t>
                </a:r>
                <a:r>
                  <a:rPr lang="sv-SE" sz="2000" dirty="0" err="1" smtClean="0"/>
                  <a:t>typical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semiconductors</a:t>
                </a:r>
                <a:r>
                  <a:rPr lang="sv-SE" sz="2000" dirty="0" smtClean="0"/>
                  <a:t> (</a:t>
                </a:r>
                <a14:m>
                  <m:oMath xmlns:m="http://schemas.openxmlformats.org/officeDocument/2006/math">
                    <m:r>
                      <a:rPr lang="sv-SE" sz="2000" b="0" i="1" smtClean="0">
                        <a:latin typeface="Cambria Math"/>
                      </a:rPr>
                      <m:t>𝜎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≈0.1−0.5</m:t>
                    </m:r>
                  </m:oMath>
                </a14:m>
                <a:r>
                  <a:rPr lang="sv-SE" sz="2000" dirty="0" smtClean="0"/>
                  <a:t>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</a:rPr>
                          <m:t>𝐵</m:t>
                        </m:r>
                      </m:sub>
                    </m:sSub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≅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0.1 </m:t>
                        </m:r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</m:oMath>
                </a14:m>
                <a:endParaRPr lang="sv-SE" sz="2000" dirty="0" smtClean="0"/>
              </a:p>
              <a:p>
                <a:pPr lvl="1" algn="just">
                  <a:lnSpc>
                    <a:spcPct val="150000"/>
                  </a:lnSpc>
                </a:pPr>
                <a:r>
                  <a:rPr lang="sv-SE" sz="1800" dirty="0" smtClean="0"/>
                  <a:t>EM less </a:t>
                </a:r>
                <a:r>
                  <a:rPr lang="sv-SE" sz="1800" dirty="0" err="1" smtClean="0"/>
                  <a:t>resistant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to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thermal</a:t>
                </a:r>
                <a:r>
                  <a:rPr lang="sv-SE" sz="1800" dirty="0" smtClean="0"/>
                  <a:t> dissociation </a:t>
                </a:r>
                <a:r>
                  <a:rPr lang="sv-SE" sz="1800" dirty="0" err="1" smtClean="0"/>
                  <a:t>than</a:t>
                </a:r>
                <a:r>
                  <a:rPr lang="sv-SE" sz="1800" dirty="0" smtClean="0"/>
                  <a:t> FE =&gt; </a:t>
                </a:r>
                <a:r>
                  <a:rPr lang="sv-SE" sz="1800" dirty="0" err="1" smtClean="0"/>
                  <a:t>liquid</a:t>
                </a:r>
                <a:r>
                  <a:rPr lang="sv-SE" sz="1800" dirty="0" err="1"/>
                  <a:t>-</a:t>
                </a:r>
                <a:r>
                  <a:rPr lang="sv-SE" sz="1800" dirty="0" err="1" smtClean="0"/>
                  <a:t>He</a:t>
                </a:r>
                <a:r>
                  <a:rPr lang="sv-SE" sz="1800" dirty="0" smtClean="0"/>
                  <a:t> </a:t>
                </a:r>
                <a:r>
                  <a:rPr lang="sv-SE" sz="1800" dirty="0" err="1" smtClean="0"/>
                  <a:t>cryostat</a:t>
                </a:r>
                <a:endParaRPr lang="sv-SE" sz="1800" dirty="0" smtClean="0"/>
              </a:p>
              <a:p>
                <a:pPr marL="0" indent="0" algn="just">
                  <a:lnSpc>
                    <a:spcPct val="150000"/>
                  </a:lnSpc>
                  <a:buNone/>
                </a:pPr>
                <a:endParaRPr lang="sv-SE" dirty="0" smtClean="0"/>
              </a:p>
              <a:p>
                <a:pPr algn="just">
                  <a:lnSpc>
                    <a:spcPct val="150000"/>
                  </a:lnSpc>
                </a:pPr>
                <a:endParaRPr lang="sv-SE" sz="20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169442" y="1619598"/>
                <a:ext cx="9215982" cy="2160240"/>
              </a:xfrm>
              <a:blipFill rotWithShape="1">
                <a:blip r:embed="rId3"/>
                <a:stretch>
                  <a:fillRect l="-1720" r="-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  <p:pic>
        <p:nvPicPr>
          <p:cNvPr id="6146" name="Picture 2" descr="C:\PhD KTH\Courses\IM3008\LumSpSemFigs1_9\LumSpSemFigs1_9\Fig08_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68" y="3707829"/>
            <a:ext cx="2776140" cy="316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5"/>
              <p:cNvSpPr txBox="1">
                <a:spLocks/>
              </p:cNvSpPr>
              <p:nvPr/>
            </p:nvSpPr>
            <p:spPr>
              <a:xfrm>
                <a:off x="4036453" y="4067869"/>
                <a:ext cx="6348971" cy="2160240"/>
              </a:xfrm>
              <a:prstGeom prst="rect">
                <a:avLst/>
              </a:prstGeom>
            </p:spPr>
            <p:txBody>
              <a:bodyPr vert="horz" lIns="0" tIns="45720" rIns="91440" bIns="45720" rtlCol="0">
                <a:normAutofit fontScale="92500" lnSpcReduction="10000"/>
              </a:bodyPr>
              <a:lstStyle>
                <a:lvl1pPr marL="204788" indent="-204788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2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04825" indent="-2095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Verdana" pitchFamily="34" charset="0"/>
                  <a:buChar char="-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754063" indent="-260350" algn="l" defTabSz="1042988" rtl="0" eaLnBrk="1" fontAlgn="base" hangingPunct="1">
                  <a:spcBef>
                    <a:spcPts val="6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Arial" pitchFamily="34" charset="0"/>
                  <a:buChar char="•"/>
                  <a:defRPr sz="1800">
                    <a:solidFill>
                      <a:schemeClr val="tx1"/>
                    </a:solidFill>
                    <a:latin typeface="+mn-lt"/>
                  </a:defRPr>
                </a:lvl3pPr>
                <a:lvl4pPr marL="1030288" indent="-261938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Verdana" pitchFamily="34" charset="0"/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1281113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•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8035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6pPr>
                <a:lvl7pPr marL="32607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7pPr>
                <a:lvl8pPr marL="37179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8pPr>
                <a:lvl9pPr marL="41751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sv-SE" sz="2000" b="1" kern="0" dirty="0" smtClean="0"/>
                  <a:t>Radiative </a:t>
                </a:r>
                <a:r>
                  <a:rPr lang="sv-SE" sz="2000" b="1" kern="0" dirty="0" err="1" smtClean="0"/>
                  <a:t>recombination</a:t>
                </a:r>
                <a:r>
                  <a:rPr lang="sv-SE" sz="2000" b="1" kern="0" dirty="0" smtClean="0"/>
                  <a:t> </a:t>
                </a:r>
                <a:r>
                  <a:rPr lang="sv-SE" sz="2000" b="1" kern="0" dirty="0" err="1" smtClean="0"/>
                  <a:t>of</a:t>
                </a:r>
                <a:r>
                  <a:rPr lang="sv-SE" sz="2000" b="1" kern="0" dirty="0" smtClean="0"/>
                  <a:t> EM:</a:t>
                </a:r>
                <a:r>
                  <a:rPr lang="sv-SE" sz="2000" kern="0" dirty="0" smtClean="0"/>
                  <a:t> </a:t>
                </a:r>
              </a:p>
              <a:p>
                <a:pPr lvl="1" algn="just">
                  <a:lnSpc>
                    <a:spcPct val="150000"/>
                  </a:lnSpc>
                </a:pPr>
                <a:r>
                  <a:rPr lang="sv-SE" sz="1800" kern="0" dirty="0" err="1" smtClean="0"/>
                  <a:t>one</a:t>
                </a:r>
                <a:r>
                  <a:rPr lang="sv-SE" sz="1800" kern="0" dirty="0" smtClean="0"/>
                  <a:t> </a:t>
                </a:r>
                <a:r>
                  <a:rPr lang="sv-SE" sz="1800" kern="0" dirty="0" err="1" smtClean="0"/>
                  <a:t>of</a:t>
                </a:r>
                <a:r>
                  <a:rPr lang="sv-SE" sz="1800" kern="0" dirty="0" smtClean="0"/>
                  <a:t> the </a:t>
                </a:r>
                <a:r>
                  <a:rPr lang="sv-SE" sz="1800" kern="0" dirty="0" err="1" smtClean="0"/>
                  <a:t>excitons</a:t>
                </a:r>
                <a:r>
                  <a:rPr lang="sv-SE" sz="1800" kern="0" dirty="0" smtClean="0"/>
                  <a:t> undergoes a </a:t>
                </a:r>
                <a:r>
                  <a:rPr lang="sv-SE" sz="1800" kern="0" dirty="0" err="1" smtClean="0"/>
                  <a:t>transition</a:t>
                </a:r>
                <a:r>
                  <a:rPr lang="sv-SE" sz="1800" kern="0" dirty="0" smtClean="0"/>
                  <a:t> </a:t>
                </a:r>
                <a:r>
                  <a:rPr lang="sv-SE" sz="1800" kern="0" dirty="0" err="1" smtClean="0"/>
                  <a:t>to</a:t>
                </a:r>
                <a:r>
                  <a:rPr lang="sv-SE" sz="1800" kern="0" dirty="0" smtClean="0"/>
                  <a:t> the </a:t>
                </a:r>
                <a:r>
                  <a:rPr lang="sv-SE" sz="1800" kern="0" dirty="0" err="1" smtClean="0"/>
                  <a:t>free</a:t>
                </a:r>
                <a:r>
                  <a:rPr lang="sv-SE" sz="1800" kern="0" dirty="0" smtClean="0"/>
                  <a:t> exciton</a:t>
                </a:r>
                <a:endParaRPr lang="sv-SE" sz="1800" kern="0" dirty="0"/>
              </a:p>
              <a:p>
                <a:pPr lvl="1" algn="just">
                  <a:lnSpc>
                    <a:spcPct val="150000"/>
                  </a:lnSpc>
                </a:pPr>
                <a:r>
                  <a:rPr lang="sv-SE" sz="1800" kern="0" dirty="0" smtClean="0"/>
                  <a:t>the second exciton </a:t>
                </a:r>
                <a:r>
                  <a:rPr lang="sv-SE" sz="1800" kern="0" dirty="0" err="1" smtClean="0"/>
                  <a:t>recombines</a:t>
                </a:r>
                <a:r>
                  <a:rPr lang="sv-SE" sz="1800" kern="0" dirty="0" smtClean="0"/>
                  <a:t>, </a:t>
                </a:r>
                <a:r>
                  <a:rPr lang="sv-SE" sz="1800" kern="0" dirty="0" err="1" smtClean="0"/>
                  <a:t>emitting</a:t>
                </a:r>
                <a:r>
                  <a:rPr lang="sv-SE" sz="1800" kern="0" dirty="0" smtClean="0"/>
                  <a:t> a </a:t>
                </a:r>
                <a:r>
                  <a:rPr lang="sv-SE" sz="1800" kern="0" dirty="0" err="1" smtClean="0"/>
                  <a:t>photon</a:t>
                </a:r>
                <a:r>
                  <a:rPr lang="sv-SE" sz="1800" kern="0" dirty="0" smtClean="0"/>
                  <a:t> </a:t>
                </a:r>
                <a14:m>
                  <m:oMath xmlns:m="http://schemas.openxmlformats.org/officeDocument/2006/math">
                    <m:r>
                      <a:rPr lang="sv-SE" b="0" i="1" kern="0" smtClean="0">
                        <a:latin typeface="Cambria Math"/>
                      </a:rPr>
                      <m:t>h</m:t>
                    </m:r>
                    <m:sSub>
                      <m:sSubPr>
                        <m:ctrlPr>
                          <a:rPr lang="sv-SE" b="0" i="1" kern="0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 kern="0" smtClean="0"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sv-SE" b="0" i="1" kern="0" smtClean="0">
                            <a:latin typeface="Cambria Math"/>
                            <a:ea typeface="Cambria Math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sv-SE" kern="0" dirty="0" smtClean="0"/>
                  <a:t> =&gt; </a:t>
                </a:r>
                <a:r>
                  <a:rPr lang="sv-SE" b="1" kern="0" dirty="0" err="1" smtClean="0"/>
                  <a:t>novel</a:t>
                </a:r>
                <a:r>
                  <a:rPr lang="sv-SE" b="1" kern="0" dirty="0" smtClean="0"/>
                  <a:t> emission </a:t>
                </a:r>
                <a:r>
                  <a:rPr lang="sv-SE" b="1" kern="0" dirty="0" err="1" smtClean="0"/>
                  <a:t>line</a:t>
                </a:r>
                <a:r>
                  <a:rPr lang="sv-SE" b="1" kern="0" dirty="0" smtClean="0"/>
                  <a:t>!</a:t>
                </a:r>
              </a:p>
              <a:p>
                <a:pPr algn="just">
                  <a:lnSpc>
                    <a:spcPct val="150000"/>
                  </a:lnSpc>
                </a:pPr>
                <a:endParaRPr lang="sv-SE" sz="2000" kern="0" dirty="0" smtClean="0"/>
              </a:p>
            </p:txBody>
          </p:sp>
        </mc:Choice>
        <mc:Fallback xmlns="">
          <p:sp>
            <p:nvSpPr>
              <p:cNvPr id="11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453" y="4067869"/>
                <a:ext cx="6348971" cy="2160240"/>
              </a:xfrm>
              <a:prstGeom prst="rect">
                <a:avLst/>
              </a:prstGeom>
              <a:blipFill rotWithShape="1">
                <a:blip r:embed="rId5"/>
                <a:stretch>
                  <a:fillRect l="-2303" r="-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728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254229" cy="1260475"/>
          </a:xfrm>
        </p:spPr>
        <p:txBody>
          <a:bodyPr/>
          <a:lstStyle/>
          <a:p>
            <a:r>
              <a:rPr lang="en-US" dirty="0" smtClean="0"/>
              <a:t>Identification of the EM emission line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38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169442" y="1619597"/>
            <a:ext cx="9215982" cy="4032447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GB" sz="2400" dirty="0" smtClean="0"/>
              <a:t>We have to analyse:</a:t>
            </a:r>
          </a:p>
          <a:p>
            <a:pPr marL="638175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GB" sz="2400" b="1" dirty="0" err="1" smtClean="0"/>
              <a:t>Lineshape</a:t>
            </a:r>
            <a:endParaRPr lang="en-GB" sz="2400" b="1" dirty="0" smtClean="0"/>
          </a:p>
          <a:p>
            <a:pPr marL="638175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GB" sz="2400" b="1" dirty="0" smtClean="0"/>
              <a:t>Intensity dependence </a:t>
            </a:r>
          </a:p>
          <a:p>
            <a:pPr marL="638175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GB" sz="2400" b="1" dirty="0" smtClean="0"/>
              <a:t>Spectral position</a:t>
            </a:r>
          </a:p>
          <a:p>
            <a:pPr marL="638175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GB" sz="2400" b="1" dirty="0" smtClean="0"/>
              <a:t>Temperature behaviour 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401040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254229" cy="1260475"/>
          </a:xfrm>
        </p:spPr>
        <p:txBody>
          <a:bodyPr/>
          <a:lstStyle/>
          <a:p>
            <a:r>
              <a:rPr lang="en-US" dirty="0" smtClean="0"/>
              <a:t>EM </a:t>
            </a:r>
            <a:r>
              <a:rPr lang="en-US" dirty="0" err="1" smtClean="0"/>
              <a:t>lineshape</a:t>
            </a:r>
            <a:r>
              <a:rPr lang="en-US" dirty="0" smtClean="0"/>
              <a:t> in direct-</a:t>
            </a:r>
            <a:r>
              <a:rPr lang="en-US" dirty="0" err="1" smtClean="0"/>
              <a:t>bandgap</a:t>
            </a:r>
            <a:r>
              <a:rPr lang="en-US" dirty="0" smtClean="0"/>
              <a:t> </a:t>
            </a:r>
            <a:r>
              <a:rPr lang="en-US" dirty="0" err="1" smtClean="0"/>
              <a:t>semic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39</a:t>
            </a:fld>
            <a:endParaRPr lang="sv-SE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735821" y="1546845"/>
                <a:ext cx="7634421" cy="540134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sv-SE" sz="2000" dirty="0" smtClean="0"/>
                  <a:t>Formation </a:t>
                </a:r>
                <a:r>
                  <a:rPr lang="sv-SE" sz="2000" dirty="0" err="1" smtClean="0"/>
                  <a:t>of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biexciton</a:t>
                </a:r>
                <a:r>
                  <a:rPr lang="sv-SE" sz="2000" dirty="0" smtClean="0"/>
                  <a:t>:</a:t>
                </a:r>
              </a:p>
              <a:p>
                <a:endParaRPr lang="sv-SE" dirty="0"/>
              </a:p>
              <a:p>
                <a:endParaRPr lang="sv-SE" dirty="0" smtClean="0"/>
              </a:p>
              <a:p>
                <a:endParaRPr lang="sv-SE" dirty="0"/>
              </a:p>
              <a:p>
                <a:endParaRPr lang="sv-SE" dirty="0" smtClean="0"/>
              </a:p>
              <a:p>
                <a:endParaRPr lang="sv-SE" dirty="0" smtClean="0"/>
              </a:p>
              <a:p>
                <a:pPr marL="0" indent="0">
                  <a:buNone/>
                </a:pPr>
                <a:endParaRPr lang="sv-SE" dirty="0"/>
              </a:p>
              <a:p>
                <a:pPr marL="0" indent="0">
                  <a:buNone/>
                </a:pPr>
                <a:endParaRPr lang="sv-SE" dirty="0" smtClean="0"/>
              </a:p>
              <a:p>
                <a:r>
                  <a:rPr lang="sv-SE" sz="2000" dirty="0" smtClean="0"/>
                  <a:t>EM </a:t>
                </a:r>
                <a:r>
                  <a:rPr lang="sv-SE" sz="2000" dirty="0" err="1" smtClean="0"/>
                  <a:t>Radiative</a:t>
                </a:r>
                <a:r>
                  <a:rPr lang="sv-SE" sz="2000" dirty="0" smtClean="0"/>
                  <a:t> </a:t>
                </a:r>
                <a:r>
                  <a:rPr lang="sv-SE" sz="2000" dirty="0" err="1" smtClean="0"/>
                  <a:t>decay</a:t>
                </a:r>
                <a:r>
                  <a:rPr lang="sv-SE" sz="2000" dirty="0" smtClean="0"/>
                  <a:t> (1 </a:t>
                </a:r>
                <a:r>
                  <a:rPr lang="sv-SE" sz="2000" dirty="0" err="1" smtClean="0"/>
                  <a:t>photon</a:t>
                </a:r>
                <a:r>
                  <a:rPr lang="sv-SE" sz="2000" dirty="0" smtClean="0"/>
                  <a:t> + 1 exciton):</a:t>
                </a:r>
              </a:p>
              <a:p>
                <a:pPr marL="0" indent="0" algn="ctr">
                  <a:buNone/>
                </a:pPr>
                <a:endParaRPr lang="sv-SE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/>
                        </a:rPr>
                        <m:t>2</m:t>
                      </m:r>
                      <m:d>
                        <m:d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𝑔</m:t>
                              </m:r>
                            </m:sub>
                          </m:sSub>
                          <m:r>
                            <a:rPr lang="sv-SE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sv-SE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</a:rPr>
                        <m:t>=</m:t>
                      </m:r>
                      <m:r>
                        <a:rPr lang="sv-SE" b="0" i="1" smtClean="0">
                          <a:latin typeface="Cambria Math"/>
                        </a:rPr>
                        <m:t>h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𝑀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+(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sv-SE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>
                          <a:latin typeface="Cambria Math"/>
                        </a:rPr>
                        <m:t>h</m:t>
                      </m:r>
                      <m:sSub>
                        <m:sSubPr>
                          <m:ctrlPr>
                            <a:rPr lang="sv-SE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  <m:sub>
                          <m:r>
                            <a:rPr lang="sv-SE" i="1">
                              <a:latin typeface="Cambria Math"/>
                              <a:ea typeface="Cambria Math"/>
                            </a:rPr>
                            <m:t>𝑀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</m:sub>
                          </m:s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sv-SE" dirty="0" smtClean="0"/>
              </a:p>
              <a:p>
                <a:pPr marL="0" indent="0">
                  <a:buNone/>
                </a:pPr>
                <a:endParaRPr lang="sv-SE" dirty="0" smtClean="0"/>
              </a:p>
              <a:p>
                <a:r>
                  <a:rPr lang="sv-SE" sz="2000" dirty="0" err="1" smtClean="0"/>
                  <a:t>Lineshape</a:t>
                </a:r>
                <a:r>
                  <a:rPr lang="sv-SE" sz="2000" dirty="0" smtClean="0"/>
                  <a:t> (</a:t>
                </a:r>
                <a:r>
                  <a:rPr lang="sv-SE" sz="2000" dirty="0" err="1" smtClean="0"/>
                  <a:t>inverse</a:t>
                </a:r>
                <a:r>
                  <a:rPr lang="sv-SE" sz="2000" dirty="0" smtClean="0"/>
                  <a:t> </a:t>
                </a:r>
                <a:r>
                  <a:rPr lang="sv-SE" sz="2000" dirty="0"/>
                  <a:t>Maxwell-</a:t>
                </a:r>
                <a:r>
                  <a:rPr lang="sv-SE" sz="2000" dirty="0" err="1"/>
                  <a:t>Boltzmann</a:t>
                </a:r>
                <a:r>
                  <a:rPr lang="sv-SE" sz="2000" dirty="0"/>
                  <a:t> </a:t>
                </a:r>
                <a:r>
                  <a:rPr lang="sv-SE" sz="2000" dirty="0" smtClean="0"/>
                  <a:t>distribution):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𝑠𝑝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</a:rPr>
                            <m:t>𝑀</m:t>
                          </m:r>
                        </m:sup>
                      </m:sSubSup>
                      <m:d>
                        <m:d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h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d>
                      <m:r>
                        <a:rPr lang="sv-SE" sz="2000" i="1">
                          <a:latin typeface="Cambria Math"/>
                        </a:rPr>
                        <m:t>≅</m:t>
                      </m:r>
                      <m:sSup>
                        <m:sSup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sv-SE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sv-SE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2000" b="0" i="1" smtClean="0">
                                          <a:latin typeface="Cambria Math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sv-SE" sz="2000" b="0" i="1" smtClean="0">
                                          <a:latin typeface="Cambria Math"/>
                                        </a:rPr>
                                        <m:t>𝑔</m:t>
                                      </m:r>
                                    </m:sub>
                                  </m:sSub>
                                  <m:r>
                                    <a:rPr lang="sv-SE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sv-SE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2000" b="0" i="1" smtClean="0">
                                          <a:latin typeface="Cambria Math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sv-SE" sz="2000" b="0" i="1" smtClean="0">
                                          <a:latin typeface="Cambria Math"/>
                                        </a:rPr>
                                        <m:t>𝑋</m:t>
                                      </m:r>
                                    </m:sub>
                                  </m:sSub>
                                  <m:r>
                                    <a:rPr lang="sv-SE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sv-SE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2000" b="0" i="1" smtClean="0">
                                          <a:latin typeface="Cambria Math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sv-SE" sz="2000" b="0" i="1" smtClean="0">
                                          <a:latin typeface="Cambria Math"/>
                                        </a:rPr>
                                        <m:t>𝐵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sv-SE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sv-SE" sz="2000" i="1">
                                  <a:latin typeface="Cambria Math"/>
                                </a:rPr>
                                <m:t>h</m:t>
                              </m:r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sv-SE" sz="20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sv-SE" sz="20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m:rPr>
                          <m:sty m:val="p"/>
                        </m:rPr>
                        <a:rPr lang="sv-SE" sz="2000" b="0" i="0" smtClean="0">
                          <a:latin typeface="Cambria Math"/>
                        </a:rPr>
                        <m:t>exp</m:t>
                      </m:r>
                      <m:r>
                        <a:rPr lang="sv-SE" sz="2000" b="0" i="1" smtClean="0">
                          <a:latin typeface="Cambria Math"/>
                        </a:rPr>
                        <m:t>⁡{−[</m:t>
                      </m:r>
                      <m:d>
                        <m:d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</a:rPr>
                                <m:t>𝑔</m:t>
                              </m:r>
                            </m:sub>
                          </m:sSub>
                          <m:r>
                            <a:rPr lang="sv-SE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</a:rPr>
                                <m:t>𝑋</m:t>
                              </m:r>
                            </m:sub>
                          </m:sSub>
                          <m:r>
                            <a:rPr lang="sv-SE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sv-SE" sz="2000" b="0" i="1" smtClean="0">
                          <a:latin typeface="Cambria Math"/>
                        </a:rPr>
                        <m:t>−</m:t>
                      </m:r>
                      <m:r>
                        <a:rPr lang="sv-SE" sz="2000" i="1">
                          <a:latin typeface="Cambria Math"/>
                        </a:rPr>
                        <m:t>h</m:t>
                      </m:r>
                      <m:r>
                        <a:rPr lang="sv-SE" sz="2000" i="1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sv-SE" sz="2000" b="0" i="1" smtClean="0">
                          <a:latin typeface="Cambria Math"/>
                        </a:rPr>
                        <m:t>]/</m:t>
                      </m:r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𝑀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735821" y="1546845"/>
                <a:ext cx="7634421" cy="5401344"/>
              </a:xfrm>
              <a:blipFill rotWithShape="1">
                <a:blip r:embed="rId3"/>
                <a:stretch>
                  <a:fillRect l="-1997" t="-1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2" descr="C:\PhD KTH\Courses\IM3008\LumSpSemFigs1_9\LumSpSemFigs1_9\Fig08_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" b="43765"/>
          <a:stretch/>
        </p:blipFill>
        <p:spPr bwMode="auto">
          <a:xfrm>
            <a:off x="6753506" y="2411685"/>
            <a:ext cx="3456384" cy="326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ight Arrow 8"/>
          <p:cNvSpPr/>
          <p:nvPr/>
        </p:nvSpPr>
        <p:spPr bwMode="auto">
          <a:xfrm rot="2737955">
            <a:off x="2775396" y="2788764"/>
            <a:ext cx="864096" cy="504056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2" name="Right Arrow 11"/>
          <p:cNvSpPr/>
          <p:nvPr/>
        </p:nvSpPr>
        <p:spPr bwMode="auto">
          <a:xfrm rot="18862045" flipH="1">
            <a:off x="3739955" y="2788764"/>
            <a:ext cx="864096" cy="504056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73498" y="2051645"/>
                <a:ext cx="1368152" cy="668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800" b="1" dirty="0" smtClean="0">
                    <a:solidFill>
                      <a:srgbClr val="FF0000"/>
                    </a:solidFill>
                    <a:latin typeface="+mn-lt"/>
                  </a:rPr>
                  <a:t>Exciton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sv-S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𝑬</m:t>
                          </m:r>
                        </m:e>
                        <m:sub>
                          <m:r>
                            <a:rPr lang="sv-S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𝒈</m:t>
                          </m:r>
                        </m:sub>
                      </m:sSub>
                      <m:r>
                        <a:rPr lang="sv-SE" sz="1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sv-S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𝑬</m:t>
                          </m:r>
                        </m:e>
                        <m:sub>
                          <m:r>
                            <a:rPr lang="sv-SE" sz="1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𝑿</m:t>
                          </m:r>
                        </m:sub>
                      </m:sSub>
                      <m:r>
                        <a:rPr lang="sv-SE" sz="1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3498" y="2051645"/>
                <a:ext cx="1368152" cy="668901"/>
              </a:xfrm>
              <a:prstGeom prst="rect">
                <a:avLst/>
              </a:prstGeom>
              <a:blipFill rotWithShape="1">
                <a:blip r:embed="rId5"/>
                <a:stretch>
                  <a:fillRect t="-4587" b="-4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409802" y="2051645"/>
                <a:ext cx="1368152" cy="668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800" b="1" dirty="0" smtClean="0">
                    <a:solidFill>
                      <a:srgbClr val="00B050"/>
                    </a:solidFill>
                    <a:latin typeface="+mn-lt"/>
                  </a:rPr>
                  <a:t>Exciton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8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sv-SE" sz="1800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1800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𝑬</m:t>
                          </m:r>
                        </m:e>
                        <m:sub>
                          <m:r>
                            <a:rPr lang="sv-SE" sz="1800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𝒈</m:t>
                          </m:r>
                        </m:sub>
                      </m:sSub>
                      <m:r>
                        <a:rPr lang="sv-SE" sz="18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sv-SE" sz="1800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1800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𝑬</m:t>
                          </m:r>
                        </m:e>
                        <m:sub>
                          <m:r>
                            <a:rPr lang="sv-SE" sz="1800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𝑿</m:t>
                          </m:r>
                        </m:sub>
                      </m:sSub>
                      <m:r>
                        <a:rPr lang="sv-SE" sz="18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b="1" dirty="0">
                  <a:solidFill>
                    <a:srgbClr val="00B05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802" y="2051645"/>
                <a:ext cx="1368152" cy="668901"/>
              </a:xfrm>
              <a:prstGeom prst="rect">
                <a:avLst/>
              </a:prstGeom>
              <a:blipFill rotWithShape="1">
                <a:blip r:embed="rId6"/>
                <a:stretch>
                  <a:fillRect t="-4587" b="-4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609602" y="3519516"/>
                <a:ext cx="2276800" cy="692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800" b="1" dirty="0" smtClean="0">
                    <a:solidFill>
                      <a:srgbClr val="0070C0"/>
                    </a:solidFill>
                    <a:latin typeface="+mn-lt"/>
                  </a:rPr>
                  <a:t>Biexciton</a:t>
                </a:r>
              </a:p>
              <a:p>
                <a:pPr algn="ctr"/>
                <a:r>
                  <a:rPr lang="sv-SE" sz="1800" b="1" dirty="0" smtClean="0">
                    <a:solidFill>
                      <a:srgbClr val="0070C0"/>
                    </a:solidFill>
                  </a:rPr>
                  <a:t>2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v-SE" sz="18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v-SE" sz="1800" b="1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sv-SE" sz="1800" b="1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𝑬</m:t>
                            </m:r>
                          </m:e>
                          <m:sub>
                            <m:r>
                              <a:rPr lang="sv-SE" sz="1800" b="1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𝒈</m:t>
                            </m:r>
                          </m:sub>
                        </m:sSub>
                        <m:r>
                          <a:rPr lang="sv-SE" sz="18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sv-SE" sz="1800" b="1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sv-SE" sz="1800" b="1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𝑬</m:t>
                            </m:r>
                          </m:e>
                          <m:sub>
                            <m:r>
                              <a:rPr lang="sv-SE" sz="1800" b="1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𝑿</m:t>
                            </m:r>
                          </m:sub>
                        </m:sSub>
                      </m:e>
                    </m:d>
                    <m:r>
                      <a:rPr lang="sv-SE" sz="1800" b="1" i="1" smtClean="0">
                        <a:solidFill>
                          <a:srgbClr val="0070C0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sv-SE" sz="18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sv-SE" sz="18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sv-SE" sz="1800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𝑩</m:t>
                        </m:r>
                      </m:sub>
                    </m:sSub>
                  </m:oMath>
                </a14:m>
                <a:endParaRPr lang="en-US" sz="1800" b="1" dirty="0">
                  <a:solidFill>
                    <a:srgbClr val="0070C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9602" y="3519516"/>
                <a:ext cx="2276800" cy="692369"/>
              </a:xfrm>
              <a:prstGeom prst="rect">
                <a:avLst/>
              </a:prstGeom>
              <a:blipFill rotWithShape="1">
                <a:blip r:embed="rId7"/>
                <a:stretch>
                  <a:fillRect t="-4386" b="-8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684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254229" cy="1260475"/>
          </a:xfrm>
        </p:spPr>
        <p:txBody>
          <a:bodyPr/>
          <a:lstStyle/>
          <a:p>
            <a:r>
              <a:rPr lang="en-US" dirty="0" smtClean="0"/>
              <a:t>EM </a:t>
            </a:r>
            <a:r>
              <a:rPr lang="en-US" dirty="0" err="1" smtClean="0"/>
              <a:t>lineshape</a:t>
            </a:r>
            <a:r>
              <a:rPr lang="en-US" dirty="0" smtClean="0"/>
              <a:t> in direct-</a:t>
            </a:r>
            <a:r>
              <a:rPr lang="en-US" dirty="0" err="1" smtClean="0"/>
              <a:t>bandgap</a:t>
            </a:r>
            <a:r>
              <a:rPr lang="en-US" dirty="0" smtClean="0"/>
              <a:t> </a:t>
            </a:r>
            <a:r>
              <a:rPr lang="en-US" dirty="0" err="1" smtClean="0"/>
              <a:t>semic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40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76238" y="1547589"/>
                <a:ext cx="6769868" cy="5545361"/>
              </a:xfrm>
            </p:spPr>
            <p:txBody>
              <a:bodyPr>
                <a:no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GB" sz="2000" dirty="0" smtClean="0"/>
                  <a:t>All </a:t>
                </a:r>
                <a:r>
                  <a:rPr lang="en-GB" sz="2000" dirty="0" err="1" smtClean="0"/>
                  <a:t>biexcitons</a:t>
                </a:r>
                <a:r>
                  <a:rPr lang="en-GB" sz="2000" dirty="0" smtClean="0"/>
                  <a:t> (i.e. all </a:t>
                </a:r>
                <a14:m>
                  <m:oMath xmlns:m="http://schemas.openxmlformats.org/officeDocument/2006/math">
                    <m:r>
                      <a:rPr lang="sv-SE" sz="2000" b="1" i="1" smtClean="0">
                        <a:latin typeface="Cambria Math"/>
                      </a:rPr>
                      <m:t>𝑲</m:t>
                    </m:r>
                  </m:oMath>
                </a14:m>
                <a:r>
                  <a:rPr lang="en-GB" sz="2000" dirty="0" smtClean="0"/>
                  <a:t>) are supposed to take part in the radiative decay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GB" sz="2000" dirty="0" err="1" smtClean="0"/>
                  <a:t>Biexciton</a:t>
                </a:r>
                <a:r>
                  <a:rPr lang="en-GB" sz="2000" dirty="0" smtClean="0"/>
                  <a:t> momentum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/>
                        <a:ea typeface="Cambria Math"/>
                      </a:rPr>
                      <m:t>ℏ</m:t>
                    </m:r>
                    <m:r>
                      <a:rPr lang="sv-SE" sz="2000" b="1" i="1" smtClean="0">
                        <a:latin typeface="Cambria Math"/>
                        <a:ea typeface="Cambria Math"/>
                      </a:rPr>
                      <m:t>𝑲</m:t>
                    </m:r>
                  </m:oMath>
                </a14:m>
                <a:r>
                  <a:rPr lang="en-GB" sz="2000" dirty="0" smtClean="0"/>
                  <a:t> is carried away by the so-called recoil exciton (released):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r>
                      <a:rPr lang="en-GB" sz="2000" i="1" smtClean="0">
                        <a:latin typeface="Cambria Math"/>
                        <a:ea typeface="Cambria Math"/>
                      </a:rPr>
                      <m:t>ℏ</m:t>
                    </m:r>
                    <m:r>
                      <a:rPr lang="sv-SE" sz="2000" b="1" i="1" smtClean="0">
                        <a:latin typeface="Cambria Math"/>
                        <a:ea typeface="Cambria Math"/>
                      </a:rPr>
                      <m:t>𝑲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=ℏ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1" i="1" smtClean="0">
                            <a:latin typeface="Cambria Math"/>
                            <a:ea typeface="Cambria Math"/>
                          </a:rPr>
                          <m:t>𝑲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𝑝h𝑜𝑡𝑜𝑛</m:t>
                        </m:r>
                      </m:sub>
                    </m:sSub>
                    <m:d>
                      <m:d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≅0</m:t>
                        </m:r>
                      </m:e>
                    </m:d>
                    <m:r>
                      <a:rPr lang="sv-SE" sz="2000" b="0" i="1" smtClean="0">
                        <a:latin typeface="Cambria Math"/>
                        <a:ea typeface="Cambria Math"/>
                      </a:rPr>
                      <m:t>+ℏ</m:t>
                    </m:r>
                    <m:sSub>
                      <m:sSub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1" i="1" smtClean="0">
                            <a:latin typeface="Cambria Math"/>
                            <a:ea typeface="Cambria Math"/>
                          </a:rPr>
                          <m:t>𝑲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𝑒𝑥𝑐</m:t>
                        </m:r>
                      </m:sub>
                    </m:sSub>
                  </m:oMath>
                </a14:m>
                <a:r>
                  <a:rPr lang="en-GB" sz="2000" dirty="0" smtClean="0"/>
                  <a:t> 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:r>
                  <a:rPr lang="en-GB" sz="2000" dirty="0" smtClean="0"/>
                  <a:t>=&gt; </a:t>
                </a:r>
                <a:r>
                  <a:rPr lang="en-GB" sz="2000" b="1" dirty="0" smtClean="0"/>
                  <a:t>momentum always conserved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000" dirty="0" err="1" smtClean="0"/>
                  <a:t>Polariton</a:t>
                </a:r>
                <a:r>
                  <a:rPr lang="en-GB" sz="2000" dirty="0" smtClean="0"/>
                  <a:t> effects can be neglected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GB" sz="2000" dirty="0" err="1" smtClean="0"/>
                  <a:t>Biexciton</a:t>
                </a:r>
                <a:r>
                  <a:rPr lang="en-GB" sz="2000" dirty="0" smtClean="0"/>
                  <a:t> luminescence can become a </a:t>
                </a:r>
                <a:r>
                  <a:rPr lang="en-GB" sz="2000" b="1" dirty="0" smtClean="0"/>
                  <a:t>very efficient channel of radiative recombination</a:t>
                </a:r>
                <a:r>
                  <a:rPr lang="en-GB" sz="2000" dirty="0" smtClean="0"/>
                  <a:t> in highly excited semiconductors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0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76238" y="1547589"/>
                <a:ext cx="6769868" cy="5545361"/>
              </a:xfrm>
              <a:blipFill rotWithShape="1">
                <a:blip r:embed="rId3"/>
                <a:stretch>
                  <a:fillRect l="-2342" r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  <p:pic>
        <p:nvPicPr>
          <p:cNvPr id="8195" name="Picture 3" descr="C:\PhD KTH\Courses\IM3008\LumSpSemFigs1_9\LumSpSemFigs1_9\Fig08_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114" y="1780563"/>
            <a:ext cx="3096344" cy="459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48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399286" cy="1260475"/>
          </a:xfrm>
        </p:spPr>
        <p:txBody>
          <a:bodyPr/>
          <a:lstStyle/>
          <a:p>
            <a:r>
              <a:rPr lang="en-US" dirty="0" smtClean="0"/>
              <a:t>EM </a:t>
            </a:r>
            <a:r>
              <a:rPr lang="en-US" dirty="0" err="1" smtClean="0"/>
              <a:t>lineshape</a:t>
            </a:r>
            <a:r>
              <a:rPr lang="en-US" dirty="0" smtClean="0"/>
              <a:t> in indirect-</a:t>
            </a:r>
            <a:r>
              <a:rPr lang="en-US" dirty="0" err="1" smtClean="0"/>
              <a:t>bandgap</a:t>
            </a:r>
            <a:r>
              <a:rPr lang="en-US" dirty="0" smtClean="0"/>
              <a:t> </a:t>
            </a:r>
            <a:r>
              <a:rPr lang="en-US" dirty="0" err="1" smtClean="0"/>
              <a:t>semic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41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76238" y="1547590"/>
                <a:ext cx="10009186" cy="3744416"/>
              </a:xfrm>
            </p:spPr>
            <p:txBody>
              <a:bodyPr>
                <a:no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GB" sz="1800" dirty="0" smtClean="0"/>
                  <a:t>Exciton band located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1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sz="1800" b="1" i="1">
                            <a:latin typeface="Cambria Math"/>
                            <a:ea typeface="Cambria Math"/>
                          </a:rPr>
                          <m:t>𝑲</m:t>
                        </m:r>
                      </m:e>
                      <m:sub>
                        <m:r>
                          <a:rPr lang="en-GB" sz="1800" b="1" i="1" smtClean="0">
                            <a:latin typeface="Cambria Math"/>
                            <a:ea typeface="Cambria Math"/>
                          </a:rPr>
                          <m:t>𝟎</m:t>
                        </m:r>
                      </m:sub>
                    </m:sSub>
                    <m:r>
                      <a:rPr lang="en-GB" sz="1800" b="1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GB" sz="1800" dirty="0"/>
                  <a:t> </a:t>
                </a:r>
                <a:r>
                  <a:rPr lang="en-GB" sz="1800" dirty="0" err="1" smtClean="0"/>
                  <a:t>biexciton</a:t>
                </a:r>
                <a:r>
                  <a:rPr lang="en-GB" sz="1800" dirty="0" smtClean="0"/>
                  <a:t> </a:t>
                </a:r>
                <a:r>
                  <a:rPr lang="en-GB" sz="1800" dirty="0"/>
                  <a:t>band located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1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800" b="1" i="1" smtClean="0">
                            <a:latin typeface="Cambria Math"/>
                            <a:ea typeface="Cambria Math"/>
                          </a:rPr>
                          <m:t>≈</m:t>
                        </m:r>
                        <m:r>
                          <a:rPr lang="en-GB" sz="1800" b="1" i="1" smtClean="0"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GB" sz="1800" b="1" i="1">
                            <a:latin typeface="Cambria Math"/>
                            <a:ea typeface="Cambria Math"/>
                          </a:rPr>
                          <m:t>𝑲</m:t>
                        </m:r>
                      </m:e>
                      <m:sub>
                        <m:r>
                          <a:rPr lang="en-GB" sz="1800" b="1" i="1">
                            <a:latin typeface="Cambria Math"/>
                            <a:ea typeface="Cambria Math"/>
                          </a:rPr>
                          <m:t>𝟎</m:t>
                        </m:r>
                      </m:sub>
                    </m:sSub>
                  </m:oMath>
                </a14:m>
                <a:endParaRPr lang="en-GB" sz="1800" dirty="0" smtClean="0"/>
              </a:p>
              <a:p>
                <a:pPr lvl="1" algn="just">
                  <a:lnSpc>
                    <a:spcPct val="150000"/>
                  </a:lnSpc>
                </a:pPr>
                <a:r>
                  <a:rPr lang="en-GB" sz="1600" b="1" dirty="0" smtClean="0"/>
                  <a:t>Phonon participation</a:t>
                </a:r>
                <a:r>
                  <a:rPr lang="en-GB" sz="1600" dirty="0" smtClean="0"/>
                  <a:t> is required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GB" sz="1800" dirty="0" smtClean="0"/>
                  <a:t>Downwards transitions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sz="1800" i="1" smtClean="0">
                            <a:latin typeface="Cambria Math"/>
                            <a:ea typeface="Cambria Math"/>
                          </a:rPr>
                          <m:t>∈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𝑀</m:t>
                        </m:r>
                      </m:sub>
                    </m:sSub>
                    <m:r>
                      <a:rPr lang="sv-SE" sz="1800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en-GB" sz="1800" dirty="0" smtClean="0"/>
                  <a:t> give photons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h</m:t>
                        </m:r>
                        <m:r>
                          <a:rPr lang="en-GB" sz="1800" i="1" smtClean="0">
                            <a:latin typeface="Cambria Math"/>
                            <a:ea typeface="Cambria Math"/>
                          </a:rPr>
                          <m:t>𝜐</m:t>
                        </m:r>
                      </m:e>
                      <m:sub>
                        <m:r>
                          <a:rPr lang="sv-SE" sz="1800" i="1">
                            <a:latin typeface="Cambria Math"/>
                            <a:ea typeface="Cambria Math"/>
                          </a:rPr>
                          <m:t>𝑀</m:t>
                        </m:r>
                      </m:sub>
                    </m:sSub>
                    <m:r>
                      <a:rPr lang="sv-SE" sz="18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sv-SE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𝑔𝑖</m:t>
                        </m:r>
                      </m:sub>
                    </m:sSub>
                    <m:r>
                      <a:rPr lang="sv-SE" sz="1800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sv-SE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sv-SE" sz="1800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sv-SE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sub>
                    </m:sSub>
                    <m:r>
                      <a:rPr lang="sv-SE" sz="18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sv-SE" sz="1800" b="0" i="1" smtClean="0">
                        <a:latin typeface="Cambria Math"/>
                        <a:ea typeface="Cambria Math"/>
                      </a:rPr>
                      <m:t>h</m:t>
                    </m:r>
                    <m:r>
                      <a:rPr lang="sv-SE" sz="1800" i="1" smtClean="0">
                        <a:latin typeface="Cambria Math"/>
                        <a:ea typeface="Cambria Math"/>
                      </a:rPr>
                      <m:t>𝜔</m:t>
                    </m:r>
                    <m:r>
                      <a:rPr lang="sv-SE" sz="1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sv-SE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sv-SE" sz="18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sv-SE" sz="1800" i="1">
                        <a:latin typeface="Cambria Math"/>
                        <a:ea typeface="Cambria Math"/>
                      </a:rPr>
                      <m:t>h</m:t>
                    </m:r>
                    <m:r>
                      <a:rPr lang="sv-SE" sz="1800" i="1">
                        <a:latin typeface="Cambria Math"/>
                        <a:ea typeface="Cambria Math"/>
                      </a:rPr>
                      <m:t>𝜔</m:t>
                    </m:r>
                  </m:oMath>
                </a14:m>
                <a:endParaRPr lang="en-GB" sz="1800" dirty="0" smtClean="0"/>
              </a:p>
              <a:p>
                <a:pPr lvl="1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sz="16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/>
                            <a:ea typeface="Cambria Math"/>
                          </a:rPr>
                          <m:t>∈</m:t>
                        </m:r>
                      </m:e>
                      <m:sub>
                        <m:r>
                          <a:rPr lang="sv-SE" sz="16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sv-SE" sz="1600" i="1">
                        <a:latin typeface="Cambria Math"/>
                        <a:ea typeface="Cambria Math"/>
                      </a:rPr>
                      <m:t>=0</m:t>
                    </m:r>
                    <m:r>
                      <a:rPr lang="sv-SE" sz="1600" b="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GB" sz="1600" dirty="0" smtClean="0"/>
                  <a:t> maximum photon energies, in all other transitions lower photon energies</a:t>
                </a:r>
              </a:p>
              <a:p>
                <a:pPr lvl="1" algn="just">
                  <a:lnSpc>
                    <a:spcPct val="150000"/>
                  </a:lnSpc>
                </a:pPr>
                <a:r>
                  <a:rPr lang="en-GB" sz="1600" dirty="0" smtClean="0"/>
                  <a:t>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16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600" b="0" i="1" smtClean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sv-SE" sz="1600" i="1">
                            <a:latin typeface="Cambria Math"/>
                            <a:ea typeface="Cambria Math"/>
                          </a:rPr>
                          <m:t>𝑀</m:t>
                        </m:r>
                      </m:sub>
                    </m:sSub>
                    <m:r>
                      <a:rPr lang="sv-SE" sz="1600" b="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GB" sz="1600" dirty="0" smtClean="0"/>
                  <a:t> broader high-energy edge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16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/>
                            <a:ea typeface="Cambria Math"/>
                          </a:rPr>
                          <m:t>∈</m:t>
                        </m:r>
                      </m:e>
                      <m:sub>
                        <m:r>
                          <a:rPr lang="sv-SE" sz="1600" i="1">
                            <a:latin typeface="Cambria Math"/>
                            <a:ea typeface="Cambria Math"/>
                          </a:rPr>
                          <m:t>𝑀</m:t>
                        </m:r>
                      </m:sub>
                    </m:sSub>
                    <m:r>
                      <a:rPr lang="sv-SE" sz="1600" b="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sv-SE" sz="16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GB" sz="1600" dirty="0" smtClean="0"/>
                  <a:t>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GB" sz="2000" dirty="0" smtClean="0"/>
                  <a:t>Entire population of EM participating in luminescence process 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18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76238" y="1547590"/>
                <a:ext cx="10009186" cy="3744416"/>
              </a:xfrm>
              <a:blipFill rotWithShape="1">
                <a:blip r:embed="rId3"/>
                <a:stretch>
                  <a:fillRect l="-1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  <p:pic>
        <p:nvPicPr>
          <p:cNvPr id="9" name="Picture 2" descr="C:\PhD KTH\Courses\IM3008\LumSpSemFigs1_9\LumSpSemFigs1_9\Fig08_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35" b="-580"/>
          <a:stretch/>
        </p:blipFill>
        <p:spPr bwMode="auto">
          <a:xfrm>
            <a:off x="3329682" y="4427909"/>
            <a:ext cx="3456384" cy="25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86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399286" cy="1260475"/>
          </a:xfrm>
        </p:spPr>
        <p:txBody>
          <a:bodyPr/>
          <a:lstStyle/>
          <a:p>
            <a:r>
              <a:rPr lang="en-US" dirty="0" smtClean="0"/>
              <a:t>EM </a:t>
            </a:r>
            <a:r>
              <a:rPr lang="en-US" dirty="0" err="1" smtClean="0"/>
              <a:t>lineshape</a:t>
            </a:r>
            <a:r>
              <a:rPr lang="en-US" dirty="0" smtClean="0"/>
              <a:t> in indirect-</a:t>
            </a:r>
            <a:r>
              <a:rPr lang="en-US" dirty="0" err="1" smtClean="0"/>
              <a:t>bandgap</a:t>
            </a:r>
            <a:r>
              <a:rPr lang="en-US" dirty="0" smtClean="0"/>
              <a:t> </a:t>
            </a:r>
            <a:r>
              <a:rPr lang="en-US" dirty="0" err="1" smtClean="0"/>
              <a:t>semic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42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737394" y="1547590"/>
                <a:ext cx="9648030" cy="554536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000" dirty="0" smtClean="0"/>
                  <a:t>Biexciton emission line (similar to inverse of Maxwell-Boltzmann distr.):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𝑖𝑛</m:t>
                          </m:r>
                        </m:sub>
                        <m:sup>
                          <m:r>
                            <a:rPr lang="sv-SE" sz="2000" b="0" i="1" smtClean="0">
                              <a:latin typeface="Cambria Math"/>
                            </a:rPr>
                            <m:t>𝑀</m:t>
                          </m:r>
                        </m:sup>
                      </m:sSubSup>
                      <m:d>
                        <m:d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h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d>
                      <m:r>
                        <a:rPr lang="sv-SE" sz="2000" b="0" i="1" smtClean="0">
                          <a:latin typeface="Cambria Math"/>
                          <a:ea typeface="Cambria Math"/>
                        </a:rPr>
                        <m:t>≅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sv-SE" sz="2000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𝑀</m:t>
                              </m:r>
                            </m:sub>
                          </m:sSub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</m:e>
                                <m:sub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𝑀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𝑀</m:t>
                              </m:r>
                            </m:sub>
                          </m:sSub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</m:e>
                                <m:sub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𝑀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</m:e>
                                <m:sub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𝑋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</m:e>
                                <m:sub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𝑋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𝑖𝑛</m:t>
                                      </m:r>
                                    </m:sub>
                                    <m:sup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𝑀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𝑀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sv-SE" sz="2000" b="0" dirty="0" smtClean="0">
                  <a:ea typeface="Cambria Math"/>
                </a:endParaRP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/>
                          <a:ea typeface="Cambria Math"/>
                        </a:rPr>
                        <m:t>⇒</m:t>
                      </m:r>
                      <m:sSubSup>
                        <m:sSubSupPr>
                          <m:ctrlPr>
                            <a:rPr lang="sv-SE" sz="20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sv-SE" sz="2000" i="1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</a:rPr>
                            <m:t>𝑖𝑛</m:t>
                          </m:r>
                        </m:sub>
                        <m:sup>
                          <m:r>
                            <a:rPr lang="sv-SE" sz="2000" i="1">
                              <a:latin typeface="Cambria Math"/>
                            </a:rPr>
                            <m:t>𝑀</m:t>
                          </m:r>
                        </m:sup>
                      </m:sSubSup>
                      <m:d>
                        <m:dPr>
                          <m:ctrlPr>
                            <a:rPr lang="sv-SE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sv-SE" sz="2000" i="1">
                              <a:latin typeface="Cambria Math"/>
                            </a:rPr>
                            <m:t>h</m:t>
                          </m:r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d>
                      <m:r>
                        <a:rPr lang="sv-SE" sz="2000" i="1">
                          <a:latin typeface="Cambria Math"/>
                          <a:ea typeface="Cambria Math"/>
                        </a:rPr>
                        <m:t>≅</m:t>
                      </m:r>
                      <m:nary>
                        <m:naryPr>
                          <m:ctrlPr>
                            <a:rPr lang="sv-SE" sz="200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acc>
                            <m:accPr>
                              <m:chr m:val="̅"/>
                              <m:ctrlPr>
                                <a:rPr lang="sv-SE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 m:alnAt="23"/>
                                </m:rP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</m:sub>
                        <m:sup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</m:e>
                                <m:sub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𝑀</m:t>
                                  </m:r>
                                </m:sub>
                              </m:sSub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sv-SE" sz="2000" i="1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</m:e>
                                <m:sub>
                                  <m:r>
                                    <a:rPr lang="sv-SE" sz="2000" i="1">
                                      <a:latin typeface="Cambria Math"/>
                                      <a:ea typeface="Cambria Math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h</m:t>
                                  </m:r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𝜐</m:t>
                                  </m:r>
                                </m:e>
                              </m:acc>
                            </m:e>
                          </m:rad>
                          <m:func>
                            <m:func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sv-SE" sz="2000" b="0" i="0" smtClean="0">
                                  <a:latin typeface="Cambria Math"/>
                                  <a:ea typeface="Cambria Math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∈</m:t>
                                          </m:r>
                                        </m:e>
                                        <m:sub>
                                          <m: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𝑀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sv-SE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𝐵</m:t>
                                          </m:r>
                                        </m:sub>
                                      </m:sSub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sSup>
                            <m:sSup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sv-SE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𝑖𝑛</m:t>
                                      </m:r>
                                    </m:sub>
                                    <m:sup>
                                      <m:r>
                                        <a:rPr lang="sv-SE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𝑀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sv-SE" sz="20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</m:e>
                            <m:sub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𝑀</m:t>
                              </m:r>
                            </m:sub>
                          </m:sSub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,  </m:t>
                          </m:r>
                          <m:acc>
                            <m:accPr>
                              <m:chr m:val="̅"/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+ℏ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sz="2000" dirty="0"/>
              </a:p>
              <a:p>
                <a:pPr>
                  <a:lnSpc>
                    <a:spcPct val="150000"/>
                  </a:lnSpc>
                </a:pPr>
                <a:r>
                  <a:rPr lang="en-GB" sz="2000" dirty="0" smtClean="0"/>
                  <a:t>Cho has proposed a matrix element of the form: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sv-SE" sz="2000" b="0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sv-SE" sz="2000" b="0" i="1" smtClean="0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sv-SE" sz="2000" b="0" i="1" smtClean="0">
                                      <a:latin typeface="Cambria Math"/>
                                    </a:rPr>
                                    <m:t>𝑖𝑛</m:t>
                                  </m:r>
                                </m:sub>
                                <m:sup>
                                  <m:r>
                                    <a:rPr lang="sv-SE" sz="2000" b="0" i="1" smtClean="0">
                                      <a:latin typeface="Cambria Math"/>
                                    </a:rPr>
                                    <m:t>𝑀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sv-SE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sv-SE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sv-SE" sz="20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sv-SE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2000" b="0" i="1" smtClean="0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sv-SE" sz="20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sv-SE" sz="20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sv-SE" sz="2000" b="0" i="1" smtClean="0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sv-SE" sz="2000" b="0" i="1" smtClean="0">
                                                  <a:latin typeface="Cambria Math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sv-SE" sz="2000" b="0" i="1" smtClean="0">
                                                      <a:latin typeface="Cambria Math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sv-SE" sz="2000" b="1" i="1" smtClean="0">
                                                      <a:latin typeface="Cambria Math"/>
                                                    </a:rPr>
                                                    <m:t>𝑲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sv-SE" sz="2000" b="0" i="1" smtClean="0">
                                                      <a:latin typeface="Cambria Math"/>
                                                    </a:rPr>
                                                    <m:t>𝑀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r>
                                                <a:rPr lang="sv-SE" sz="2000" b="0" i="1" smtClean="0">
                                                  <a:latin typeface="Cambria Math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  <m:r>
                                            <a:rPr lang="sv-SE" sz="2000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sv-SE" sz="2000" b="0" i="1" smtClean="0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sv-SE" sz="2000" b="1" i="1" smtClean="0">
                                                  <a:latin typeface="Cambria Math"/>
                                                </a:rPr>
                                                <m:t>𝑲</m:t>
                                              </m:r>
                                            </m:e>
                                            <m:sub>
                                              <m:r>
                                                <a:rPr lang="sv-SE" sz="2000" b="0" i="1" smtClean="0">
                                                  <a:latin typeface="Cambria Math"/>
                                                </a:rPr>
                                                <m:t>𝑋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sv-SE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sv-SE" sz="2000" b="0" i="1" smtClean="0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sv-SE" sz="20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sv-SE" sz="2000" b="0" i="1" smtClean="0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sv-SE" sz="2000" b="0" i="1" smtClean="0">
                                                  <a:latin typeface="Cambria Math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sv-SE" sz="2000" b="0" i="1" smtClean="0">
                                                  <a:latin typeface="Cambria Math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sv-SE" sz="2000" b="0" i="1" smtClean="0">
                                                      <a:latin typeface="Cambria Math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sv-SE" sz="2000" b="0" i="1" smtClean="0">
                                                      <a:latin typeface="Cambria Math"/>
                                                    </a:rPr>
                                                    <m:t>𝑎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sv-SE" sz="2000" b="0" i="1" smtClean="0">
                                                      <a:latin typeface="Cambria Math"/>
                                                    </a:rPr>
                                                    <m:t>𝑀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sv-SE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sv-SE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 smtClean="0"/>
              </a:p>
              <a:p>
                <a:pPr marL="585787" lvl="1" indent="-285750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1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GB" sz="1800" dirty="0" smtClean="0"/>
                  <a:t> stands for </a:t>
                </a:r>
                <a:r>
                  <a:rPr lang="en-GB" sz="1800" dirty="0" err="1" smtClean="0"/>
                  <a:t>biexciton</a:t>
                </a:r>
                <a:r>
                  <a:rPr lang="en-GB" sz="1800" dirty="0" smtClean="0"/>
                  <a:t> radius: it is crucial factor for the </a:t>
                </a:r>
                <a:r>
                  <a:rPr lang="en-GB" sz="1800" dirty="0" err="1" smtClean="0"/>
                  <a:t>lineshape</a:t>
                </a:r>
                <a:r>
                  <a:rPr lang="en-GB" sz="1800" dirty="0" smtClean="0"/>
                  <a:t>!!!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737394" y="1547590"/>
                <a:ext cx="9648030" cy="5545360"/>
              </a:xfrm>
              <a:blipFill rotWithShape="1">
                <a:blip r:embed="rId3"/>
                <a:stretch>
                  <a:fillRect l="-1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274271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399286" cy="1260475"/>
          </a:xfrm>
        </p:spPr>
        <p:txBody>
          <a:bodyPr/>
          <a:lstStyle/>
          <a:p>
            <a:r>
              <a:rPr lang="en-US" dirty="0" smtClean="0"/>
              <a:t>M-line intensity dependenc</a:t>
            </a:r>
            <a:r>
              <a:rPr lang="en-US" dirty="0"/>
              <a:t>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43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77354" y="1547590"/>
                <a:ext cx="9648030" cy="554536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000" dirty="0" smtClean="0"/>
                  <a:t>Important auxiliary guideline for firm identification of EM emission line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000" dirty="0" smtClean="0"/>
                  <a:t>Intuitively quadratic, experimentally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v-SE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sz="2000" b="0" i="1" smtClean="0">
                            <a:latin typeface="Cambria Math"/>
                          </a:rPr>
                          <m:t>𝐼</m:t>
                        </m:r>
                      </m:e>
                      <m:sup>
                        <m:r>
                          <a:rPr lang="sv-SE" sz="2000" b="0" i="1" smtClean="0">
                            <a:latin typeface="Cambria Math"/>
                          </a:rPr>
                          <m:t>𝑀</m:t>
                        </m:r>
                      </m:sup>
                    </m:sSup>
                    <m:r>
                      <a:rPr lang="sv-SE" sz="2000" b="0" i="1" smtClean="0">
                        <a:latin typeface="Cambria Math"/>
                        <a:ea typeface="Cambria Math"/>
                      </a:rPr>
                      <m:t>~</m:t>
                    </m:r>
                    <m:sSubSup>
                      <m:sSubSupPr>
                        <m:ctrlPr>
                          <a:rPr lang="sv-SE" sz="2000" b="0" i="1" smtClean="0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𝐼</m:t>
                        </m:r>
                      </m:e>
                      <m:sub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𝑒𝑥</m:t>
                        </m:r>
                      </m:sub>
                      <m:sup>
                        <m:r>
                          <a:rPr lang="sv-SE" sz="2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GB" sz="2000" dirty="0" smtClean="0"/>
                  <a:t> with </a:t>
                </a:r>
                <a14:m>
                  <m:oMath xmlns:m="http://schemas.openxmlformats.org/officeDocument/2006/math">
                    <m:r>
                      <a:rPr lang="sv-SE" sz="2000" b="0" i="1" smtClean="0">
                        <a:latin typeface="Cambria Math"/>
                      </a:rPr>
                      <m:t>𝑛</m:t>
                    </m:r>
                    <m:r>
                      <a:rPr lang="sv-SE" sz="2000" b="0" i="1" smtClean="0">
                        <a:latin typeface="Cambria Math"/>
                        <a:ea typeface="Cambria Math"/>
                      </a:rPr>
                      <m:t>≅1.4−1.6</m:t>
                    </m:r>
                  </m:oMath>
                </a14:m>
                <a:r>
                  <a:rPr lang="en-GB" sz="2000" dirty="0" smtClean="0"/>
                  <a:t> on average</a:t>
                </a:r>
                <a:endParaRPr lang="en-GB" sz="2000" dirty="0"/>
              </a:p>
              <a:p>
                <a:pPr>
                  <a:lnSpc>
                    <a:spcPct val="150000"/>
                  </a:lnSpc>
                </a:pPr>
                <a:r>
                  <a:rPr lang="en-GB" sz="2000" dirty="0" smtClean="0"/>
                  <a:t>Knox explanation: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GB" sz="1800" dirty="0" smtClean="0"/>
                  <a:t>Simultaneous monomolecular and bimolecular processes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GB" sz="1800" dirty="0" smtClean="0"/>
                  <a:t>´optical´ and ´thermal´ </a:t>
                </a:r>
                <a:r>
                  <a:rPr lang="en-GB" sz="1800" dirty="0" err="1" smtClean="0"/>
                  <a:t>excitons</a:t>
                </a:r>
                <a:endParaRPr lang="en-GB" sz="1800" dirty="0" smtClean="0"/>
              </a:p>
              <a:p>
                <a:pPr lvl="1">
                  <a:lnSpc>
                    <a:spcPct val="150000"/>
                  </a:lnSpc>
                </a:pPr>
                <a:r>
                  <a:rPr lang="en-GB" sz="1800" dirty="0" smtClean="0"/>
                  <a:t>M-line intensity dependence:</a:t>
                </a:r>
              </a:p>
              <a:p>
                <a:pPr marL="295275" lvl="1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v-SE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sv-SE" sz="1800" b="0" i="1" smtClean="0">
                              <a:latin typeface="Cambria Math"/>
                            </a:rPr>
                            <m:t>𝐼</m:t>
                          </m:r>
                        </m:e>
                        <m:sup>
                          <m:r>
                            <a:rPr lang="sv-SE" sz="1800" b="0" i="1" smtClean="0">
                              <a:latin typeface="Cambria Math"/>
                            </a:rPr>
                            <m:t>𝑀</m:t>
                          </m:r>
                        </m:sup>
                      </m:sSup>
                      <m:r>
                        <a:rPr lang="sv-SE" sz="1800" b="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sv-SE" sz="1800" b="0" i="1" smtClean="0">
                          <a:latin typeface="Cambria Math"/>
                          <a:ea typeface="Cambria Math"/>
                        </a:rPr>
                        <m:t>𝑐𝑜𝑛𝑠𝑡</m:t>
                      </m:r>
                      <m:sSup>
                        <m:sSupPr>
                          <m:ctrlPr>
                            <a:rPr lang="sv-SE" sz="1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sv-SE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sv-SE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sv-SE" sz="1800" b="0" i="1" smtClean="0">
                                      <a:latin typeface="Cambria Math"/>
                                      <a:ea typeface="Cambria Math"/>
                                    </a:rPr>
                                    <m:t>1+</m:t>
                                  </m:r>
                                  <m:sSub>
                                    <m:sSubPr>
                                      <m:ctrlPr>
                                        <a:rPr lang="sv-SE" sz="18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1800" b="0" i="1" smtClean="0">
                                          <a:latin typeface="Cambria Math"/>
                                          <a:ea typeface="Cambria Math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sv-SE" sz="1800" b="0" i="1" smtClean="0">
                                          <a:latin typeface="Cambria Math"/>
                                          <a:ea typeface="Cambria Math"/>
                                        </a:rPr>
                                        <m:t>𝑒𝑥</m:t>
                                      </m:r>
                                    </m:sub>
                                  </m:sSub>
                                  <m:r>
                                    <a:rPr lang="sv-SE" sz="1800" b="0" i="1" smtClean="0">
                                      <a:latin typeface="Cambria Math"/>
                                      <a:ea typeface="Cambria Math"/>
                                    </a:rPr>
                                    <m:t>/</m:t>
                                  </m:r>
                                  <m:sSub>
                                    <m:sSubPr>
                                      <m:ctrlPr>
                                        <a:rPr lang="sv-SE" sz="18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1800" b="0" i="1" smtClean="0">
                                          <a:latin typeface="Cambria Math"/>
                                          <a:ea typeface="Cambria Math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sv-SE" sz="1800" b="0" i="1" smtClean="0">
                                          <a:latin typeface="Cambria Math"/>
                                          <a:ea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rad>
                              <m:r>
                                <a:rPr lang="sv-SE" sz="1800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sv-SE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800" dirty="0" smtClean="0"/>
              </a:p>
              <a:p>
                <a:pPr marL="544513" lvl="2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 smtClean="0"/>
                  <a:t>: characteristic material-dependent excitation intensity</a:t>
                </a:r>
              </a:p>
              <a:p>
                <a:pPr marL="581025" lvl="1" indent="-285750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𝑒𝑥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≪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sv-SE" i="1">
                            <a:latin typeface="Cambria Math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/>
                          </a:rPr>
                          <m:t>⇒</m:t>
                        </m:r>
                        <m:r>
                          <a:rPr lang="sv-SE" i="1">
                            <a:latin typeface="Cambria Math"/>
                          </a:rPr>
                          <m:t>𝐼</m:t>
                        </m:r>
                      </m:e>
                      <m:sup>
                        <m:r>
                          <a:rPr lang="sv-SE" i="1">
                            <a:latin typeface="Cambria Math"/>
                          </a:rPr>
                          <m:t>𝑀</m:t>
                        </m:r>
                      </m:sup>
                    </m:sSup>
                    <m:r>
                      <a:rPr lang="sv-SE" i="1" smtClean="0">
                        <a:latin typeface="Cambria Math"/>
                        <a:ea typeface="Cambria Math"/>
                      </a:rPr>
                      <m:t>~</m:t>
                    </m:r>
                    <m:sSubSup>
                      <m:sSubSupPr>
                        <m:ctrlPr>
                          <a:rPr lang="sv-SE" b="0" i="1" smtClean="0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𝐼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𝑒𝑥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GB" dirty="0" smtClean="0"/>
                  <a:t> </a:t>
                </a:r>
              </a:p>
              <a:p>
                <a:pPr marL="581025" lvl="1" indent="-285750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𝑒𝑥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≫</m:t>
                    </m:r>
                    <m:sSub>
                      <m:sSubPr>
                        <m:ctrlPr>
                          <a:rPr lang="sv-SE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sv-SE" i="1">
                            <a:latin typeface="Cambria Math"/>
                          </a:rPr>
                        </m:ctrlPr>
                      </m:sSupPr>
                      <m:e>
                        <m:r>
                          <a:rPr lang="sv-SE" i="1">
                            <a:latin typeface="Cambria Math"/>
                          </a:rPr>
                          <m:t>⇒</m:t>
                        </m:r>
                        <m:r>
                          <a:rPr lang="sv-SE" i="1">
                            <a:latin typeface="Cambria Math"/>
                          </a:rPr>
                          <m:t>𝐼</m:t>
                        </m:r>
                      </m:e>
                      <m:sup>
                        <m:r>
                          <a:rPr lang="sv-SE" i="1">
                            <a:latin typeface="Cambria Math"/>
                          </a:rPr>
                          <m:t>𝑀</m:t>
                        </m:r>
                      </m:sup>
                    </m:sSup>
                    <m:r>
                      <a:rPr lang="sv-SE" i="1" smtClean="0">
                        <a:latin typeface="Cambria Math"/>
                        <a:ea typeface="Cambria Math"/>
                      </a:rPr>
                      <m:t>~</m:t>
                    </m:r>
                    <m:sSubSup>
                      <m:sSubSup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𝐼</m:t>
                        </m:r>
                      </m:e>
                      <m:sub>
                        <m:r>
                          <a:rPr lang="sv-SE" i="1">
                            <a:latin typeface="Cambria Math"/>
                            <a:ea typeface="Cambria Math"/>
                          </a:rPr>
                          <m:t>𝑒𝑥</m:t>
                        </m:r>
                      </m:sub>
                      <m:sup/>
                    </m:sSubSup>
                  </m:oMath>
                </a14:m>
                <a:r>
                  <a:rPr lang="en-GB" dirty="0"/>
                  <a:t> </a:t>
                </a:r>
              </a:p>
              <a:p>
                <a:pPr marL="581025" lvl="1" indent="-285750">
                  <a:lnSpc>
                    <a:spcPct val="150000"/>
                  </a:lnSpc>
                </a:pPr>
                <a:endParaRPr lang="en-GB" sz="18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77354" y="1547590"/>
                <a:ext cx="9648030" cy="5545360"/>
              </a:xfrm>
              <a:blipFill rotWithShape="1">
                <a:blip r:embed="rId3"/>
                <a:stretch>
                  <a:fillRect l="-1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  <p:pic>
        <p:nvPicPr>
          <p:cNvPr id="9218" name="Picture 2" descr="C:\PhD KTH\Courses\IM3008\LumSpSemFigs1_9\LumSpSemFigs1_9\Fig08_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154" y="2843733"/>
            <a:ext cx="2952328" cy="406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2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96" y="395461"/>
            <a:ext cx="8399286" cy="1260475"/>
          </a:xfrm>
        </p:spPr>
        <p:txBody>
          <a:bodyPr/>
          <a:lstStyle/>
          <a:p>
            <a:r>
              <a:rPr lang="en-US" dirty="0" smtClean="0"/>
              <a:t>Determination of EM-parameters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44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76238" y="1547590"/>
                <a:ext cx="9649146" cy="5545360"/>
              </a:xfrm>
            </p:spPr>
            <p:txBody>
              <a:bodyPr>
                <a:noAutofit/>
              </a:bodyPr>
              <a:lstStyle/>
              <a:p>
                <a:pPr marL="280988" indent="-285750">
                  <a:lnSpc>
                    <a:spcPct val="150000"/>
                  </a:lnSpc>
                </a:pPr>
                <a:r>
                  <a:rPr lang="en-GB" dirty="0" smtClean="0"/>
                  <a:t>Two modes of assessing </a:t>
                </a:r>
                <a:r>
                  <a:rPr lang="en-GB" i="1" dirty="0" smtClean="0"/>
                  <a:t>E</a:t>
                </a:r>
                <a:r>
                  <a:rPr lang="en-GB" i="1" baseline="-25000" dirty="0" smtClean="0"/>
                  <a:t>B</a:t>
                </a:r>
                <a:r>
                  <a:rPr lang="en-GB" dirty="0" smtClean="0"/>
                  <a:t> :</a:t>
                </a:r>
              </a:p>
              <a:p>
                <a:pPr marL="581025" lvl="1" indent="-285750">
                  <a:lnSpc>
                    <a:spcPct val="150000"/>
                  </a:lnSpc>
                </a:pPr>
                <a:r>
                  <a:rPr lang="en-GB" b="1" dirty="0" smtClean="0"/>
                  <a:t>Spectroscopic</a:t>
                </a:r>
              </a:p>
              <a:p>
                <a:pPr marL="581025" lvl="1" indent="-285750">
                  <a:lnSpc>
                    <a:spcPct val="150000"/>
                  </a:lnSpc>
                </a:pPr>
                <a:r>
                  <a:rPr lang="en-GB" b="1" dirty="0" smtClean="0"/>
                  <a:t>Thermodynamic:</a:t>
                </a:r>
              </a:p>
              <a:p>
                <a:pPr marL="830263" lvl="2" indent="-285750">
                  <a:lnSpc>
                    <a:spcPct val="150000"/>
                  </a:lnSpc>
                </a:pPr>
                <a:r>
                  <a:rPr lang="en-GB" dirty="0" smtClean="0"/>
                  <a:t>Sample heating: EM dissociates more easily than FE (</a:t>
                </a:r>
                <a:r>
                  <a:rPr lang="en-GB" i="1" dirty="0" smtClean="0"/>
                  <a:t>E</a:t>
                </a:r>
                <a:r>
                  <a:rPr lang="en-GB" i="1" baseline="-25000" dirty="0" smtClean="0"/>
                  <a:t>B</a:t>
                </a:r>
                <a:r>
                  <a:rPr lang="en-GB" i="1" dirty="0" smtClean="0"/>
                  <a:t>&lt;E</a:t>
                </a:r>
                <a:r>
                  <a:rPr lang="en-GB" baseline="-25000" dirty="0" smtClean="0"/>
                  <a:t>X</a:t>
                </a:r>
                <a:r>
                  <a:rPr lang="en-GB" dirty="0" smtClean="0"/>
                  <a:t>)</a:t>
                </a:r>
              </a:p>
              <a:p>
                <a:pPr marL="830263" lvl="2" indent="-285750">
                  <a:lnSpc>
                    <a:spcPct val="150000"/>
                  </a:lnSpc>
                </a:pPr>
                <a:r>
                  <a:rPr lang="en-GB" dirty="0" smtClean="0"/>
                  <a:t>Intensity ratio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/>
                      </a:rPr>
                      <m:t>𝑅</m:t>
                    </m:r>
                    <m:r>
                      <a:rPr lang="sv-SE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sv-SE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sv-SE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sv-SE" b="0" i="1" smtClean="0">
                                    <a:latin typeface="Cambria Math"/>
                                  </a:rPr>
                                  <m:t>𝐼</m:t>
                                </m:r>
                              </m:e>
                              <m:sup>
                                <m:r>
                                  <a:rPr lang="sv-SE" b="0" i="1" smtClean="0">
                                    <a:latin typeface="Cambria Math"/>
                                  </a:rPr>
                                  <m:t>𝐹𝐸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sv-SE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sv-SE" b="0" i="1" smtClean="0"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sv-SE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/>
                          </a:rPr>
                          <m:t>𝐼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GB" dirty="0" smtClean="0"/>
                  <a:t> is driven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 b="0" i="0" smtClean="0">
                        <a:latin typeface="Cambria Math"/>
                      </a:rPr>
                      <m:t>exp</m:t>
                    </m:r>
                    <m:r>
                      <a:rPr lang="sv-SE" b="0" i="1" smtClean="0">
                        <a:latin typeface="Cambria Math"/>
                      </a:rPr>
                      <m:t>⁡(−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𝐵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𝑀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)</m:t>
                    </m:r>
                  </m:oMath>
                </a14:m>
                <a:endParaRPr lang="en-GB" dirty="0" smtClean="0"/>
              </a:p>
              <a:p>
                <a:pPr marL="544513" lvl="2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/>
                        </a:rPr>
                        <m:t>𝑅</m:t>
                      </m:r>
                      <m:r>
                        <a:rPr lang="sv-SE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sv-SE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sv-SE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v-SE" b="0" i="1" smtClean="0">
                                          <a:latin typeface="Cambria Math"/>
                                        </a:rPr>
                                        <m:t>𝐼</m:t>
                                      </m:r>
                                    </m:e>
                                    <m:sup>
                                      <m:r>
                                        <a:rPr lang="sv-SE" b="0" i="1" smtClean="0">
                                          <a:latin typeface="Cambria Math"/>
                                        </a:rPr>
                                        <m:t>𝐹𝐸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sv-SE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sv-SE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sv-SE" b="0" i="1" smtClean="0">
                                  <a:latin typeface="Cambria Math"/>
                                </a:rPr>
                                <m:t>𝐼</m:t>
                              </m:r>
                            </m:e>
                            <m:sup>
                              <m:r>
                                <a:rPr lang="sv-SE" b="0" i="1" smtClean="0">
                                  <a:latin typeface="Cambria Math"/>
                                </a:rPr>
                                <m:t>𝑀</m:t>
                              </m:r>
                            </m:sup>
                          </m:sSup>
                        </m:den>
                      </m:f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≈</m:t>
                      </m:r>
                      <m:sSubSup>
                        <m:sSubSup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𝑀</m:t>
                          </m:r>
                        </m:sub>
                        <m:sup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sup>
                      </m:sSubSup>
                      <m:func>
                        <m:func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v-SE" b="0" i="0" smtClean="0">
                              <a:latin typeface="Cambria Math"/>
                              <a:ea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sv-SE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sv-SE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b="0" i="1" smtClean="0">
                                          <a:latin typeface="Cambria Math"/>
                                          <a:ea typeface="Cambria Math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sv-SE" b="0" i="1" smtClean="0">
                                          <a:latin typeface="Cambria Math"/>
                                          <a:ea typeface="Cambria Math"/>
                                        </a:rPr>
                                        <m:t>𝐵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sv-SE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b="0" i="1" smtClean="0">
                                          <a:latin typeface="Cambria Math"/>
                                          <a:ea typeface="Cambria Math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sv-SE" b="0" i="1" smtClean="0">
                                          <a:latin typeface="Cambria Math"/>
                                          <a:ea typeface="Cambria Math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sv-SE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b="0" i="1" smtClean="0"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sv-SE" b="0" i="1" smtClean="0">
                                          <a:latin typeface="Cambria Math"/>
                                          <a:ea typeface="Cambria Math"/>
                                        </a:rPr>
                                        <m:t>𝑀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dirty="0" smtClean="0"/>
              </a:p>
              <a:p>
                <a:pPr marL="830263" lvl="2" indent="-285750">
                  <a:lnSpc>
                    <a:spcPct val="150000"/>
                  </a:lnSpc>
                </a:pPr>
                <a:r>
                  <a:rPr lang="en-GB" dirty="0" smtClean="0"/>
                  <a:t>Semi-logarithmic plot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v-SE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sv-SE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sv-SE" b="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sv-SE" b="0" i="1" smtClean="0">
                                <a:latin typeface="Cambria Math"/>
                              </a:rPr>
                              <m:t>𝐼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𝐹𝐸</m:t>
                            </m:r>
                          </m:sup>
                        </m:sSup>
                        <m:r>
                          <a:rPr lang="sv-SE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sv-SE" b="0" i="1" smtClean="0"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sv-SE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/>
                          </a:rPr>
                          <m:t>𝐼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</a:rPr>
                          <m:t>𝑀</m:t>
                        </m:r>
                      </m:sup>
                    </m:sSup>
                    <m:sSubSup>
                      <m:sSubSupPr>
                        <m:ctrlPr>
                          <a:rPr lang="sv-SE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sv-SE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𝑀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GB" dirty="0" smtClean="0"/>
                  <a:t> against </a:t>
                </a:r>
                <a14:m>
                  <m:oMath xmlns:m="http://schemas.openxmlformats.org/officeDocument/2006/math">
                    <m:r>
                      <a:rPr lang="sv-SE" b="0" i="0" smtClean="0">
                        <a:latin typeface="Cambria Math"/>
                      </a:rPr>
                      <m:t>1</m:t>
                    </m:r>
                    <m:r>
                      <a:rPr lang="sv-SE" i="1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GB" dirty="0" smtClean="0"/>
                  <a:t> </a:t>
                </a:r>
              </a:p>
              <a:p>
                <a:pPr marL="1106488" lvl="3" indent="-285750">
                  <a:lnSpc>
                    <a:spcPct val="150000"/>
                  </a:lnSpc>
                </a:pPr>
                <a:r>
                  <a:rPr lang="en-GB" dirty="0" smtClean="0"/>
                  <a:t>Slope gives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GB" dirty="0" smtClean="0"/>
                  <a:t> (1.53 </a:t>
                </a:r>
                <a:r>
                  <a:rPr lang="en-GB" dirty="0" err="1" smtClean="0"/>
                  <a:t>meV</a:t>
                </a:r>
                <a:r>
                  <a:rPr lang="en-GB" dirty="0" smtClean="0"/>
                  <a:t> for Si, spectroscopic value 1.46 </a:t>
                </a:r>
                <a:r>
                  <a:rPr lang="en-GB" dirty="0" err="1" smtClean="0"/>
                  <a:t>meV</a:t>
                </a:r>
                <a:r>
                  <a:rPr lang="en-GB" dirty="0" smtClean="0"/>
                  <a:t>)</a:t>
                </a:r>
              </a:p>
              <a:p>
                <a:pPr marL="280988" indent="-285750">
                  <a:lnSpc>
                    <a:spcPct val="150000"/>
                  </a:lnSpc>
                </a:pPr>
                <a:r>
                  <a:rPr lang="en-GB" dirty="0" smtClean="0"/>
                  <a:t>Radius </a:t>
                </a:r>
                <a:r>
                  <a:rPr lang="en-GB" i="1" dirty="0" err="1" smtClean="0"/>
                  <a:t>a</a:t>
                </a:r>
                <a:r>
                  <a:rPr lang="en-GB" i="1" baseline="-25000" dirty="0" err="1" smtClean="0"/>
                  <a:t>M</a:t>
                </a:r>
                <a:r>
                  <a:rPr lang="en-GB" dirty="0" smtClean="0"/>
                  <a:t>:</a:t>
                </a:r>
              </a:p>
              <a:p>
                <a:pPr marL="581025" lvl="1" indent="-285750">
                  <a:lnSpc>
                    <a:spcPct val="150000"/>
                  </a:lnSpc>
                </a:pPr>
                <a:r>
                  <a:rPr lang="en-GB" dirty="0" smtClean="0"/>
                  <a:t>  indirect semiconductor: fitting with theoretical model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76238" y="1547590"/>
                <a:ext cx="9649146" cy="5545360"/>
              </a:xfrm>
              <a:blipFill rotWithShape="1">
                <a:blip r:embed="rId3"/>
                <a:stretch>
                  <a:fillRect l="-1832" b="-8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3545705" y="3059758"/>
            <a:ext cx="6839719" cy="29523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 smtClean="0"/>
          </a:p>
        </p:txBody>
      </p:sp>
      <p:pic>
        <p:nvPicPr>
          <p:cNvPr id="10242" name="Picture 2" descr="C:\PhD KTH\Courses\IM3008\LumSpSemFigs1_9\LumSpSemFigs1_9\Fig08_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226" y="2640417"/>
            <a:ext cx="2160240" cy="423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05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Collisions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free</a:t>
            </a:r>
            <a:r>
              <a:rPr lang="sv-SE" dirty="0" smtClean="0"/>
              <a:t> </a:t>
            </a:r>
            <a:r>
              <a:rPr lang="sv-SE" smtClean="0"/>
              <a:t>excitons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45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78395" y="1547589"/>
                <a:ext cx="7127751" cy="554461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2 free </a:t>
                </a:r>
                <a:r>
                  <a:rPr lang="en-US" b="1" dirty="0" err="1" smtClean="0"/>
                  <a:t>excitons</a:t>
                </a:r>
                <a:r>
                  <a:rPr lang="en-US" b="1" dirty="0" smtClean="0"/>
                  <a:t> </a:t>
                </a:r>
                <a:r>
                  <a:rPr lang="en-US" b="1" dirty="0" smtClean="0">
                    <a:sym typeface="Wingdings" panose="05000000000000000000" pitchFamily="2" charset="2"/>
                  </a:rPr>
                  <a:t> photon + free </a:t>
                </a:r>
                <a:r>
                  <a:rPr lang="en-US" b="1" i="1" dirty="0" smtClean="0">
                    <a:sym typeface="Wingdings" panose="05000000000000000000" pitchFamily="2" charset="2"/>
                  </a:rPr>
                  <a:t>e-h</a:t>
                </a:r>
                <a:r>
                  <a:rPr lang="en-US" b="1" dirty="0" smtClean="0">
                    <a:sym typeface="Wingdings" panose="05000000000000000000" pitchFamily="2" charset="2"/>
                  </a:rPr>
                  <a:t> pair</a:t>
                </a: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t-IT" b="0" i="1" smtClean="0">
                              <a:latin typeface="Cambria Math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  <m:t>𝑔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/>
                              <a:sym typeface="Wingdings" panose="05000000000000000000" pitchFamily="2" charset="2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it-IT" b="0" i="1" smtClean="0">
                          <a:latin typeface="Cambria Math"/>
                          <a:sym typeface="Wingdings" panose="05000000000000000000" pitchFamily="2" charset="2"/>
                        </a:rPr>
                        <m:t>+</m:t>
                      </m:r>
                      <m:d>
                        <m:dPr>
                          <m:ctrlPr>
                            <a:rPr lang="it-IT" b="0" i="1" smtClean="0">
                              <a:latin typeface="Cambria Math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  <m:t>𝑔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/>
                              <a:sym typeface="Wingdings" panose="05000000000000000000" pitchFamily="2" charset="2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sym typeface="Wingdings" panose="05000000000000000000" pitchFamily="2" charset="2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it-IT" b="0" i="1" smtClean="0">
                          <a:latin typeface="Cambria Math"/>
                          <a:sym typeface="Wingdings" panose="05000000000000000000" pitchFamily="2" charset="2"/>
                        </a:rPr>
                        <m:t>≈</m:t>
                      </m:r>
                      <m:r>
                        <a:rPr lang="it-IT" b="0" i="1" smtClean="0">
                          <a:latin typeface="Cambria Math"/>
                          <a:sym typeface="Wingdings" panose="05000000000000000000" pitchFamily="2" charset="2"/>
                        </a:rPr>
                        <m:t>h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𝜐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𝑃</m:t>
                          </m:r>
                        </m:sub>
                      </m:sSub>
                      <m:r>
                        <a:rPr lang="it-IT" b="0" i="1" smtClean="0">
                          <a:latin typeface="Cambria Math"/>
                          <a:ea typeface="Cambria Math"/>
                          <a:sym typeface="Wingdings" panose="05000000000000000000" pitchFamily="2" charset="2"/>
                        </a:rPr>
                        <m:t>+</m:t>
                      </m:r>
                      <m:d>
                        <m:dPr>
                          <m:ctrlPr>
                            <a:rPr lang="it-IT" b="0" i="1" smtClean="0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𝑔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</m:ctrlPr>
                            </m:sSubSupPr>
                            <m:e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,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h</m:t>
                              </m:r>
                            </m:sub>
                            <m:sup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𝑘𝑖𝑛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>
                          <a:latin typeface="Cambria Math"/>
                          <a:sym typeface="Wingdings" panose="05000000000000000000" pitchFamily="2" charset="2"/>
                        </a:rPr>
                        <m:t>⇒ </m:t>
                      </m:r>
                      <m:r>
                        <a:rPr lang="it-IT" i="1">
                          <a:latin typeface="Cambria Math"/>
                          <a:sym typeface="Wingdings" panose="05000000000000000000" pitchFamily="2" charset="2"/>
                        </a:rPr>
                        <m:t>h</m:t>
                      </m:r>
                      <m:sSub>
                        <m:sSubPr>
                          <m:ctrlPr>
                            <a:rPr lang="it-IT" i="1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𝜐</m:t>
                          </m:r>
                        </m:e>
                        <m:sub>
                          <m:r>
                            <a:rPr lang="it-IT" i="1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𝑃</m:t>
                          </m:r>
                        </m:sub>
                      </m:sSub>
                      <m:r>
                        <a:rPr lang="it-IT" b="0" i="1" smtClean="0">
                          <a:latin typeface="Cambria Math"/>
                          <a:ea typeface="Cambria Math"/>
                          <a:sym typeface="Wingdings" panose="05000000000000000000" pitchFamily="2" charset="2"/>
                        </a:rPr>
                        <m:t>≈</m:t>
                      </m:r>
                      <m:d>
                        <m:dPr>
                          <m:ctrlPr>
                            <a:rPr lang="it-IT" b="0" i="1" smtClean="0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𝑔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−2</m:t>
                          </m:r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it-IT" b="0" i="1" smtClean="0">
                          <a:latin typeface="Cambria Math"/>
                          <a:ea typeface="Cambria Math"/>
                          <a:sym typeface="Wingdings" panose="05000000000000000000" pitchFamily="2" charset="2"/>
                        </a:rPr>
                        <m:t>−</m:t>
                      </m:r>
                      <m:sSubSup>
                        <m:sSubSupPr>
                          <m:ctrlPr>
                            <a:rPr lang="it-IT" i="1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</m:ctrlPr>
                        </m:sSubSupPr>
                        <m:e>
                          <m:r>
                            <a:rPr lang="it-IT" i="1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𝑒</m:t>
                          </m:r>
                          <m:r>
                            <a:rPr lang="it-IT" i="1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,</m:t>
                          </m:r>
                          <m:r>
                            <a:rPr lang="it-IT" i="1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h</m:t>
                          </m:r>
                        </m:sub>
                        <m:sup>
                          <m:r>
                            <a:rPr lang="it-IT" i="1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𝑘𝑖𝑛</m:t>
                          </m:r>
                        </m:sup>
                      </m:sSubSup>
                    </m:oMath>
                  </m:oMathPara>
                </a14:m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 smtClean="0"/>
                  <a:t> line: high-energy threshold and asymmetric</a:t>
                </a:r>
              </a:p>
              <a:p>
                <a:r>
                  <a:rPr lang="en-US" dirty="0" smtClean="0"/>
                  <a:t>Qualitatively:</a:t>
                </a:r>
              </a:p>
              <a:p>
                <a:pPr lvl="1"/>
                <a:r>
                  <a:rPr lang="en-US" dirty="0" smtClean="0"/>
                  <a:t>Fusion into EM will prevail at 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𝑒𝑥𝑐</m:t>
                        </m:r>
                      </m:sub>
                    </m:sSub>
                  </m:oMath>
                </a14:m>
                <a:r>
                  <a:rPr lang="en-US" dirty="0" smtClean="0"/>
                  <a:t> and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High concentration of FE with non-equilibrium excess kinetic energy (</a:t>
                </a:r>
                <a:r>
                  <a:rPr lang="en-US" b="1" dirty="0" smtClean="0"/>
                  <a:t>optical </a:t>
                </a:r>
                <a:r>
                  <a:rPr lang="en-US" b="1" dirty="0" err="1" smtClean="0"/>
                  <a:t>excitons</a:t>
                </a:r>
                <a:r>
                  <a:rPr lang="en-US" dirty="0" smtClean="0"/>
                  <a:t>) </a:t>
                </a:r>
              </a:p>
              <a:p>
                <a:pPr marL="539750" lvl="1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b="1" dirty="0" smtClean="0">
                    <a:sym typeface="Wingdings" panose="05000000000000000000" pitchFamily="2" charset="2"/>
                  </a:rPr>
                  <a:t>collisions</a:t>
                </a:r>
                <a:r>
                  <a:rPr lang="en-US" b="1" dirty="0" smtClean="0"/>
                  <a:t> of free </a:t>
                </a:r>
                <a:r>
                  <a:rPr lang="en-US" b="1" dirty="0" err="1" smtClean="0"/>
                  <a:t>excitons</a:t>
                </a:r>
                <a:endParaRPr lang="en-US" b="1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78395" y="1547589"/>
                <a:ext cx="7127751" cy="5544616"/>
              </a:xfrm>
              <a:blipFill rotWithShape="1">
                <a:blip r:embed="rId3"/>
                <a:stretch>
                  <a:fillRect l="-2395" t="-66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G:\IM3008\LumSpSemFigs1_9\LumSpSemFigs1_9\Fig08_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797" y="1187549"/>
            <a:ext cx="2347637" cy="215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IM3008\LumSpSemFigs1_9\LumSpSemFigs1_9\Fig08_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154" y="3419797"/>
            <a:ext cx="261191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01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Electron-hole liquid (EHL)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46</a:t>
            </a:fld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281946" y="1619597"/>
            <a:ext cx="8024400" cy="4474800"/>
          </a:xfrm>
        </p:spPr>
        <p:txBody>
          <a:bodyPr/>
          <a:lstStyle/>
          <a:p>
            <a:r>
              <a:rPr lang="en-GB" dirty="0" smtClean="0"/>
              <a:t>Condensation of </a:t>
            </a:r>
            <a:r>
              <a:rPr lang="en-GB" dirty="0" err="1" smtClean="0"/>
              <a:t>excitons</a:t>
            </a:r>
            <a:r>
              <a:rPr lang="en-GB" dirty="0" smtClean="0"/>
              <a:t> into a Fermi liquid</a:t>
            </a:r>
          </a:p>
          <a:p>
            <a:pPr lvl="1"/>
            <a:r>
              <a:rPr lang="en-GB" dirty="0" smtClean="0"/>
              <a:t>Free fermions, electrons and holes</a:t>
            </a:r>
          </a:p>
          <a:p>
            <a:pPr lvl="1"/>
            <a:r>
              <a:rPr lang="en-GB" dirty="0" smtClean="0"/>
              <a:t>Similarly to classical case, electron-hole drops (EHD)</a:t>
            </a:r>
            <a:endParaRPr lang="en-GB" dirty="0"/>
          </a:p>
        </p:txBody>
      </p:sp>
      <p:pic>
        <p:nvPicPr>
          <p:cNvPr id="2050" name="Picture 2" descr="G:\IM3008\LumSpSemFigs1_9\LumSpSemFigs1_9\Fig08_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02" y="3563813"/>
            <a:ext cx="4726756" cy="29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01490" y="2987749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  <a:latin typeface="+mn-lt"/>
              </a:rPr>
              <a:t>Phase diagram</a:t>
            </a:r>
            <a:endParaRPr lang="en-GB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21970" y="3020810"/>
            <a:ext cx="4247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0000"/>
                </a:solidFill>
                <a:latin typeface="+mn-lt"/>
              </a:rPr>
              <a:t>EHL ground-state energy</a:t>
            </a:r>
          </a:p>
          <a:p>
            <a:pPr algn="ctr"/>
            <a:r>
              <a:rPr lang="en-GB" sz="2000" b="1" dirty="0" smtClean="0">
                <a:solidFill>
                  <a:srgbClr val="FF0000"/>
                </a:solidFill>
                <a:latin typeface="+mn-lt"/>
              </a:rPr>
              <a:t>per e-h pair</a:t>
            </a:r>
            <a:endParaRPr lang="en-GB" sz="20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051" name="Picture 3" descr="G:\IM3008\LumSpSemFigs1_9\LumSpSemFigs1_9\Fig08_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692" y="3795006"/>
            <a:ext cx="2579985" cy="185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561930" y="5796061"/>
                <a:ext cx="482349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000" b="1" dirty="0" smtClean="0">
                    <a:latin typeface="+mn-lt"/>
                    <a:ea typeface="Cambria Math"/>
                    <a:cs typeface="Times" panose="02020603050405020304" pitchFamily="18" charset="0"/>
                  </a:rPr>
                  <a:t>Binding energy of the condensate w.r.t. free excitons</a:t>
                </a:r>
                <a:endParaRPr lang="it-IT" b="1" dirty="0" smtClean="0">
                  <a:latin typeface="+mn-lt"/>
                  <a:ea typeface="Cambria Math"/>
                  <a:cs typeface="Times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  <a:cs typeface="Times" panose="02020603050405020304" pitchFamily="18" charset="0"/>
                        </a:rPr>
                        <m:t>𝜑</m:t>
                      </m:r>
                      <m:r>
                        <a:rPr lang="it-IT" b="0" i="1" smtClean="0">
                          <a:latin typeface="Cambria Math"/>
                          <a:ea typeface="Cambria Math"/>
                          <a:cs typeface="Times" panose="020206030504050203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it-IT" b="0" i="1" smtClean="0">
                              <a:latin typeface="Cambria Math"/>
                              <a:ea typeface="Cambria Math"/>
                              <a:cs typeface="Times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  <a:ea typeface="Cambria Math"/>
                                  <a:cs typeface="Times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cs typeface="Times" panose="020206030504050203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  <a:cs typeface="Times" panose="02020603050405020304" pitchFamily="18" charset="0"/>
                                </a:rPr>
                                <m:t>𝐺</m:t>
                              </m:r>
                            </m:sub>
                          </m:sSub>
                          <m:d>
                            <m:dPr>
                              <m:ctrlPr>
                                <a:rPr lang="it-IT" b="0" i="1" smtClean="0">
                                  <a:latin typeface="Cambria Math"/>
                                  <a:ea typeface="Cambria Math"/>
                                  <a:cs typeface="Times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/>
                                      <a:ea typeface="Cambria Math"/>
                                      <a:cs typeface="Times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/>
                                      <a:ea typeface="Cambria Math"/>
                                      <a:cs typeface="Times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/>
                                      <a:ea typeface="Cambria Math"/>
                                      <a:cs typeface="Times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it-IT" b="0" i="1" smtClean="0">
                          <a:latin typeface="Cambria Math"/>
                          <a:ea typeface="Cambria Math"/>
                          <a:cs typeface="Times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  <a:ea typeface="Cambria Math"/>
                              <a:cs typeface="Times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  <a:cs typeface="Times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  <a:ea typeface="Cambria Math"/>
                              <a:cs typeface="Times" panose="02020603050405020304" pitchFamily="18" charset="0"/>
                            </a:rPr>
                            <m:t>𝑋</m:t>
                          </m:r>
                        </m:sub>
                      </m:sSub>
                    </m:oMath>
                  </m:oMathPara>
                </a14:m>
                <a:endParaRPr lang="en-GB" dirty="0">
                  <a:latin typeface="+mn-lt"/>
                  <a:cs typeface="Times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1930" y="5796061"/>
                <a:ext cx="4823495" cy="1077218"/>
              </a:xfrm>
              <a:prstGeom prst="rect">
                <a:avLst/>
              </a:prstGeom>
              <a:blipFill rotWithShape="1">
                <a:blip r:embed="rId5"/>
                <a:stretch>
                  <a:fillRect t="-2825" b="-452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272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EHL parameters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47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255952" y="1825316"/>
                <a:ext cx="9129474" cy="5267633"/>
              </a:xfrm>
            </p:spPr>
            <p:txBody>
              <a:bodyPr/>
              <a:lstStyle/>
              <a:p>
                <a:pPr marL="363538" indent="-363538"/>
                <a:r>
                  <a:rPr lang="en-GB" dirty="0" smtClean="0"/>
                  <a:t>e-h correlation</a:t>
                </a:r>
              </a:p>
              <a:p>
                <a:pPr marL="663575" lvl="1" indent="-363538"/>
                <a:r>
                  <a:rPr lang="en-GB" dirty="0" smtClean="0"/>
                  <a:t>Probability of radiative recombination enhanced w.r.t. system of free carriers </a:t>
                </a:r>
              </a:p>
              <a:p>
                <a:pPr marL="363538" indent="-363538"/>
                <a:r>
                  <a:rPr lang="en-GB" dirty="0" smtClean="0"/>
                  <a:t>Broad emission spectrum</a:t>
                </a:r>
              </a:p>
              <a:p>
                <a:pPr marL="663575" lvl="1" indent="-363538"/>
                <a:r>
                  <a:rPr lang="en-GB" dirty="0" smtClean="0"/>
                  <a:t>Conditions: high pumping, </a:t>
                </a:r>
                <a:r>
                  <a:rPr lang="en-GB" i="1" dirty="0" smtClean="0"/>
                  <a:t>T&lt;T</a:t>
                </a:r>
                <a:r>
                  <a:rPr lang="en-GB" i="1" baseline="-25000" dirty="0" smtClean="0"/>
                  <a:t>C</a:t>
                </a:r>
              </a:p>
              <a:p>
                <a:pPr marL="363538" indent="-363538"/>
                <a:r>
                  <a:rPr lang="en-GB" dirty="0" err="1" smtClean="0"/>
                  <a:t>Lineshape</a:t>
                </a:r>
                <a:r>
                  <a:rPr lang="en-GB" dirty="0" smtClean="0"/>
                  <a:t>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/>
                            </a:rPr>
                            <m:t>𝐼</m:t>
                          </m:r>
                        </m:e>
                        <m:sup>
                          <m:r>
                            <a:rPr lang="it-IT" b="0" i="1" smtClean="0">
                              <a:latin typeface="Cambria Math"/>
                            </a:rPr>
                            <m:t>𝐸𝐻𝐿</m:t>
                          </m:r>
                        </m:sup>
                      </m:sSup>
                      <m:d>
                        <m:d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/>
                            </a:rPr>
                            <m:t>h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d>
                      <m:r>
                        <a:rPr lang="it-IT" b="0" i="1" smtClean="0">
                          <a:latin typeface="Cambria Math"/>
                        </a:rPr>
                        <m:t>≈</m:t>
                      </m:r>
                      <m:sSup>
                        <m:sSup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it-IT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</m:d>
                        </m:e>
                        <m:sup>
                          <m:r>
                            <a:rPr lang="it-IT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nary>
                        <m:nary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it-IT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acc>
                            <m:accPr>
                              <m:chr m:val="̅"/>
                              <m:ctrlPr>
                                <a:rPr lang="it-IT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h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</m:sup>
                        <m:e>
                          <m:rad>
                            <m:radPr>
                              <m:degHide m:val="on"/>
                              <m:ctrlPr>
                                <a:rPr lang="it-IT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it-IT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acc>
                                <m:accPr>
                                  <m:chr m:val="̅"/>
                                  <m:ctrlPr>
                                    <a:rPr lang="it-IT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h</m:t>
                                  </m:r>
                                  <m:r>
                                    <a:rPr lang="it-IT" b="0" i="1" smtClean="0">
                                      <a:latin typeface="Cambria Math"/>
                                      <a:ea typeface="Cambria Math"/>
                                    </a:rPr>
                                    <m:t>𝜐</m:t>
                                  </m:r>
                                </m:e>
                              </m:acc>
                              <m:r>
                                <a:rPr lang="it-IT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rad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it-IT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d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it-IT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h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𝜐</m:t>
                              </m:r>
                            </m:e>
                          </m:acc>
                          <m:r>
                            <a:rPr lang="it-IT" b="0" i="1" smtClean="0">
                              <a:latin typeface="Cambria Math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it-IT" b="0" i="1" smtClean="0">
                              <a:latin typeface="Cambria Math"/>
                            </a:rPr>
                            <m:t>)</m:t>
                          </m:r>
                          <m:r>
                            <a:rPr lang="it-IT" b="0" i="1" smtClean="0">
                              <a:latin typeface="Cambria Math"/>
                            </a:rPr>
                            <m:t>𝑑𝐸</m:t>
                          </m:r>
                        </m:e>
                      </m:nary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h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𝜐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r>
                        <a:rPr lang="it-IT" b="0" i="1" smtClean="0">
                          <a:latin typeface="Cambria Math"/>
                        </a:rPr>
                        <m:t>h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+ℏ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</m:sub>
                      </m:sSub>
                      <m:r>
                        <a:rPr lang="it-IT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it-IT" i="1">
                          <a:latin typeface="Cambria Math"/>
                          <a:ea typeface="Cambria Math"/>
                        </a:rPr>
                        <m:t>h</m:t>
                      </m:r>
                      <m:r>
                        <a:rPr lang="it-IT" i="1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</m:sub>
                      </m:sSub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′</m:t>
                      </m:r>
                    </m:oMath>
                  </m:oMathPara>
                </a14:m>
                <a:endParaRPr lang="en-GB" dirty="0" smtClean="0"/>
              </a:p>
              <a:p>
                <a:endParaRPr lang="en-GB" dirty="0"/>
              </a:p>
              <a:p>
                <a:pPr marL="0" indent="0">
                  <a:buNone/>
                </a:pPr>
                <a:r>
                  <a:rPr lang="en-GB" dirty="0" smtClean="0">
                    <a:sym typeface="Wingdings" panose="05000000000000000000" pitchFamily="2" charset="2"/>
                  </a:rPr>
                  <a:t> </a:t>
                </a:r>
                <a:r>
                  <a:rPr lang="en-GB" b="1" dirty="0" smtClean="0"/>
                  <a:t>recombination radiation inside drops</a:t>
                </a:r>
              </a:p>
              <a:p>
                <a:pPr marL="0" indent="363538">
                  <a:buNone/>
                </a:pPr>
                <a:r>
                  <a:rPr lang="en-GB" b="1" dirty="0" smtClean="0"/>
                  <a:t>not absorbed in the lattice!</a:t>
                </a:r>
                <a:endParaRPr lang="en-GB" b="1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255952" y="1825316"/>
                <a:ext cx="9129474" cy="5267633"/>
              </a:xfrm>
              <a:blipFill rotWithShape="1">
                <a:blip r:embed="rId2"/>
                <a:stretch>
                  <a:fillRect l="-1869"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G:\IM3008\LumSpSemFigs1_9\LumSpSemFigs1_9\Fig08_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162" y="4427909"/>
            <a:ext cx="2579786" cy="224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Elbow Connector 7"/>
          <p:cNvCxnSpPr>
            <a:endCxn id="1026" idx="1"/>
          </p:cNvCxnSpPr>
          <p:nvPr/>
        </p:nvCxnSpPr>
        <p:spPr bwMode="auto">
          <a:xfrm>
            <a:off x="4553818" y="5292005"/>
            <a:ext cx="3096344" cy="260066"/>
          </a:xfrm>
          <a:prstGeom prst="bentConnector3">
            <a:avLst>
              <a:gd name="adj1" fmla="val 402"/>
            </a:avLst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769842" y="5138697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0000"/>
                </a:solidFill>
                <a:latin typeface="+mn-lt"/>
                <a:cs typeface="Times" panose="02020603050405020304" pitchFamily="18" charset="0"/>
              </a:rPr>
              <a:t>Reduced bandgap</a:t>
            </a:r>
            <a:endParaRPr lang="en-GB" sz="1800" b="1" dirty="0">
              <a:solidFill>
                <a:srgbClr val="FF0000"/>
              </a:solidFill>
              <a:latin typeface="+mn-lt"/>
              <a:cs typeface="Times" panose="02020603050405020304" pitchFamily="18" charset="0"/>
            </a:endParaRPr>
          </a:p>
        </p:txBody>
      </p:sp>
      <p:cxnSp>
        <p:nvCxnSpPr>
          <p:cNvPr id="9" name="Straight Arrow Connector 8"/>
          <p:cNvCxnSpPr>
            <a:stCxn id="18" idx="2"/>
          </p:cNvCxnSpPr>
          <p:nvPr/>
        </p:nvCxnSpPr>
        <p:spPr bwMode="auto">
          <a:xfrm flipH="1">
            <a:off x="6642050" y="3707829"/>
            <a:ext cx="1337122" cy="50405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5633938" y="3707829"/>
            <a:ext cx="2345234" cy="50405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467004" y="3338497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latin typeface="+mn-lt"/>
                <a:cs typeface="Times" panose="02020603050405020304" pitchFamily="18" charset="0"/>
              </a:rPr>
              <a:t>Fermi-Dirac </a:t>
            </a:r>
            <a:r>
              <a:rPr lang="en-GB" sz="1800" dirty="0" err="1" smtClean="0">
                <a:latin typeface="+mn-lt"/>
                <a:cs typeface="Times" panose="02020603050405020304" pitchFamily="18" charset="0"/>
              </a:rPr>
              <a:t>distrib</a:t>
            </a:r>
            <a:r>
              <a:rPr lang="en-GB" sz="1800" dirty="0" smtClean="0">
                <a:latin typeface="+mn-lt"/>
                <a:cs typeface="Times" panose="02020603050405020304" pitchFamily="18" charset="0"/>
              </a:rPr>
              <a:t>.</a:t>
            </a:r>
            <a:endParaRPr lang="en-GB" sz="1800" dirty="0">
              <a:latin typeface="+mn-lt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85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Determination of </a:t>
            </a:r>
            <a:r>
              <a:rPr lang="en-GB" i="1" dirty="0" err="1" smtClean="0"/>
              <a:t>E</a:t>
            </a:r>
            <a:r>
              <a:rPr lang="en-GB" i="1" baseline="-25000" dirty="0" err="1" smtClean="0"/>
              <a:t>g</a:t>
            </a:r>
            <a:r>
              <a:rPr lang="en-GB" i="1" dirty="0" smtClean="0"/>
              <a:t>’</a:t>
            </a:r>
            <a:r>
              <a:rPr lang="en-GB" dirty="0" smtClean="0"/>
              <a:t> and </a:t>
            </a:r>
            <a:r>
              <a:rPr lang="en-GB" i="1" dirty="0" smtClean="0"/>
              <a:t>µ</a:t>
            </a:r>
            <a:endParaRPr lang="en-GB" i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48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241451" y="3419797"/>
                <a:ext cx="5832647" cy="1728192"/>
              </a:xfrm>
            </p:spPr>
            <p:txBody>
              <a:bodyPr>
                <a:normAutofit fontScale="92500" lnSpcReduction="10000"/>
              </a:bodyPr>
              <a:lstStyle/>
              <a:p>
                <a:pPr algn="just"/>
                <a:r>
                  <a:rPr lang="en-GB" dirty="0" smtClean="0"/>
                  <a:t>Emission spectrum starts at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h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𝜐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r>
                  <a:rPr lang="en-GB" dirty="0" smtClean="0"/>
                  <a:t> and terminates at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h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𝜐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</m:sub>
                    </m:sSub>
                    <m:r>
                      <a:rPr lang="it-IT" b="0" i="1" smtClean="0">
                        <a:latin typeface="Cambria Math"/>
                        <a:ea typeface="Cambria Math"/>
                      </a:rPr>
                      <m:t>′</m:t>
                    </m:r>
                  </m:oMath>
                </a14:m>
                <a:r>
                  <a:rPr lang="en-GB" dirty="0"/>
                  <a:t> </a:t>
                </a:r>
                <a:endParaRPr lang="en-GB" dirty="0" smtClean="0"/>
              </a:p>
              <a:p>
                <a:pPr algn="just"/>
                <a:r>
                  <a:rPr lang="en-GB" dirty="0" smtClean="0"/>
                  <a:t>PL unique method for direct determination of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it-IT" i="1">
                            <a:latin typeface="Cambria Math"/>
                            <a:ea typeface="Cambria Math"/>
                          </a:rPr>
                          <m:t>𝑔</m:t>
                        </m:r>
                      </m:sub>
                    </m:sSub>
                    <m:r>
                      <a:rPr lang="it-IT" i="1">
                        <a:latin typeface="Cambria Math"/>
                        <a:ea typeface="Cambria Math"/>
                      </a:rPr>
                      <m:t>′</m:t>
                    </m:r>
                  </m:oMath>
                </a14:m>
                <a:endParaRPr lang="en-GB" dirty="0" smtClean="0"/>
              </a:p>
              <a:p>
                <a:pPr algn="just"/>
                <a:r>
                  <a:rPr lang="en-GB" dirty="0" smtClean="0"/>
                  <a:t>extraction of </a:t>
                </a:r>
                <a:r>
                  <a:rPr lang="en-GB" i="1" dirty="0" smtClean="0"/>
                  <a:t>n</a:t>
                </a:r>
                <a:r>
                  <a:rPr lang="en-GB" i="1" baseline="-25000" dirty="0" smtClean="0"/>
                  <a:t>0</a:t>
                </a:r>
                <a:r>
                  <a:rPr lang="en-GB" dirty="0" smtClean="0"/>
                  <a:t> (next slide)</a:t>
                </a:r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241451" y="3419797"/>
                <a:ext cx="5832647" cy="1728192"/>
              </a:xfrm>
              <a:blipFill rotWithShape="1">
                <a:blip r:embed="rId3"/>
                <a:stretch>
                  <a:fillRect l="-2720" t="-3887" r="-1151" b="-10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G:\IM3008\LumSpSemFigs1_9\LumSpSemFigs1_9\Fig08_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138" y="2267669"/>
            <a:ext cx="2558019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97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Determination of </a:t>
            </a:r>
            <a:r>
              <a:rPr lang="en-GB" i="1" dirty="0" smtClean="0"/>
              <a:t>n</a:t>
            </a:r>
            <a:r>
              <a:rPr lang="en-GB" i="1" baseline="-25000" dirty="0" smtClean="0"/>
              <a:t>0</a:t>
            </a:r>
            <a:r>
              <a:rPr lang="en-GB" i="1" dirty="0" smtClean="0"/>
              <a:t> and </a:t>
            </a:r>
            <a:r>
              <a:rPr lang="el-GR" i="1" dirty="0" smtClean="0"/>
              <a:t>φ</a:t>
            </a:r>
            <a:endParaRPr lang="en-GB" i="1" baseline="-25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49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241450" y="2066400"/>
                <a:ext cx="8913375" cy="2505525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GB" sz="2800" b="1" i="1" dirty="0" smtClean="0"/>
                  <a:t>n</a:t>
                </a:r>
                <a:r>
                  <a:rPr lang="en-GB" sz="2800" b="1" i="1" baseline="-25000" dirty="0" smtClean="0"/>
                  <a:t>0</a:t>
                </a:r>
                <a:r>
                  <a:rPr lang="en-GB" sz="2800" b="1" i="1" dirty="0" smtClean="0"/>
                  <a:t>:</a:t>
                </a:r>
                <a:endParaRPr lang="en-GB" sz="2800" b="1" i="1" baseline="-25000" dirty="0" smtClean="0"/>
              </a:p>
              <a:p>
                <a:r>
                  <a:rPr lang="en-GB" dirty="0" smtClean="0"/>
                  <a:t>T=0 K:</a:t>
                </a:r>
              </a:p>
              <a:p>
                <a:pPr lvl="1"/>
                <a:r>
                  <a:rPr lang="en-GB" dirty="0" smtClean="0"/>
                  <a:t>Full width of EHL band: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𝐹</m:t>
                        </m:r>
                      </m:sub>
                    </m:sSub>
                    <m:r>
                      <a:rPr lang="it-IT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𝑒</m:t>
                        </m:r>
                      </m:sub>
                    </m:sSub>
                    <m:r>
                      <a:rPr lang="it-IT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h</m:t>
                        </m:r>
                      </m:sub>
                    </m:sSub>
                    <m:r>
                      <a:rPr lang="it-IT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it-IT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it-IT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it-IT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it-IT" b="0" i="1" smtClean="0">
                        <a:latin typeface="Cambria Math"/>
                      </a:rPr>
                      <m:t>′</m:t>
                    </m:r>
                  </m:oMath>
                </a14:m>
                <a:endParaRPr lang="en-GB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it-IT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𝜐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ℏ</m:t>
                            </m:r>
                          </m:e>
                          <m:sup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𝑑𝑒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3/2</m:t>
                        </m:r>
                      </m:sup>
                    </m:sSup>
                    <m:r>
                      <a:rPr lang="it-IT" b="0" i="0" smtClean="0">
                        <a:latin typeface="Cambria Math"/>
                        <a:ea typeface="Cambria Math"/>
                      </a:rPr>
                      <m:t> ,  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sub>
                    </m:sSub>
                    <m:r>
                      <a:rPr lang="it-IT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it-IT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it-IT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it-IT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𝜐</m:t>
                                            </m:r>
                                          </m:e>
                                          <m:sub>
                                            <m:r>
                                              <a:rPr lang="it-IT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𝑐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it-IT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it-IT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𝜐</m:t>
                                            </m:r>
                                          </m:e>
                                          <m:sub>
                                            <m:r>
                                              <a:rPr lang="it-IT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𝑣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2/3</m:t>
                                </m:r>
                              </m:sup>
                            </m:sSup>
                            <m:f>
                              <m:fPr>
                                <m:ctrlP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  <m:t>𝑑𝑒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  <m:t>𝑑h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𝐹</m:t>
                        </m:r>
                      </m:sub>
                    </m:sSub>
                  </m:oMath>
                </a14:m>
                <a:endParaRPr lang="en-GB" dirty="0" smtClean="0"/>
              </a:p>
              <a:p>
                <a:pPr marL="295275" lvl="1" indent="0">
                  <a:buNone/>
                </a:pPr>
                <a:endParaRPr lang="en-GB" dirty="0" smtClean="0"/>
              </a:p>
              <a:p>
                <a:r>
                  <a:rPr lang="en-GB" dirty="0" smtClean="0"/>
                  <a:t>T≠0 K: numerical integration to be performed</a:t>
                </a:r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241450" y="2066400"/>
                <a:ext cx="8913375" cy="2505525"/>
              </a:xfrm>
              <a:blipFill rotWithShape="1">
                <a:blip r:embed="rId2"/>
                <a:stretch>
                  <a:fillRect l="-2257" t="-3893" b="-4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5"/>
              <p:cNvSpPr txBox="1">
                <a:spLocks/>
              </p:cNvSpPr>
              <p:nvPr/>
            </p:nvSpPr>
            <p:spPr>
              <a:xfrm>
                <a:off x="1273644" y="4931965"/>
                <a:ext cx="8913375" cy="1872208"/>
              </a:xfrm>
              <a:prstGeom prst="rect">
                <a:avLst/>
              </a:prstGeom>
            </p:spPr>
            <p:txBody>
              <a:bodyPr vert="horz" lIns="0" tIns="45720" rIns="91440" bIns="45720" rtlCol="0">
                <a:normAutofit/>
              </a:bodyPr>
              <a:lstStyle>
                <a:lvl1pPr marL="204788" indent="-204788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2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04825" indent="-2095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Verdana" pitchFamily="34" charset="0"/>
                  <a:buChar char="-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754063" indent="-260350" algn="l" defTabSz="1042988" rtl="0" eaLnBrk="1" fontAlgn="base" hangingPunct="1">
                  <a:spcBef>
                    <a:spcPts val="6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Arial" pitchFamily="34" charset="0"/>
                  <a:buChar char="•"/>
                  <a:defRPr sz="1800">
                    <a:solidFill>
                      <a:schemeClr val="tx1"/>
                    </a:solidFill>
                    <a:latin typeface="+mn-lt"/>
                  </a:defRPr>
                </a:lvl3pPr>
                <a:lvl4pPr marL="1030288" indent="-261938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Verdana" pitchFamily="34" charset="0"/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1281113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•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8035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6pPr>
                <a:lvl7pPr marL="32607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7pPr>
                <a:lvl8pPr marL="37179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8pPr>
                <a:lvl9pPr marL="4175125" indent="-260350" algn="l" defTabSz="1042988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l-GR" sz="2600" b="1" i="1" kern="0" dirty="0" smtClean="0"/>
                  <a:t>Φ</a:t>
                </a:r>
                <a:r>
                  <a:rPr lang="it-IT" sz="2600" b="1" i="1" kern="0" dirty="0" smtClean="0"/>
                  <a:t> (binding energy)</a:t>
                </a:r>
                <a:r>
                  <a:rPr lang="en-GB" sz="2600" b="1" i="1" kern="0" dirty="0" smtClean="0"/>
                  <a:t>:</a:t>
                </a:r>
              </a:p>
              <a:p>
                <a:r>
                  <a:rPr lang="en-GB" i="1" kern="0" dirty="0" smtClean="0"/>
                  <a:t>µ’</a:t>
                </a:r>
                <a:r>
                  <a:rPr lang="en-GB" kern="0" dirty="0" smtClean="0"/>
                  <a:t> spectroscopic energy relevant to EHL ground state</a:t>
                </a:r>
              </a:p>
              <a:p>
                <a:pPr lvl="1"/>
                <a:r>
                  <a:rPr lang="en-GB" kern="0" dirty="0" smtClean="0"/>
                  <a:t>Recombination from Fermi levels leaves EHL in its ground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 kern="0" dirty="0" smtClean="0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it-IT" b="0" i="1" kern="0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kern="0" dirty="0" smtClean="0">
                            <a:latin typeface="Cambria Math"/>
                          </a:rPr>
                          <m:t>𝑇</m:t>
                        </m:r>
                      </m:e>
                    </m:d>
                    <m:r>
                      <a:rPr lang="it-IT" b="0" i="1" kern="0" dirty="0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it-IT" b="0" i="1" kern="0" dirty="0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it-IT" b="0" i="1" kern="0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it-IT" b="0" i="1" kern="0" dirty="0" smtClean="0">
                            <a:latin typeface="Cambria Math"/>
                          </a:rPr>
                          <m:t>𝑋</m:t>
                        </m:r>
                      </m:sub>
                      <m:sup>
                        <m:r>
                          <a:rPr lang="it-IT" b="0" i="1" kern="0" dirty="0" smtClean="0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it-IT" b="0" i="1" kern="0" dirty="0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it-IT" b="0" i="1" kern="0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kern="0" dirty="0" smtClean="0">
                            <a:latin typeface="Cambria Math"/>
                          </a:rPr>
                          <m:t>µ</m:t>
                        </m:r>
                      </m:e>
                      <m:sup>
                        <m:r>
                          <a:rPr lang="it-IT" b="0" i="1" kern="0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it-IT" b="0" i="1" kern="0" dirty="0" smtClean="0">
                        <a:latin typeface="Cambria Math"/>
                      </a:rPr>
                      <m:t>(</m:t>
                    </m:r>
                    <m:r>
                      <a:rPr lang="it-IT" b="0" i="1" kern="0" dirty="0" smtClean="0">
                        <a:latin typeface="Cambria Math"/>
                      </a:rPr>
                      <m:t>𝑇</m:t>
                    </m:r>
                    <m:r>
                      <a:rPr lang="it-IT" b="0" i="1" kern="0" dirty="0" smtClean="0">
                        <a:latin typeface="Cambria Math"/>
                      </a:rPr>
                      <m:t>)</m:t>
                    </m:r>
                  </m:oMath>
                </a14:m>
                <a:endParaRPr lang="en-GB" kern="0" dirty="0"/>
              </a:p>
            </p:txBody>
          </p:sp>
        </mc:Choice>
        <mc:Fallback xmlns="">
          <p:sp>
            <p:nvSpPr>
              <p:cNvPr id="7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644" y="4931965"/>
                <a:ext cx="8913375" cy="1872208"/>
              </a:xfrm>
              <a:prstGeom prst="rect">
                <a:avLst/>
              </a:prstGeom>
              <a:blipFill rotWithShape="1">
                <a:blip r:embed="rId3"/>
                <a:stretch>
                  <a:fillRect l="-2257" t="-29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225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Identification of EHL band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50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76239" y="2066400"/>
                <a:ext cx="4825651" cy="5026550"/>
              </a:xfrm>
            </p:spPr>
            <p:txBody>
              <a:bodyPr>
                <a:normAutofit lnSpcReduction="10000"/>
              </a:bodyPr>
              <a:lstStyle/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GB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it-IT" sz="2000" b="0" i="1" smtClean="0">
                            <a:latin typeface="Cambria Math"/>
                          </a:rPr>
                          <m:t>𝑒𝑥𝑐</m:t>
                        </m:r>
                      </m:sub>
                    </m:sSub>
                  </m:oMath>
                </a14:m>
                <a:r>
                  <a:rPr lang="en-GB" sz="2000" dirty="0" smtClean="0"/>
                  <a:t> increases </a:t>
                </a:r>
                <a:r>
                  <a:rPr lang="en-GB" sz="2000" dirty="0" smtClean="0">
                    <a:sym typeface="Wingdings" panose="05000000000000000000" pitchFamily="2" charset="2"/>
                  </a:rPr>
                  <a:t> EHL keeps its shape and position</a:t>
                </a:r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GB" sz="2000" dirty="0" smtClean="0">
                    <a:sym typeface="Wingdings" panose="05000000000000000000" pitchFamily="2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/>
                        <a:sym typeface="Wingdings" panose="05000000000000000000" pitchFamily="2" charset="2"/>
                      </a:rPr>
                      <m:t>𝑇</m:t>
                    </m:r>
                  </m:oMath>
                </a14:m>
                <a:r>
                  <a:rPr lang="en-GB" sz="2000" dirty="0" smtClean="0">
                    <a:sym typeface="Wingdings" panose="05000000000000000000" pitchFamily="2" charset="2"/>
                  </a:rPr>
                  <a:t> increases  high-energy edge broadens, FHWM gets narrower  </a:t>
                </a:r>
                <a14:m>
                  <m:oMath xmlns:m="http://schemas.openxmlformats.org/officeDocument/2006/math">
                    <m:r>
                      <a:rPr lang="it-IT" sz="2000" b="1" i="1" smtClean="0">
                        <a:latin typeface="Cambria Math"/>
                        <a:sym typeface="Wingdings" panose="05000000000000000000" pitchFamily="2" charset="2"/>
                      </a:rPr>
                      <m:t>𝝋</m:t>
                    </m:r>
                    <m:d>
                      <m:dPr>
                        <m:ctrlPr>
                          <a:rPr lang="it-IT" sz="2000" b="1" i="1" smtClean="0">
                            <a:latin typeface="Cambria Math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it-IT" sz="2000" b="1" i="1" smtClean="0">
                            <a:latin typeface="Cambria Math"/>
                            <a:sym typeface="Wingdings" panose="05000000000000000000" pitchFamily="2" charset="2"/>
                          </a:rPr>
                          <m:t>𝑻</m:t>
                        </m:r>
                      </m:e>
                    </m:d>
                  </m:oMath>
                </a14:m>
                <a:r>
                  <a:rPr lang="en-GB" sz="2000" b="1" dirty="0" smtClean="0">
                    <a:sym typeface="Wingdings" panose="05000000000000000000" pitchFamily="2" charset="2"/>
                  </a:rPr>
                  <a:t> decreasing function of </a:t>
                </a:r>
                <a14:m>
                  <m:oMath xmlns:m="http://schemas.openxmlformats.org/officeDocument/2006/math">
                    <m:r>
                      <a:rPr lang="it-IT" sz="2000" b="1" i="1" smtClean="0">
                        <a:latin typeface="Cambria Math"/>
                        <a:sym typeface="Wingdings" panose="05000000000000000000" pitchFamily="2" charset="2"/>
                      </a:rPr>
                      <m:t>𝑻</m:t>
                    </m:r>
                  </m:oMath>
                </a14:m>
                <a:endParaRPr lang="en-GB" sz="2000" b="1" dirty="0" smtClean="0">
                  <a:sym typeface="Wingdings" panose="05000000000000000000" pitchFamily="2" charset="2"/>
                </a:endParaRPr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GB" sz="2000" dirty="0" smtClean="0"/>
                  <a:t>EHL band appears upon reaching </a:t>
                </a:r>
                <a:r>
                  <a:rPr lang="en-GB" sz="2000" b="1" dirty="0" smtClean="0"/>
                  <a:t>intensity threshold</a:t>
                </a:r>
                <a:r>
                  <a:rPr lang="en-GB" sz="2000" dirty="0" smtClean="0"/>
                  <a:t> and disappears sharply upon reaching </a:t>
                </a:r>
                <a:r>
                  <a:rPr lang="en-GB" sz="2000" b="1" dirty="0" smtClean="0"/>
                  <a:t>temperature threshold</a:t>
                </a:r>
                <a:endParaRPr lang="en-GB" sz="2000" b="1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76239" y="2066400"/>
                <a:ext cx="4825651" cy="5026550"/>
              </a:xfrm>
              <a:blipFill rotWithShape="1">
                <a:blip r:embed="rId2"/>
                <a:stretch>
                  <a:fillRect l="-3287" r="-1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G:\IM3008\LumSpSemFigs1_9\LumSpSemFigs1_9\Fig08_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882" y="2278727"/>
            <a:ext cx="2664296" cy="459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IM3008\LumSpSemFigs1_9\LumSpSemFigs1_9\Fig08_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186" y="2584151"/>
            <a:ext cx="2713371" cy="378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17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Coexistence of EM with EHL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51</a:t>
            </a:fld>
            <a:endParaRPr lang="sv-SE"/>
          </a:p>
        </p:txBody>
      </p:sp>
      <p:pic>
        <p:nvPicPr>
          <p:cNvPr id="2050" name="Picture 2" descr="G:\IM3008\LumSpSemFigs1_9\LumSpSemFigs1_9\Fig08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54" y="2267669"/>
            <a:ext cx="5218113" cy="380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IM3008\LumSpSemFigs1_9\LumSpSemFigs1_9\Fig08_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978" y="2411685"/>
            <a:ext cx="4206875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7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Electron-hole plasma (EHP)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52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81757" y="1691604"/>
                <a:ext cx="6476318" cy="5391555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𝑒𝑥𝑐</m:t>
                        </m:r>
                      </m:sub>
                    </m:sSub>
                    <m:r>
                      <a:rPr lang="en-GB" i="1" smtClean="0">
                        <a:latin typeface="Cambria Math"/>
                        <a:ea typeface="Cambria Math"/>
                      </a:rPr>
                      <m:t>↑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  ⇒  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it-IT" b="0" i="1" smtClean="0">
                        <a:latin typeface="Cambria Math"/>
                        <a:ea typeface="Cambria Math"/>
                      </a:rPr>
                      <m:t>↑ ⇒  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(free e-h concentration)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  <a:ea typeface="Cambria Math"/>
                      </a:rPr>
                      <m:t>↑</m:t>
                    </m:r>
                  </m:oMath>
                </a14:m>
                <a:endParaRPr lang="en-GB" dirty="0" smtClean="0"/>
              </a:p>
              <a:p>
                <a:pPr lvl="1">
                  <a:lnSpc>
                    <a:spcPct val="150000"/>
                  </a:lnSpc>
                </a:pPr>
                <a:r>
                  <a:rPr lang="en-GB" dirty="0" smtClean="0"/>
                  <a:t>When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𝑁</m:t>
                    </m:r>
                    <m:r>
                      <a:rPr lang="it-IT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GB" dirty="0" smtClean="0"/>
                  <a:t> (Mott density): bound e-h pairs cease to exist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 smtClean="0"/>
                  <a:t>Screening potential: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𝑆</m:t>
                        </m:r>
                      </m:sub>
                    </m:sSub>
                    <m:d>
                      <m:dPr>
                        <m:ctrlPr>
                          <a:rPr lang="it-IT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𝑟</m:t>
                        </m:r>
                      </m:e>
                    </m:d>
                    <m:r>
                      <a:rPr lang="it-IT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it-IT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it-IT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it-IT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it-IT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it-IT" b="0" i="1" smtClean="0">
                            <a:latin typeface="Cambria Math"/>
                          </a:rPr>
                          <m:t>4</m:t>
                        </m:r>
                        <m:r>
                          <a:rPr lang="it-IT" b="0" i="1" smtClean="0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it-IT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/>
                              </a:rPr>
                              <m:t>𝜖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it-IT" b="0" i="1" smtClean="0">
                            <a:latin typeface="Cambria Math"/>
                          </a:rPr>
                          <m:t>𝜖</m:t>
                        </m:r>
                        <m:r>
                          <a:rPr lang="it-IT" b="0" i="1" smtClean="0">
                            <a:latin typeface="Cambria Math"/>
                          </a:rPr>
                          <m:t>𝑟</m:t>
                        </m:r>
                      </m:den>
                    </m:f>
                    <m:r>
                      <m:rPr>
                        <m:sty m:val="p"/>
                      </m:rPr>
                      <a:rPr lang="it-IT" b="0" i="0" smtClean="0">
                        <a:latin typeface="Cambria Math"/>
                      </a:rPr>
                      <m:t>exp</m:t>
                    </m:r>
                    <m:r>
                      <a:rPr lang="it-IT" b="0" i="1" smtClean="0">
                        <a:latin typeface="Cambria Math"/>
                      </a:rPr>
                      <m:t>⁡(−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𝑆</m:t>
                        </m:r>
                      </m:sub>
                    </m:sSub>
                    <m:r>
                      <a:rPr lang="it-IT" b="0" i="1" smtClean="0">
                        <a:latin typeface="Cambria Math"/>
                      </a:rPr>
                      <m:t>𝑟</m:t>
                    </m:r>
                    <m:r>
                      <a:rPr lang="it-IT" b="0" i="1" smtClean="0">
                        <a:latin typeface="Cambria Math"/>
                      </a:rPr>
                      <m:t>)</m:t>
                    </m:r>
                  </m:oMath>
                </a14:m>
                <a:endParaRPr lang="en-GB" dirty="0" smtClean="0"/>
              </a:p>
              <a:p>
                <a:pPr lvl="1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𝑆</m:t>
                        </m:r>
                      </m:sub>
                    </m:sSub>
                    <m:r>
                      <a:rPr lang="it-IT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it-IT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it-IT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𝑆</m:t>
                        </m:r>
                      </m:sub>
                      <m:sup>
                        <m:r>
                          <a:rPr lang="it-IT" b="0" i="1" smtClean="0">
                            <a:latin typeface="Cambria Math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GB" dirty="0" smtClean="0"/>
                  <a:t> </a:t>
                </a:r>
                <a:r>
                  <a:rPr lang="en-GB" b="1" dirty="0" smtClean="0"/>
                  <a:t>screening length</a:t>
                </a:r>
              </a:p>
              <a:p>
                <a:r>
                  <a:rPr lang="en-GB" dirty="0" smtClean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it-IT" i="1">
                            <a:latin typeface="Cambria Math"/>
                          </a:rPr>
                          <m:t>𝑆</m:t>
                        </m:r>
                      </m:sub>
                    </m:sSub>
                    <m:r>
                      <a:rPr lang="it-IT" i="1">
                        <a:latin typeface="Cambria Math"/>
                        <a:ea typeface="Cambria Math"/>
                      </a:rPr>
                      <m:t>~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GB" dirty="0" smtClean="0"/>
                  <a:t> </a:t>
                </a:r>
                <a:r>
                  <a:rPr lang="en-GB" dirty="0" err="1" smtClean="0"/>
                  <a:t>excitons</a:t>
                </a:r>
                <a:r>
                  <a:rPr lang="en-GB" dirty="0" smtClean="0"/>
                  <a:t> become unstable:</a:t>
                </a:r>
              </a:p>
              <a:p>
                <a:pPr marL="887413" lvl="2" indent="-342900"/>
                <a:r>
                  <a:rPr lang="en-GB" b="1" dirty="0" smtClean="0"/>
                  <a:t>EHP</a:t>
                </a:r>
                <a:r>
                  <a:rPr lang="en-GB" dirty="0" smtClean="0"/>
                  <a:t>: from gas of bosons to plasma governed by Fermi statistics</a:t>
                </a:r>
              </a:p>
              <a:p>
                <a:pPr marL="887413" lvl="2" indent="-342900"/>
                <a:r>
                  <a:rPr lang="en-GB" b="1" dirty="0" smtClean="0"/>
                  <a:t>Mott insulator-metal transition</a:t>
                </a:r>
                <a:r>
                  <a:rPr lang="en-GB" dirty="0" smtClean="0"/>
                  <a:t> (gradual)</a:t>
                </a:r>
              </a:p>
              <a:p>
                <a:pPr marL="887413" lvl="2" indent="-342900"/>
                <a:r>
                  <a:rPr lang="en-GB" dirty="0" smtClean="0"/>
                  <a:t>EHP radiative </a:t>
                </a:r>
                <a:r>
                  <a:rPr lang="en-GB" dirty="0" err="1" smtClean="0"/>
                  <a:t>recomb</a:t>
                </a:r>
                <a:r>
                  <a:rPr lang="en-GB" dirty="0" smtClean="0"/>
                  <a:t>. may lead to stimulated emission</a:t>
                </a:r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81757" y="1691604"/>
                <a:ext cx="6476318" cy="5391555"/>
              </a:xfrm>
              <a:blipFill rotWithShape="1">
                <a:blip r:embed="rId2"/>
                <a:stretch>
                  <a:fillRect l="-2731" r="-11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G:\IM3008\LumSpSemFigs1_9\LumSpSemFigs1_9\Fig08_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034" y="2987748"/>
            <a:ext cx="3590976" cy="226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90122" y="5364013"/>
            <a:ext cx="2798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  <a:latin typeface="+mn-lt"/>
                <a:cs typeface="Times" panose="02020603050405020304" pitchFamily="18" charset="0"/>
              </a:rPr>
              <a:t>GAP SHRINKAGE</a:t>
            </a:r>
            <a:endParaRPr lang="en-GB" b="1" dirty="0">
              <a:solidFill>
                <a:srgbClr val="FF0000"/>
              </a:solidFill>
              <a:latin typeface="+mn-lt"/>
              <a:cs typeface="Times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218330" y="6228109"/>
                <a:ext cx="2942472" cy="8610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it-IT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𝑔</m:t>
                          </m:r>
                        </m:sub>
                        <m:sup>
                          <m:r>
                            <a:rPr lang="it-IT" b="0" i="1" smtClean="0">
                              <a:latin typeface="Cambria Math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/>
                            </a:rPr>
                            <m:t>𝑁</m:t>
                          </m:r>
                        </m:e>
                      </m:d>
                      <m:r>
                        <a:rPr lang="it-IT" b="0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d>
                        <m:d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it-IT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𝑋</m:t>
                          </m:r>
                        </m:sub>
                      </m:sSub>
                    </m:oMath>
                  </m:oMathPara>
                </a14:m>
                <a:endParaRPr lang="it-IT" b="0" dirty="0" smtClean="0"/>
              </a:p>
              <a:p>
                <a:pPr algn="ctr"/>
                <a:r>
                  <a:rPr lang="en-GB" dirty="0" smtClean="0">
                    <a:latin typeface="+mn-lt"/>
                    <a:cs typeface="Times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  <a:cs typeface="Times" panose="02020603050405020304" pitchFamily="18" charset="0"/>
                      </a:rPr>
                      <m:t>𝑁</m:t>
                    </m:r>
                    <m:r>
                      <a:rPr lang="it-IT" b="0" i="1" smtClean="0">
                        <a:latin typeface="Cambria Math"/>
                        <a:cs typeface="Times" panose="02020603050405020304" pitchFamily="18" charset="0"/>
                      </a:rPr>
                      <m:t>&gt;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  <a:cs typeface="Times" panose="020206030504050203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  <a:cs typeface="Times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  <a:cs typeface="Times" panose="020206030504050203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en-GB" dirty="0">
                  <a:latin typeface="+mn-lt"/>
                  <a:cs typeface="Times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8330" y="6228109"/>
                <a:ext cx="2942472" cy="861070"/>
              </a:xfrm>
              <a:prstGeom prst="rect">
                <a:avLst/>
              </a:prstGeom>
              <a:blipFill rotWithShape="1">
                <a:blip r:embed="rId4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690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Bose-Einstein condensation of </a:t>
            </a:r>
            <a:r>
              <a:rPr lang="en-GB" dirty="0" err="1" smtClean="0"/>
              <a:t>excitons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7C4F-F4E1-4084-A2E5-D1B52F3006DF}" type="datetime1">
              <a:rPr lang="en-GB" smtClean="0"/>
              <a:t>19/11/2013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Federico Pevere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53</a:t>
            </a:fld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241450" y="2066400"/>
                <a:ext cx="8913375" cy="4474800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dirty="0" smtClean="0"/>
                  <a:t>Exciton is a boson (</a:t>
                </a:r>
                <a14:m>
                  <m:oMath xmlns:m="http://schemas.openxmlformats.org/officeDocument/2006/math">
                    <m:r>
                      <a:rPr lang="it-IT" b="0" i="1" dirty="0" smtClean="0">
                        <a:latin typeface="Cambria Math"/>
                      </a:rPr>
                      <m:t>𝑆</m:t>
                    </m:r>
                    <m:r>
                      <a:rPr lang="it-IT" b="0" i="1" dirty="0" smtClean="0">
                        <a:latin typeface="Cambria Math"/>
                      </a:rPr>
                      <m:t>={0,1}</m:t>
                    </m:r>
                  </m:oMath>
                </a14:m>
                <a:r>
                  <a:rPr lang="en-GB" dirty="0" smtClean="0"/>
                  <a:t>) </a:t>
                </a:r>
                <a:r>
                  <a:rPr lang="en-GB" dirty="0" smtClean="0">
                    <a:sym typeface="Wingdings" panose="05000000000000000000" pitchFamily="2" charset="2"/>
                  </a:rPr>
                  <a:t> at high densities can undergo </a:t>
                </a:r>
                <a:r>
                  <a:rPr lang="en-GB" b="1" dirty="0" smtClean="0">
                    <a:sym typeface="Wingdings" panose="05000000000000000000" pitchFamily="2" charset="2"/>
                  </a:rPr>
                  <a:t>Bose-Einstein condensation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GB" dirty="0" smtClean="0"/>
                  <a:t>An ensemble of bosons may always contain only a </a:t>
                </a:r>
                <a:r>
                  <a:rPr lang="en-GB" b="1" dirty="0" smtClean="0"/>
                  <a:t>finite </a:t>
                </a:r>
                <a:r>
                  <a:rPr lang="en-GB" dirty="0" smtClean="0"/>
                  <a:t>number of particles (dependent on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𝑇</m:t>
                    </m:r>
                  </m:oMath>
                </a14:m>
                <a:r>
                  <a:rPr lang="en-GB" dirty="0" smtClean="0"/>
                  <a:t>)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&lt; </m:t>
                    </m:r>
                    <m:sSub>
                      <m:sSubPr>
                        <m:ctrlPr>
                          <a:rPr lang="it-IT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 dirty="0" err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GB" i="1" dirty="0" err="1" smtClean="0">
                            <a:latin typeface="Cambria Math"/>
                          </a:rPr>
                          <m:t>𝐶𝐵</m:t>
                        </m:r>
                      </m:sub>
                    </m:sSub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𝑇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endParaRPr lang="en-GB" dirty="0" smtClean="0"/>
              </a:p>
              <a:p>
                <a:pPr lvl="1">
                  <a:lnSpc>
                    <a:spcPct val="150000"/>
                  </a:lnSpc>
                </a:pPr>
                <a:r>
                  <a:rPr lang="en-GB" dirty="0" smtClean="0"/>
                  <a:t>If we add more particles, the excess particles must ‘</a:t>
                </a:r>
                <a:r>
                  <a:rPr lang="en-GB" b="1" dirty="0" smtClean="0"/>
                  <a:t>condensate</a:t>
                </a:r>
                <a:r>
                  <a:rPr lang="en-GB" dirty="0" smtClean="0"/>
                  <a:t>’ to the ground state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𝐸</m:t>
                    </m:r>
                    <m:r>
                      <a:rPr lang="en-GB" i="1" dirty="0" smtClean="0">
                        <a:latin typeface="Cambria Math"/>
                      </a:rPr>
                      <m:t>=0</m:t>
                    </m:r>
                  </m:oMath>
                </a14:m>
                <a:r>
                  <a:rPr lang="en-GB" dirty="0" smtClean="0"/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 smtClean="0"/>
                  <a:t>Emission spectrum: we expect a very narrow peak on the low-energy edge of free </a:t>
                </a:r>
                <a:r>
                  <a:rPr lang="en-GB" dirty="0" err="1" smtClean="0"/>
                  <a:t>exciton</a:t>
                </a:r>
                <a:r>
                  <a:rPr lang="en-GB" dirty="0" smtClean="0"/>
                  <a:t> line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 smtClean="0"/>
                  <a:t>Till now, no unambiguous experimental evidence of Bose-Einstein condensation</a:t>
                </a:r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241450" y="2066400"/>
                <a:ext cx="8913375" cy="4474800"/>
              </a:xfrm>
              <a:blipFill rotWithShape="1">
                <a:blip r:embed="rId2"/>
                <a:stretch>
                  <a:fillRect l="-1778" r="-1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478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TH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TH - without footer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9076</TotalTime>
  <Words>6911</Words>
  <Application>Microsoft Office PowerPoint</Application>
  <PresentationFormat>Custom</PresentationFormat>
  <Paragraphs>672</Paragraphs>
  <Slides>53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55" baseType="lpstr">
      <vt:lpstr>KTH</vt:lpstr>
      <vt:lpstr>KTH - without footer</vt:lpstr>
      <vt:lpstr>Luminescence of excitons and Highly excited semiconductors</vt:lpstr>
      <vt:lpstr>Outline</vt:lpstr>
      <vt:lpstr>Luminescence of excitons</vt:lpstr>
      <vt:lpstr>Exciton</vt:lpstr>
      <vt:lpstr>Wannier exciton</vt:lpstr>
      <vt:lpstr>Wannier exciton</vt:lpstr>
      <vt:lpstr>Absorption spectrum of Wannier exciton</vt:lpstr>
      <vt:lpstr>Resonant luminescence of exciton-polaritons</vt:lpstr>
      <vt:lpstr>Resonant luminescence of exciton-polaritons</vt:lpstr>
      <vt:lpstr>Luminescence of free excitons with emission of optical phonons</vt:lpstr>
      <vt:lpstr>Luminescence of free excitons with emission of optical phonons</vt:lpstr>
      <vt:lpstr>Luminescence of free excitons with emission of optical phonons</vt:lpstr>
      <vt:lpstr>Luminescence of free excitons with emission of optical phonons</vt:lpstr>
      <vt:lpstr>Luminescence of excitons in indirect bandgap semiconductors</vt:lpstr>
      <vt:lpstr>Luminescence of excitons in indirect bandgap semiconductors</vt:lpstr>
      <vt:lpstr>Bound excitons</vt:lpstr>
      <vt:lpstr>Bound excitons</vt:lpstr>
      <vt:lpstr>Excitons bound to shallow impurities</vt:lpstr>
      <vt:lpstr>Excitons bound to shallow impurities</vt:lpstr>
      <vt:lpstr>Excitons bound to shallow impurities</vt:lpstr>
      <vt:lpstr>Excitons bound to shallow impurities</vt:lpstr>
      <vt:lpstr>Excitons bound to shallow impurities</vt:lpstr>
      <vt:lpstr>Excitons bound to shallow impurities</vt:lpstr>
      <vt:lpstr>Excitons bound to shallow impurities</vt:lpstr>
      <vt:lpstr>Excitons bound to shallow impurities</vt:lpstr>
      <vt:lpstr>Excitons bound to shallow impurities</vt:lpstr>
      <vt:lpstr>Excitons bound to shallow impurities</vt:lpstr>
      <vt:lpstr>Excitons bound to isoelectronic impurities</vt:lpstr>
      <vt:lpstr>Excitons bound to isoelectronic impurities</vt:lpstr>
      <vt:lpstr>Excitons bound to isoelectronic impurities</vt:lpstr>
      <vt:lpstr>Self-trapped excitons</vt:lpstr>
      <vt:lpstr>Self-trapped excitons</vt:lpstr>
      <vt:lpstr>Highly excited semiconductors</vt:lpstr>
      <vt:lpstr>Highly excited semiconductors</vt:lpstr>
      <vt:lpstr>Experimental considerations</vt:lpstr>
      <vt:lpstr>Experimental considerations</vt:lpstr>
      <vt:lpstr>Excitonic molecule (EM) or Biexciton</vt:lpstr>
      <vt:lpstr>Identification of the EM emission line</vt:lpstr>
      <vt:lpstr>EM lineshape in direct-bandgap semic.</vt:lpstr>
      <vt:lpstr>EM lineshape in direct-bandgap semic.</vt:lpstr>
      <vt:lpstr>EM lineshape in indirect-bandgap semic.</vt:lpstr>
      <vt:lpstr>EM lineshape in indirect-bandgap semic.</vt:lpstr>
      <vt:lpstr>M-line intensity dependence</vt:lpstr>
      <vt:lpstr>Determination of EM-parameters</vt:lpstr>
      <vt:lpstr>Collisions of free excitons</vt:lpstr>
      <vt:lpstr>Electron-hole liquid (EHL)</vt:lpstr>
      <vt:lpstr>EHL parameters</vt:lpstr>
      <vt:lpstr>Determination of Eg’ and µ</vt:lpstr>
      <vt:lpstr>Determination of n0 and φ</vt:lpstr>
      <vt:lpstr>Identification of EHL band</vt:lpstr>
      <vt:lpstr>Coexistence of EM with EHL</vt:lpstr>
      <vt:lpstr>Electron-hole plasma (EHP)</vt:lpstr>
      <vt:lpstr>Bose-Einstein condensation of excitons</vt:lpstr>
    </vt:vector>
  </TitlesOfParts>
  <Company>KTH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Luminescence of excitons and Highly excited semiconductors</dc:title>
  <dc:creator>Federico Pevere</dc:creator>
  <cp:lastModifiedBy>Federico Pevere</cp:lastModifiedBy>
  <cp:revision>458</cp:revision>
  <dcterms:created xsi:type="dcterms:W3CDTF">2004-06-01T09:47:02Z</dcterms:created>
  <dcterms:modified xsi:type="dcterms:W3CDTF">2013-11-19T08:43:53Z</dcterms:modified>
</cp:coreProperties>
</file>