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4" r:id="rId1"/>
    <p:sldMasterId id="2147483690" r:id="rId2"/>
  </p:sldMasterIdLst>
  <p:notesMasterIdLst>
    <p:notesMasterId r:id="rId4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0691813" cy="7559675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532" autoAdjust="0"/>
  </p:normalViewPr>
  <p:slideViewPr>
    <p:cSldViewPr>
      <p:cViewPr varScale="1">
        <p:scale>
          <a:sx n="71" d="100"/>
          <a:sy n="71" d="100"/>
        </p:scale>
        <p:origin x="-139" y="-72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6763" y="744538"/>
            <a:ext cx="52641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062CA23-BD96-4CA7-83D2-E63C4632B06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13590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 descr="kth_rgb_electr_en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2349500"/>
            <a:ext cx="1692275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46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Platshållare för datum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  <a:endParaRPr lang="sv-SE" dirty="0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Platshållare för bild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59D74-97BE-4EFA-B2D4-AE17E26E3FC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115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4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50F43-0C2A-498E-A734-710FF995321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688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7"/>
          <p:cNvCxnSpPr/>
          <p:nvPr/>
        </p:nvCxnSpPr>
        <p:spPr bwMode="auto">
          <a:xfrm>
            <a:off x="342900" y="7091363"/>
            <a:ext cx="6948488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sv-SE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sv-SE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sv-SE" noProof="0"/>
          </a:p>
        </p:txBody>
      </p:sp>
      <p:sp>
        <p:nvSpPr>
          <p:cNvPr id="11" name="Platshållare för datum 2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12" name="Platshållare för sidfot 3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3" name="Platshållare för bildnumm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15FDE-A7E9-4684-997C-301D3BE625F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8548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7"/>
          <p:cNvCxnSpPr/>
          <p:nvPr/>
        </p:nvCxnSpPr>
        <p:spPr bwMode="auto">
          <a:xfrm>
            <a:off x="342900" y="7091363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63AD3-3D22-4620-B06B-3CF15952609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882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 descr="kth_rgb_electr_en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2349500"/>
            <a:ext cx="1692275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829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957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6681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pPr lvl="0"/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840068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78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0425" y="422275"/>
            <a:ext cx="80025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 smtClean="0"/>
              <a:t>Klicka här för att ändra format på bakgrundsrubriken</a:t>
            </a:r>
          </a:p>
        </p:txBody>
      </p:sp>
      <p:sp>
        <p:nvSpPr>
          <p:cNvPr id="1027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130425" y="2065338"/>
            <a:ext cx="80264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 smtClean="0"/>
              <a:t>Klicka här för att ändra format på bakgrundstexten</a:t>
            </a:r>
          </a:p>
          <a:p>
            <a:pPr lvl="1"/>
            <a:r>
              <a:rPr lang="sv-SE" altLang="en-US" smtClean="0"/>
              <a:t>Nivå två</a:t>
            </a:r>
          </a:p>
          <a:p>
            <a:pPr lvl="2"/>
            <a:r>
              <a:rPr lang="sv-SE" altLang="en-US" smtClean="0"/>
              <a:t>Nivå tre</a:t>
            </a:r>
          </a:p>
          <a:p>
            <a:pPr lvl="3"/>
            <a:r>
              <a:rPr lang="sv-SE" altLang="en-US" smtClean="0"/>
              <a:t>Nivå fyra</a:t>
            </a:r>
          </a:p>
          <a:p>
            <a:pPr lvl="4"/>
            <a:r>
              <a:rPr lang="sv-SE" altLang="en-US" smtClean="0"/>
              <a:t>Nivå fem</a:t>
            </a:r>
          </a:p>
        </p:txBody>
      </p: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>
            <a:off x="252413" y="7164388"/>
            <a:ext cx="109220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sv-SE"/>
              <a:t>2009-11-18</a:t>
            </a:r>
          </a:p>
        </p:txBody>
      </p:sp>
      <p:sp>
        <p:nvSpPr>
          <p:cNvPr id="15" name="Platshållare för sidfot 14"/>
          <p:cNvSpPr>
            <a:spLocks noGrp="1"/>
          </p:cNvSpPr>
          <p:nvPr>
            <p:ph type="ftr" sz="quarter" idx="3"/>
          </p:nvPr>
        </p:nvSpPr>
        <p:spPr>
          <a:xfrm>
            <a:off x="2130425" y="7164388"/>
            <a:ext cx="462597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4"/>
          </p:nvPr>
        </p:nvSpPr>
        <p:spPr>
          <a:xfrm>
            <a:off x="9918700" y="7164388"/>
            <a:ext cx="5270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C7F40063-DA62-4B37-938A-E4EFC6D4F99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1031" name="Picture 22" descr="kth_rgb_electr_engi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346075"/>
            <a:ext cx="11049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</p:sldLayoutIdLst>
  <p:hf sldNum="0" hdr="0" ftr="0" dt="0"/>
  <p:txStyles>
    <p:titleStyle>
      <a:lvl1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2pPr>
      <a:lvl3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3pPr>
      <a:lvl4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4pPr>
      <a:lvl5pPr algn="l" defTabSz="1042988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09550" algn="l" defTabSz="1042988" rtl="0" eaLnBrk="1" fontAlgn="base" hangingPunct="1">
        <a:spcBef>
          <a:spcPct val="20000"/>
        </a:spcBef>
        <a:spcAft>
          <a:spcPct val="0"/>
        </a:spcAft>
        <a:buFont typeface="Verdana" charset="0"/>
        <a:buChar char="-"/>
        <a:defRPr sz="2000">
          <a:solidFill>
            <a:schemeClr val="tx1"/>
          </a:solidFill>
          <a:latin typeface="+mn-lt"/>
        </a:defRPr>
      </a:lvl2pPr>
      <a:lvl3pPr marL="754063" indent="-260350" algn="l" defTabSz="1042988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030288" indent="-261938" algn="l" defTabSz="1042988" rtl="0" eaLnBrk="1" fontAlgn="base" hangingPunct="1">
        <a:spcBef>
          <a:spcPct val="20000"/>
        </a:spcBef>
        <a:spcAft>
          <a:spcPct val="0"/>
        </a:spcAft>
        <a:buFont typeface="Verdana" charset="0"/>
        <a:buChar char="–"/>
        <a:defRPr sz="1600">
          <a:solidFill>
            <a:schemeClr val="tx1"/>
          </a:solidFill>
          <a:latin typeface="+mn-lt"/>
        </a:defRPr>
      </a:lvl4pPr>
      <a:lvl5pPr marL="1281113" indent="-260350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0425" y="422275"/>
            <a:ext cx="80025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 smtClean="0"/>
              <a:t>Klicka här för att ändra format på bakgrundsrubriken</a:t>
            </a:r>
          </a:p>
        </p:txBody>
      </p:sp>
      <p:sp>
        <p:nvSpPr>
          <p:cNvPr id="2051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2130425" y="2065338"/>
            <a:ext cx="80264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sv-SE" altLang="en-US" smtClean="0"/>
          </a:p>
        </p:txBody>
      </p:sp>
      <p:pic>
        <p:nvPicPr>
          <p:cNvPr id="2052" name="Picture 22" descr="kth_rgb_electr_engi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346075"/>
            <a:ext cx="11049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8" r:id="rId2"/>
    <p:sldLayoutId id="2147483719" r:id="rId3"/>
    <p:sldLayoutId id="2147483720" r:id="rId4"/>
    <p:sldLayoutId id="2147483721" r:id="rId5"/>
  </p:sldLayoutIdLst>
  <p:hf sldNum="0" hdr="0" ftr="0" dt="0"/>
  <p:txStyles>
    <p:titleStyle>
      <a:lvl1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2pPr>
      <a:lvl3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3pPr>
      <a:lvl4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4pPr>
      <a:lvl5pPr algn="l" defTabSz="1042988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Verdana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09550" algn="l" defTabSz="1042988" rtl="0" eaLnBrk="0" fontAlgn="base" hangingPunct="0">
        <a:spcBef>
          <a:spcPct val="20000"/>
        </a:spcBef>
        <a:spcAft>
          <a:spcPct val="0"/>
        </a:spcAft>
        <a:buFont typeface="Verdana" charset="0"/>
        <a:buChar char="-"/>
        <a:defRPr sz="2000">
          <a:solidFill>
            <a:schemeClr val="tx1"/>
          </a:solidFill>
          <a:latin typeface="+mn-lt"/>
        </a:defRPr>
      </a:lvl2pPr>
      <a:lvl3pPr marL="754063" indent="-260350" algn="l" defTabSz="1042988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030288" indent="-261938" algn="l" defTabSz="1042988" rtl="0" eaLnBrk="0" fontAlgn="base" hangingPunct="0">
        <a:spcBef>
          <a:spcPct val="20000"/>
        </a:spcBef>
        <a:spcAft>
          <a:spcPct val="0"/>
        </a:spcAft>
        <a:buFont typeface="Verdana" charset="0"/>
        <a:buChar char="–"/>
        <a:defRPr sz="1600">
          <a:solidFill>
            <a:schemeClr val="tx1"/>
          </a:solidFill>
          <a:latin typeface="+mn-lt"/>
        </a:defRPr>
      </a:lvl4pPr>
      <a:lvl5pPr marL="1281113" indent="-260350" algn="l" defTabSz="1042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ubrik 1"/>
          <p:cNvSpPr>
            <a:spLocks noGrp="1"/>
          </p:cNvSpPr>
          <p:nvPr>
            <p:ph type="ctrTitle"/>
          </p:nvPr>
        </p:nvSpPr>
        <p:spPr>
          <a:xfrm>
            <a:off x="2344738" y="2351088"/>
            <a:ext cx="7537672" cy="1120775"/>
          </a:xfrm>
        </p:spPr>
        <p:txBody>
          <a:bodyPr/>
          <a:lstStyle/>
          <a:p>
            <a:r>
              <a:rPr lang="en-US" altLang="en-US" dirty="0"/>
              <a:t>Electronic structure and luminescence of low-dimensional </a:t>
            </a:r>
            <a:r>
              <a:rPr lang="en-US" altLang="en-US" dirty="0" smtClean="0"/>
              <a:t>semiconductors</a:t>
            </a:r>
          </a:p>
        </p:txBody>
      </p:sp>
      <p:sp>
        <p:nvSpPr>
          <p:cNvPr id="9219" name="Underrubrik 2"/>
          <p:cNvSpPr>
            <a:spLocks noGrp="1"/>
          </p:cNvSpPr>
          <p:nvPr>
            <p:ph type="subTitle" idx="1"/>
          </p:nvPr>
        </p:nvSpPr>
        <p:spPr>
          <a:xfrm>
            <a:off x="2321570" y="4643933"/>
            <a:ext cx="7215187" cy="931862"/>
          </a:xfrm>
        </p:spPr>
        <p:txBody>
          <a:bodyPr/>
          <a:lstStyle/>
          <a:p>
            <a:r>
              <a:rPr lang="sv-SE" dirty="0"/>
              <a:t>By Carl Reuterskiöld Hedlund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sv-SE" dirty="0" smtClean="0"/>
              <a:t>Basic </a:t>
            </a:r>
            <a:r>
              <a:rPr lang="sv-SE" dirty="0" err="1" smtClean="0"/>
              <a:t>types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low-dimensional</a:t>
            </a:r>
            <a:r>
              <a:rPr lang="sv-SE" dirty="0" smtClean="0"/>
              <a:t> </a:t>
            </a:r>
            <a:r>
              <a:rPr lang="sv-SE" dirty="0" err="1" smtClean="0"/>
              <a:t>semiconductors</a:t>
            </a:r>
            <a:endParaRPr lang="sv-SE" dirty="0" smtClean="0"/>
          </a:p>
          <a:p>
            <a:r>
              <a:rPr lang="sv-SE" dirty="0" err="1" smtClean="0"/>
              <a:t>Density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states</a:t>
            </a:r>
            <a:r>
              <a:rPr lang="sv-SE" dirty="0" smtClean="0"/>
              <a:t> in </a:t>
            </a:r>
            <a:r>
              <a:rPr lang="sv-SE" dirty="0" err="1" smtClean="0"/>
              <a:t>low-dimensional</a:t>
            </a:r>
            <a:r>
              <a:rPr lang="sv-SE" dirty="0" smtClean="0"/>
              <a:t> </a:t>
            </a:r>
            <a:r>
              <a:rPr lang="sv-SE" dirty="0" err="1" smtClean="0"/>
              <a:t>semiconductors</a:t>
            </a:r>
            <a:endParaRPr lang="sv-SE" dirty="0" smtClean="0"/>
          </a:p>
          <a:p>
            <a:r>
              <a:rPr lang="sv-SE" dirty="0" smtClean="0"/>
              <a:t>Quantum </a:t>
            </a:r>
            <a:r>
              <a:rPr lang="sv-SE" dirty="0" err="1" smtClean="0"/>
              <a:t>wells</a:t>
            </a:r>
            <a:r>
              <a:rPr lang="sv-SE" dirty="0" smtClean="0"/>
              <a:t>. </a:t>
            </a:r>
            <a:r>
              <a:rPr lang="sv-SE" dirty="0" err="1" smtClean="0"/>
              <a:t>Two-dimensional</a:t>
            </a:r>
            <a:r>
              <a:rPr lang="sv-SE" dirty="0" smtClean="0"/>
              <a:t> </a:t>
            </a:r>
            <a:r>
              <a:rPr lang="sv-SE" dirty="0" err="1" smtClean="0"/>
              <a:t>semiconductors</a:t>
            </a:r>
            <a:endParaRPr lang="sv-SE" dirty="0" smtClean="0"/>
          </a:p>
          <a:p>
            <a:r>
              <a:rPr lang="sv-SE" dirty="0" smtClean="0"/>
              <a:t>Quantum wires</a:t>
            </a:r>
          </a:p>
          <a:p>
            <a:r>
              <a:rPr lang="sv-SE" dirty="0" smtClean="0"/>
              <a:t>Quantum </a:t>
            </a:r>
            <a:r>
              <a:rPr lang="sv-SE" dirty="0" err="1" smtClean="0"/>
              <a:t>dots</a:t>
            </a:r>
            <a:endParaRPr lang="sv-SE" dirty="0" smtClean="0"/>
          </a:p>
          <a:p>
            <a:r>
              <a:rPr lang="sv-SE" dirty="0" err="1" smtClean="0"/>
              <a:t>Exiton-phonon</a:t>
            </a:r>
            <a:r>
              <a:rPr lang="sv-SE" dirty="0" smtClean="0"/>
              <a:t> interaction. </a:t>
            </a:r>
            <a:r>
              <a:rPr lang="sv-SE" dirty="0" err="1" smtClean="0"/>
              <a:t>Phonon</a:t>
            </a:r>
            <a:r>
              <a:rPr lang="sv-SE" dirty="0" smtClean="0"/>
              <a:t> </a:t>
            </a:r>
            <a:r>
              <a:rPr lang="sv-SE" dirty="0" err="1" smtClean="0"/>
              <a:t>bottleneck</a:t>
            </a:r>
            <a:endParaRPr lang="sv-SE" dirty="0" smtClean="0"/>
          </a:p>
          <a:p>
            <a:r>
              <a:rPr lang="sv-SE" dirty="0" smtClean="0"/>
              <a:t>Special </a:t>
            </a:r>
            <a:r>
              <a:rPr lang="sv-SE" dirty="0" err="1" smtClean="0"/>
              <a:t>phenomena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low-dimentional</a:t>
            </a:r>
            <a:r>
              <a:rPr lang="sv-SE" dirty="0" smtClean="0"/>
              <a:t> </a:t>
            </a:r>
            <a:r>
              <a:rPr lang="sv-SE" dirty="0" err="1" smtClean="0"/>
              <a:t>semiconductors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66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5346" y="2066400"/>
            <a:ext cx="9849479" cy="4474800"/>
          </a:xfrm>
        </p:spPr>
        <p:txBody>
          <a:bodyPr/>
          <a:lstStyle/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r>
              <a:rPr lang="sv-SE" dirty="0" smtClean="0"/>
              <a:t>If Crystal dimensions </a:t>
            </a:r>
            <a:r>
              <a:rPr lang="sv-SE" dirty="0" smtClean="0"/>
              <a:t>~ </a:t>
            </a:r>
            <a:r>
              <a:rPr lang="sv-SE" dirty="0" err="1" smtClean="0"/>
              <a:t>Exciton</a:t>
            </a:r>
            <a:r>
              <a:rPr lang="sv-SE" dirty="0" smtClean="0"/>
              <a:t> Bohr </a:t>
            </a:r>
            <a:r>
              <a:rPr lang="sv-SE" dirty="0" err="1" smtClean="0"/>
              <a:t>radius</a:t>
            </a:r>
            <a:r>
              <a:rPr lang="sv-SE" dirty="0" smtClean="0"/>
              <a:t> </a:t>
            </a:r>
            <a:r>
              <a:rPr lang="sv-SE" dirty="0" smtClean="0"/>
              <a:t>= Quantum </a:t>
            </a:r>
            <a:r>
              <a:rPr lang="sv-SE" dirty="0" err="1" smtClean="0"/>
              <a:t>confinement</a:t>
            </a:r>
            <a:r>
              <a:rPr lang="sv-SE" dirty="0" smtClean="0"/>
              <a:t> </a:t>
            </a:r>
            <a:r>
              <a:rPr lang="sv-SE" dirty="0" err="1" smtClean="0"/>
              <a:t>which</a:t>
            </a:r>
            <a:r>
              <a:rPr lang="sv-SE" dirty="0" smtClean="0"/>
              <a:t> </a:t>
            </a:r>
            <a:r>
              <a:rPr lang="sv-SE" dirty="0" err="1" smtClean="0"/>
              <a:t>means</a:t>
            </a:r>
            <a:r>
              <a:rPr lang="sv-SE" dirty="0" smtClean="0"/>
              <a:t> the </a:t>
            </a:r>
            <a:r>
              <a:rPr lang="sv-SE" dirty="0" err="1" smtClean="0"/>
              <a:t>kinetic</a:t>
            </a:r>
            <a:r>
              <a:rPr lang="sv-SE" dirty="0" smtClean="0"/>
              <a:t> </a:t>
            </a:r>
            <a:r>
              <a:rPr lang="sv-SE" dirty="0" err="1" smtClean="0"/>
              <a:t>energy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an </a:t>
            </a:r>
            <a:r>
              <a:rPr lang="sv-SE" dirty="0" err="1" smtClean="0"/>
              <a:t>exciton</a:t>
            </a:r>
            <a:r>
              <a:rPr lang="sv-SE" dirty="0" smtClean="0"/>
              <a:t> </a:t>
            </a:r>
            <a:r>
              <a:rPr lang="sv-SE" dirty="0" smtClean="0"/>
              <a:t>gets </a:t>
            </a:r>
            <a:r>
              <a:rPr lang="sv-SE" dirty="0" err="1" smtClean="0"/>
              <a:t>quantised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discrete</a:t>
            </a:r>
            <a:r>
              <a:rPr lang="sv-SE" dirty="0" smtClean="0"/>
              <a:t> </a:t>
            </a:r>
            <a:r>
              <a:rPr lang="sv-SE" dirty="0" err="1" smtClean="0"/>
              <a:t>states</a:t>
            </a:r>
            <a:endParaRPr lang="sv-SE" dirty="0" smtClean="0"/>
          </a:p>
          <a:p>
            <a:r>
              <a:rPr lang="sv-SE" dirty="0" err="1" smtClean="0"/>
              <a:t>Enables</a:t>
            </a:r>
            <a:r>
              <a:rPr lang="sv-SE" dirty="0" smtClean="0"/>
              <a:t> band gap </a:t>
            </a:r>
            <a:r>
              <a:rPr lang="sv-SE" dirty="0" err="1" smtClean="0"/>
              <a:t>engineering</a:t>
            </a:r>
            <a:endParaRPr lang="sv-SE" dirty="0" smtClean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602" y="1636014"/>
            <a:ext cx="4420567" cy="296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4282" y="7020197"/>
            <a:ext cx="1032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http://www.tf.uni-kiel.de/matwis/amat/semi_en/kap_5/illustr/exciton_bandgap.gif</a:t>
            </a:r>
          </a:p>
        </p:txBody>
      </p:sp>
    </p:spTree>
    <p:extLst>
      <p:ext uri="{BB962C8B-B14F-4D97-AF65-F5344CB8AC3E}">
        <p14:creationId xmlns:p14="http://schemas.microsoft.com/office/powerpoint/2010/main" val="2507488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Basic </a:t>
            </a:r>
            <a:r>
              <a:rPr lang="sv-SE" dirty="0" err="1" smtClean="0"/>
              <a:t>types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low-dimensional</a:t>
            </a:r>
            <a:r>
              <a:rPr lang="sv-SE" dirty="0" smtClean="0"/>
              <a:t> </a:t>
            </a:r>
            <a:r>
              <a:rPr lang="sv-SE" dirty="0" err="1" smtClean="0"/>
              <a:t>semiconductors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963" y="1763613"/>
            <a:ext cx="3608387" cy="238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 smtClean="0"/>
              <a:t>2D </a:t>
            </a:r>
            <a:r>
              <a:rPr lang="sv-SE" dirty="0" err="1" smtClean="0"/>
              <a:t>structure</a:t>
            </a:r>
            <a:r>
              <a:rPr lang="sv-SE" dirty="0" smtClean="0"/>
              <a:t> = quantum </a:t>
            </a:r>
            <a:r>
              <a:rPr lang="sv-SE" dirty="0" err="1" smtClean="0"/>
              <a:t>well</a:t>
            </a:r>
            <a:endParaRPr lang="sv-SE" dirty="0" smtClean="0"/>
          </a:p>
          <a:p>
            <a:r>
              <a:rPr lang="sv-SE" dirty="0" smtClean="0"/>
              <a:t>1D </a:t>
            </a:r>
            <a:r>
              <a:rPr lang="sv-SE" dirty="0" err="1" smtClean="0"/>
              <a:t>structure</a:t>
            </a:r>
            <a:r>
              <a:rPr lang="sv-SE" dirty="0" smtClean="0"/>
              <a:t> = quantum wire</a:t>
            </a:r>
          </a:p>
          <a:p>
            <a:r>
              <a:rPr lang="sv-SE" dirty="0" smtClean="0"/>
              <a:t>0D </a:t>
            </a:r>
            <a:r>
              <a:rPr lang="sv-SE" dirty="0" err="1" smtClean="0"/>
              <a:t>structure</a:t>
            </a:r>
            <a:r>
              <a:rPr lang="sv-SE" dirty="0" smtClean="0"/>
              <a:t> = quantum </a:t>
            </a:r>
            <a:r>
              <a:rPr lang="sv-SE" dirty="0" err="1" smtClean="0"/>
              <a:t>dot</a:t>
            </a:r>
            <a:endParaRPr lang="sv-SE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err="1" smtClean="0"/>
              <a:t>Confined</a:t>
            </a:r>
            <a:r>
              <a:rPr lang="sv-SE" dirty="0" smtClean="0"/>
              <a:t> in 3 dimensions = quantum </a:t>
            </a:r>
            <a:r>
              <a:rPr lang="sv-SE" dirty="0" err="1" smtClean="0"/>
              <a:t>dot</a:t>
            </a:r>
            <a:endParaRPr lang="sv-SE" dirty="0" smtClean="0"/>
          </a:p>
          <a:p>
            <a:r>
              <a:rPr lang="sv-SE" dirty="0" err="1" smtClean="0"/>
              <a:t>Confined</a:t>
            </a:r>
            <a:r>
              <a:rPr lang="sv-SE" dirty="0" smtClean="0"/>
              <a:t> in 2 dimensions = quantum wire</a:t>
            </a:r>
          </a:p>
          <a:p>
            <a:r>
              <a:rPr lang="sv-SE" dirty="0" err="1" smtClean="0"/>
              <a:t>Confined</a:t>
            </a:r>
            <a:r>
              <a:rPr lang="sv-SE" dirty="0" smtClean="0"/>
              <a:t> in 1 dimensions = quantum </a:t>
            </a:r>
            <a:r>
              <a:rPr lang="sv-SE" dirty="0" err="1" smtClean="0"/>
              <a:t>well</a:t>
            </a:r>
            <a:endParaRPr lang="sv-SE" dirty="0" smtClean="0"/>
          </a:p>
          <a:p>
            <a:endParaRPr lang="sv-SE" dirty="0"/>
          </a:p>
          <a:p>
            <a:r>
              <a:rPr lang="sv-SE" dirty="0" err="1" smtClean="0"/>
              <a:t>Nanowire</a:t>
            </a:r>
            <a:r>
              <a:rPr lang="sv-SE" dirty="0" smtClean="0"/>
              <a:t> </a:t>
            </a:r>
            <a:r>
              <a:rPr lang="sv-SE" dirty="0" smtClean="0"/>
              <a:t>has no quantum </a:t>
            </a:r>
            <a:r>
              <a:rPr lang="sv-SE" dirty="0" err="1" smtClean="0"/>
              <a:t>confinement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3735661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Production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low-dimentional</a:t>
            </a:r>
            <a:r>
              <a:rPr lang="sv-SE" dirty="0" smtClean="0"/>
              <a:t> </a:t>
            </a:r>
            <a:r>
              <a:rPr lang="sv-SE" dirty="0" err="1" smtClean="0"/>
              <a:t>semiconductors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 err="1" smtClean="0"/>
              <a:t>Bottom</a:t>
            </a:r>
            <a:r>
              <a:rPr lang="sv-SE" dirty="0" smtClean="0"/>
              <a:t> </a:t>
            </a:r>
            <a:r>
              <a:rPr lang="sv-SE" dirty="0" err="1" smtClean="0"/>
              <a:t>up</a:t>
            </a:r>
            <a:r>
              <a:rPr lang="sv-SE" dirty="0" smtClean="0"/>
              <a:t> or </a:t>
            </a:r>
            <a:r>
              <a:rPr lang="sv-SE" dirty="0" err="1" smtClean="0"/>
              <a:t>top</a:t>
            </a:r>
            <a:r>
              <a:rPr lang="sv-SE" dirty="0" smtClean="0"/>
              <a:t> down approach</a:t>
            </a:r>
          </a:p>
          <a:p>
            <a:endParaRPr lang="sv-SE" dirty="0"/>
          </a:p>
          <a:p>
            <a:r>
              <a:rPr lang="sv-SE" dirty="0" err="1" smtClean="0"/>
              <a:t>Bottom</a:t>
            </a:r>
            <a:r>
              <a:rPr lang="sv-SE" dirty="0" smtClean="0"/>
              <a:t> </a:t>
            </a:r>
            <a:r>
              <a:rPr lang="sv-SE" dirty="0" err="1" smtClean="0"/>
              <a:t>up</a:t>
            </a:r>
            <a:r>
              <a:rPr lang="sv-SE" dirty="0" smtClean="0"/>
              <a:t>: </a:t>
            </a:r>
            <a:r>
              <a:rPr lang="sv-SE" dirty="0" err="1" smtClean="0"/>
              <a:t>desiered</a:t>
            </a:r>
            <a:r>
              <a:rPr lang="sv-SE" dirty="0" smtClean="0"/>
              <a:t> </a:t>
            </a:r>
            <a:r>
              <a:rPr lang="sv-SE" dirty="0" err="1" smtClean="0"/>
              <a:t>structure</a:t>
            </a:r>
            <a:r>
              <a:rPr lang="sv-SE" dirty="0" smtClean="0"/>
              <a:t> is </a:t>
            </a:r>
            <a:r>
              <a:rPr lang="sv-SE" dirty="0" err="1" smtClean="0"/>
              <a:t>deposited</a:t>
            </a:r>
            <a:r>
              <a:rPr lang="sv-SE" dirty="0" smtClean="0"/>
              <a:t> </a:t>
            </a:r>
            <a:r>
              <a:rPr lang="sv-SE" dirty="0" smtClean="0"/>
              <a:t>from precursors and </a:t>
            </a:r>
            <a:r>
              <a:rPr lang="sv-SE" dirty="0" err="1" smtClean="0"/>
              <a:t>stopped</a:t>
            </a:r>
            <a:r>
              <a:rPr lang="sv-SE" dirty="0" smtClean="0"/>
              <a:t> at an </a:t>
            </a:r>
            <a:r>
              <a:rPr lang="sv-SE" dirty="0" err="1" smtClean="0"/>
              <a:t>appropriate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r>
              <a:rPr lang="sv-SE" dirty="0" err="1" smtClean="0"/>
              <a:t>Top</a:t>
            </a:r>
            <a:r>
              <a:rPr lang="sv-SE" dirty="0" smtClean="0"/>
              <a:t> down: Material is </a:t>
            </a:r>
            <a:r>
              <a:rPr lang="sv-SE" dirty="0" err="1" smtClean="0"/>
              <a:t>removed</a:t>
            </a:r>
            <a:r>
              <a:rPr lang="sv-SE" dirty="0" smtClean="0"/>
              <a:t> </a:t>
            </a:r>
            <a:r>
              <a:rPr lang="sv-SE" dirty="0" err="1" smtClean="0"/>
              <a:t>selectivly</a:t>
            </a:r>
            <a:r>
              <a:rPr lang="sv-SE" dirty="0" smtClean="0"/>
              <a:t> for </a:t>
            </a:r>
            <a:r>
              <a:rPr lang="sv-SE" dirty="0" err="1" smtClean="0"/>
              <a:t>wanted</a:t>
            </a:r>
            <a:r>
              <a:rPr lang="sv-SE" dirty="0" smtClean="0"/>
              <a:t> </a:t>
            </a:r>
            <a:r>
              <a:rPr lang="sv-SE" dirty="0" err="1" smtClean="0"/>
              <a:t>structure</a:t>
            </a:r>
            <a:r>
              <a:rPr lang="sv-SE" dirty="0" smtClean="0"/>
              <a:t>. </a:t>
            </a:r>
            <a:r>
              <a:rPr lang="sv-SE" dirty="0" err="1" smtClean="0"/>
              <a:t>Often</a:t>
            </a:r>
            <a:r>
              <a:rPr lang="sv-SE" dirty="0" smtClean="0"/>
              <a:t> via </a:t>
            </a:r>
            <a:r>
              <a:rPr lang="sv-SE" dirty="0" err="1" smtClean="0"/>
              <a:t>lithografy</a:t>
            </a:r>
            <a:r>
              <a:rPr lang="sv-SE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34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Semiconductor </a:t>
            </a:r>
            <a:r>
              <a:rPr lang="en-US" dirty="0" err="1" smtClean="0"/>
              <a:t>hetrostructures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1644826"/>
            <a:ext cx="8024400" cy="4896373"/>
          </a:xfrm>
        </p:spPr>
        <p:txBody>
          <a:bodyPr/>
          <a:lstStyle/>
          <a:p>
            <a:r>
              <a:rPr lang="en-US" dirty="0" smtClean="0"/>
              <a:t>Low dimensional </a:t>
            </a:r>
            <a:r>
              <a:rPr lang="en-US" dirty="0" err="1" smtClean="0"/>
              <a:t>semiconduccotrs</a:t>
            </a:r>
            <a:r>
              <a:rPr lang="en-US" dirty="0" smtClean="0"/>
              <a:t> often contain multiple materials for several reasons: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Passivation and protection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Making it a suitable size for manipulation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Achieving appropriate energy structure </a:t>
            </a:r>
            <a:endParaRPr lang="en-US" dirty="0"/>
          </a:p>
        </p:txBody>
      </p:sp>
      <p:pic>
        <p:nvPicPr>
          <p:cNvPr id="1026" name="Picture 2" descr="H:\LumSpSemFigs10_17\Fig12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546" y="3742639"/>
            <a:ext cx="5219918" cy="331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501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Semiconductor </a:t>
            </a:r>
            <a:r>
              <a:rPr lang="en-US" dirty="0" err="1"/>
              <a:t>hetrostructures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025426" y="2066400"/>
                <a:ext cx="9129399" cy="4474800"/>
              </a:xfrm>
            </p:spPr>
            <p:txBody>
              <a:bodyPr/>
              <a:lstStyle/>
              <a:p>
                <a:r>
                  <a:rPr lang="en-US" dirty="0" smtClean="0"/>
                  <a:t>With techniques such as MBE, LPE, MOCVD and MOVPE growth of almost any semiconductor can be achieved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In</m:t>
                        </m:r>
                      </m:e>
                      <m:sub>
                        <m:r>
                          <a:rPr lang="sv-SE" b="0" i="0" smtClean="0">
                            <a:latin typeface="Cambria Math"/>
                          </a:rPr>
                          <m:t>0</m:t>
                        </m:r>
                        <m:r>
                          <a:rPr lang="sv-SE" b="0" i="0" smtClean="0">
                            <a:latin typeface="Cambria Math"/>
                          </a:rPr>
                          <m:t>.53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Ga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  <m:r>
                          <a:rPr lang="sv-SE" i="0">
                            <a:latin typeface="Cambria Math"/>
                          </a:rPr>
                          <m:t>.</m:t>
                        </m:r>
                        <m:r>
                          <a:rPr lang="sv-SE" b="0" i="0" smtClean="0">
                            <a:latin typeface="Cambria Math"/>
                          </a:rPr>
                          <m:t>47</m:t>
                        </m:r>
                      </m:sub>
                    </m:sSub>
                    <m:r>
                      <m:rPr>
                        <m:sty m:val="p"/>
                      </m:rPr>
                      <a:rPr lang="sv-SE" b="0" i="0" smtClean="0">
                        <a:latin typeface="Cambria Math"/>
                      </a:rPr>
                      <m:t>As</m:t>
                    </m:r>
                    <m:r>
                      <a:rPr lang="sv-SE" b="0" i="0" smtClean="0">
                        <a:latin typeface="Cambria Math"/>
                      </a:rPr>
                      <m:t>/</m:t>
                    </m:r>
                    <m:r>
                      <m:rPr>
                        <m:sty m:val="p"/>
                      </m:rPr>
                      <a:rPr lang="sv-SE" b="0" i="0" smtClean="0">
                        <a:latin typeface="Cambria Math"/>
                      </a:rPr>
                      <m:t>InP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/>
                  <a:t>Lattice matched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Al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  <m:r>
                          <a:rPr lang="sv-SE" i="0">
                            <a:latin typeface="Cambria Math"/>
                          </a:rPr>
                          <m:t>.</m:t>
                        </m:r>
                        <m:r>
                          <a:rPr lang="sv-SE" b="0" i="0" smtClean="0">
                            <a:latin typeface="Cambria Math"/>
                          </a:rPr>
                          <m:t>875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Ga</m:t>
                        </m:r>
                      </m:e>
                      <m:sub>
                        <m:r>
                          <a:rPr lang="sv-SE" b="0" i="0" smtClean="0">
                            <a:latin typeface="Cambria Math"/>
                          </a:rPr>
                          <m:t>0</m:t>
                        </m:r>
                        <m:r>
                          <a:rPr lang="sv-SE" i="0">
                            <a:latin typeface="Cambria Math"/>
                          </a:rPr>
                          <m:t>.</m:t>
                        </m:r>
                        <m:r>
                          <a:rPr lang="sv-SE" b="0" i="0" smtClean="0">
                            <a:latin typeface="Cambria Math"/>
                          </a:rPr>
                          <m:t>125</m:t>
                        </m:r>
                      </m:sub>
                    </m:sSub>
                    <m:r>
                      <m:rPr>
                        <m:sty m:val="p"/>
                      </m:rPr>
                      <a:rPr lang="sv-SE" b="0" i="0" smtClean="0">
                        <a:latin typeface="Cambria Math"/>
                      </a:rPr>
                      <m:t>As</m:t>
                    </m:r>
                    <m:r>
                      <a:rPr lang="sv-SE" b="0" i="0" smtClean="0">
                        <a:latin typeface="Cambria Math"/>
                      </a:rPr>
                      <m:t>/</m:t>
                    </m:r>
                    <m:r>
                      <m:rPr>
                        <m:sty m:val="p"/>
                      </m:rPr>
                      <a:rPr lang="sv-SE" b="0" i="0" smtClean="0">
                        <a:latin typeface="Cambria Math"/>
                      </a:rPr>
                      <m:t>GaAs</m:t>
                    </m:r>
                  </m:oMath>
                </a14:m>
                <a:r>
                  <a:rPr lang="en-US" dirty="0" smtClean="0"/>
                  <a:t> Low strain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DBR </a:t>
                </a:r>
                <a:r>
                  <a:rPr lang="en-US" dirty="0" smtClean="0"/>
                  <a:t>super lattice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025426" y="2066400"/>
                <a:ext cx="9129399" cy="4474800"/>
              </a:xfrm>
              <a:blipFill rotWithShape="1">
                <a:blip r:embed="rId2"/>
                <a:stretch>
                  <a:fillRect l="-1869" t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H:\LumSpSemFigs10_17\Fig12_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050" y="2915741"/>
            <a:ext cx="3849134" cy="355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809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types of quantum-well </a:t>
            </a:r>
            <a:r>
              <a:rPr lang="en-US" dirty="0" err="1" smtClean="0"/>
              <a:t>hetrostructures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130425" y="4783485"/>
                <a:ext cx="8024400" cy="1757715"/>
              </a:xfrm>
            </p:spPr>
            <p:txBody>
              <a:bodyPr/>
              <a:lstStyle/>
              <a:p>
                <a:r>
                  <a:rPr lang="en-US" dirty="0" smtClean="0"/>
                  <a:t>Estimate Band alignment by Anderson’s rule: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The vacuum levels of the material most align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∆</m:t>
                    </m:r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sub>
                    </m:sSub>
                    <m:r>
                      <a:rPr lang="sv-SE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sv-SE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𝜒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p>
                    </m:sSup>
                    <m:sSup>
                      <m:sSup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sv-SE" i="1">
                            <a:latin typeface="Cambria Math"/>
                            <a:ea typeface="Cambria Math"/>
                          </a:rPr>
                          <m:t>𝜒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e>
                      <m:sup>
                        <m:r>
                          <a:rPr lang="sv-SE" b="0" i="1" dirty="0" smtClean="0">
                            <a:latin typeface="Cambria Math"/>
                          </a:rPr>
                          <m:t>𝐵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sSub>
                      <m:sSub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𝑉</m:t>
                        </m:r>
                      </m:sub>
                    </m:sSub>
                    <m:r>
                      <a:rPr lang="sv-SE" i="1">
                        <a:latin typeface="Cambria Math"/>
                        <a:ea typeface="Cambria Math"/>
                      </a:rPr>
                      <m:t>=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 </m:t>
                    </m:r>
                    <m:sSubSup>
                      <m:sSubSupPr>
                        <m:ctrlPr>
                          <a:rPr lang="sv-SE" b="0" i="1" smtClean="0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sup>
                    </m:sSubSup>
                    <m:r>
                      <a:rPr lang="sv-SE" b="0" i="1" smtClean="0">
                        <a:latin typeface="Cambria Math"/>
                        <a:ea typeface="Cambria Math"/>
                      </a:rPr>
                      <m:t>−</m:t>
                    </m:r>
                    <m:sSubSup>
                      <m:sSubSup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i="1">
                            <a:latin typeface="Cambria Math"/>
                            <a:ea typeface="Cambria Math"/>
                          </a:rPr>
                          <m:t>𝑔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p>
                    </m:sSubSup>
                    <m:r>
                      <a:rPr lang="sv-SE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sub>
                    </m:sSub>
                    <m:r>
                      <a:rPr lang="sv-SE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sSub>
                      <m:sSub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</m:sub>
                    </m:sSub>
                    <m:r>
                      <a:rPr lang="sv-SE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sSub>
                      <m:sSub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130425" y="4783485"/>
                <a:ext cx="8024400" cy="1757715"/>
              </a:xfrm>
              <a:blipFill rotWithShape="1">
                <a:blip r:embed="rId2"/>
                <a:stretch>
                  <a:fillRect l="-2126" t="-24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:\LumSpSemFigs10_17\Fig12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1619597"/>
            <a:ext cx="6953250" cy="316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0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types of quantum-well </a:t>
            </a:r>
            <a:r>
              <a:rPr lang="en-US" dirty="0" err="1"/>
              <a:t>hetrostructures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:\LumSpSemFigs10_17\Fig12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002" y="1907629"/>
            <a:ext cx="6872288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49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Density of states in a low-dimensional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</m:d>
                    <m:r>
                      <a:rPr lang="sv-S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v-S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  <m:r>
                          <a:rPr lang="sv-S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sv-S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sv-SE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  <m:r>
                          <a:rPr lang="sv-S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  <m:r>
                          <a:rPr lang="sv-SE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sv-SE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Plane </a:t>
                </a:r>
                <a:r>
                  <a:rPr lang="sv-SE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wave</a:t>
                </a:r>
                <a:endParaRPr lang="sv-SE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</m:d>
                    <m:r>
                      <a:rPr lang="sv-SE" b="0" i="1" smtClean="0">
                        <a:latin typeface="Cambria Math"/>
                        <a:ea typeface="Cambria Math" panose="02040503050406030204" pitchFamily="18" charset="0"/>
                      </a:rPr>
                      <m:t>𝑑𝑉</m:t>
                    </m:r>
                    <m:r>
                      <a:rPr lang="sv-S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v-SE" b="0" i="1" smtClean="0">
                        <a:latin typeface="Cambria Math"/>
                        <a:ea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b="1" i="1" smtClean="0">
                            <a:latin typeface="Cambria Math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</m:d>
                    <m:r>
                      <a:rPr lang="sv-SE" b="0" i="1" smtClean="0">
                        <a:latin typeface="Cambria Math"/>
                        <a:ea typeface="Cambria Math" panose="02040503050406030204" pitchFamily="18" charset="0"/>
                      </a:rPr>
                      <m:t>𝑑𝑉</m:t>
                    </m:r>
                    <m:r>
                      <a:rPr lang="sv-SE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Probability to find particle in </a:t>
                </a:r>
                <a:r>
                  <a:rPr lang="en-US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dV</a:t>
                </a:r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v-SE" b="0" i="1" smtClean="0">
                                    <a:latin typeface="Cambria Math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sv-SE" b="0" i="1" smtClean="0">
                                    <a:latin typeface="Cambria Math"/>
                                    <a:ea typeface="Cambria Math" panose="02040503050406030204" pitchFamily="18" charset="0"/>
                                  </a:rPr>
                                  <m:t>𝑠𝑦𝑠𝑡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Integrate over hole system</a:t>
                </a:r>
              </a:p>
              <a:p>
                <a:r>
                  <a:rPr lang="en-US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Volyms</a:t>
                </a:r>
                <a14:m>
                  <m:oMath xmlns:m="http://schemas.openxmlformats.org/officeDocument/2006/math">
                    <m:r>
                      <a:rPr lang="sv-SE" b="0" i="0" dirty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 dirty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v-SE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</m:e>
                      <m:sup>
                        <m:r>
                          <a:rPr lang="sv-SE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v-SE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</m:e>
                      <m:sup>
                        <m:r>
                          <a:rPr lang="sv-SE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sv-SE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sv-SE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sv-SE" b="0" i="1" dirty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sv-SE" b="0" i="1" dirty="0" smtClean="0">
                        <a:latin typeface="Cambria Math"/>
                        <a:ea typeface="Cambria Math" panose="02040503050406030204" pitchFamily="18" charset="0"/>
                      </a:rPr>
                      <m:t>𝑔𝑖𝑣𝑒</m:t>
                    </m:r>
                    <m:r>
                      <a:rPr lang="sv-SE" b="0" i="1" dirty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sv-SE" b="0" i="1" dirty="0" smtClean="0">
                        <a:latin typeface="Cambria Math"/>
                        <a:ea typeface="Cambria Math" panose="02040503050406030204" pitchFamily="18" charset="0"/>
                      </a:rPr>
                      <m:t>𝐾</m:t>
                    </m:r>
                    <m:r>
                      <a:rPr lang="sv-SE" b="0" i="1" dirty="0" smtClean="0">
                        <a:latin typeface="Cambria Math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v-SE" dirty="0">
                            <a:latin typeface="Cambria Math"/>
                            <a:ea typeface="Cambria Math" panose="02040503050406030204" pitchFamily="18" charset="0"/>
                          </a:rPr>
                          <m:t>L</m:t>
                        </m:r>
                      </m:e>
                      <m:sup>
                        <m:r>
                          <a:rPr lang="sv-SE" b="1" i="0" dirty="0" smtClean="0">
                            <a:latin typeface="Cambria Math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sv-SE" b="1" dirty="0">
                            <a:latin typeface="Cambria Math"/>
                            <a:ea typeface="Cambria Math" panose="02040503050406030204" pitchFamily="18" charset="0"/>
                          </a:rPr>
                          <m:t>𝟑</m:t>
                        </m:r>
                        <m:r>
                          <a:rPr lang="sv-SE" b="1" i="0" dirty="0" smtClean="0">
                            <a:latin typeface="Cambria Math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sv-SE" b="1" i="0" dirty="0" smtClean="0">
                            <a:latin typeface="Cambria Math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v-SE" dirty="0">
                            <a:latin typeface="Cambria Math"/>
                            <a:ea typeface="Cambria Math" panose="02040503050406030204" pitchFamily="18" charset="0"/>
                          </a:rPr>
                          <m:t>L</m:t>
                        </m:r>
                      </m:e>
                      <m:sup>
                        <m:r>
                          <a:rPr lang="sv-SE" b="1" i="1" dirty="0" smtClean="0">
                            <a:latin typeface="Cambria Math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sv-SE" b="1" i="1" dirty="0" smtClean="0">
                            <a:latin typeface="Cambria Math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v-SE" dirty="0">
                            <a:latin typeface="Cambria Math"/>
                            <a:ea typeface="Cambria Math" panose="02040503050406030204" pitchFamily="18" charset="0"/>
                          </a:rPr>
                          <m:t>L</m:t>
                        </m:r>
                      </m:e>
                      <m:sup>
                        <m:r>
                          <a:rPr lang="sv-SE" b="1" i="1" dirty="0" smtClean="0">
                            <a:latin typeface="Cambria Math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sv-SE" b="1" i="1" dirty="0" smtClean="0">
                            <a:latin typeface="Cambria Math"/>
                            <a:ea typeface="Cambria Math" panose="02040503050406030204" pitchFamily="18" charset="0"/>
                          </a:rPr>
                          <m:t>𝟏</m:t>
                        </m:r>
                        <m:r>
                          <a:rPr lang="sv-SE" b="1" i="1" dirty="0" smtClean="0">
                            <a:latin typeface="Cambria Math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sv-SE" b="1" i="1" dirty="0" smtClean="0">
                            <a:latin typeface="Cambria Math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Particle in a box</a:t>
                </a:r>
              </a:p>
              <a:p>
                <a14:m>
                  <m:oMath xmlns:m="http://schemas.openxmlformats.org/officeDocument/2006/math">
                    <m:r>
                      <a:rPr lang="sv-SE" b="0" i="1" smtClean="0">
                        <a:latin typeface="Cambria Math"/>
                        <a:ea typeface="Cambria Math" panose="02040503050406030204" pitchFamily="18" charset="0"/>
                      </a:rPr>
                      <m:t>|</m:t>
                    </m:r>
                    <m:r>
                      <a:rPr lang="sv-SE" b="1" i="0" smtClean="0">
                        <a:latin typeface="Cambria Math"/>
                        <a:ea typeface="Cambria Math" panose="02040503050406030204" pitchFamily="18" charset="0"/>
                      </a:rPr>
                      <m:t>𝐊</m:t>
                    </m:r>
                    <m:r>
                      <a:rPr lang="sv-SE" b="0" i="1" smtClean="0">
                        <a:latin typeface="Cambria Math"/>
                        <a:ea typeface="Cambria Math" panose="02040503050406030204" pitchFamily="18" charset="0"/>
                      </a:rPr>
                      <m:t>|=</m:t>
                    </m:r>
                    <m:r>
                      <a:rPr lang="sv-SE" b="0" i="1" smtClean="0">
                        <a:latin typeface="Cambria Math"/>
                        <a:ea typeface="Cambria Math" panose="02040503050406030204" pitchFamily="18" charset="0"/>
                      </a:rPr>
                      <m:t>𝑛</m:t>
                    </m:r>
                    <m:r>
                      <a:rPr lang="sv-SE" b="0" i="1" smtClean="0">
                        <a:latin typeface="Cambria Math"/>
                        <a:ea typeface="Cambria Math" panose="02040503050406030204" pitchFamily="18" charset="0"/>
                      </a:rPr>
                      <m:t>(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sv-SE" b="0" i="1" smtClean="0">
                        <a:latin typeface="Cambria Math"/>
                        <a:ea typeface="Cambria Math" panose="02040503050406030204" pitchFamily="18" charset="0"/>
                      </a:rPr>
                      <m:t>/</m:t>
                    </m:r>
                    <m:r>
                      <a:rPr lang="sv-SE" b="0" i="1" smtClean="0">
                        <a:latin typeface="Cambria Math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2050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H:\LumSpSemFigs10_17\Fig12_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39" y="2912267"/>
            <a:ext cx="3351642" cy="237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of states in a low-dimensional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DOS for electron in conduction band</a:t>
                </a:r>
              </a:p>
              <a:p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d=1,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ρ</m:t>
                    </m:r>
                    <m:d>
                      <m:dPr>
                        <m:ctrlP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</m:t>
                        </m:r>
                      </m:e>
                    </m:d>
                    <m:r>
                      <a:rPr lang="sv-S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</m:t>
                        </m:r>
                      </m:sub>
                    </m:sSub>
                    <m:f>
                      <m:fPr>
                        <m:ctrlP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sv-SE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</m:rad>
                      </m:num>
                      <m:den>
                        <m:r>
                          <a:rPr lang="sv-S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r>
                          <a:rPr lang="sv-S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ℏ</m:t>
                        </m:r>
                      </m:den>
                    </m:f>
                    <m:f>
                      <m:fPr>
                        <m:ctrlP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sv-SE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  <m: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sv-SE" b="0" i="1" smtClean="0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sv-SE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sv-SE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g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d=2,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ρ</m:t>
                    </m:r>
                    <m:d>
                      <m:dPr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</m:t>
                        </m:r>
                      </m:e>
                    </m:d>
                    <m:r>
                      <a:rPr lang="sv-S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</m:t>
                        </m:r>
                      </m:sub>
                    </m:sSub>
                    <m:f>
                      <m:fPr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sv-SE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d=3,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ρ</m:t>
                    </m:r>
                    <m:d>
                      <m:dPr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</m:t>
                        </m:r>
                      </m:e>
                    </m:d>
                    <m:r>
                      <a:rPr lang="sv-S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</m:t>
                        </m:r>
                      </m:sub>
                    </m:sSub>
                    <m:f>
                      <m:fPr>
                        <m:ctrlPr>
                          <a:rPr lang="sv-SE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v-SE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(2</m:t>
                            </m:r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3/2</m:t>
                            </m:r>
                          </m:sup>
                        </m:sSup>
                      </m:num>
                      <m:den>
                        <m: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sv-SE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v-S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</m:e>
                          <m:sup>
                            <m: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sv-SE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sv-SE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ad>
                      <m:radPr>
                        <m:degHide m:val="on"/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</m:t>
                        </m:r>
                        <m:r>
                          <a:rPr lang="sv-S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sv-S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sv-S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</m:t>
                            </m:r>
                          </m:sub>
                        </m:sSub>
                      </m:e>
                    </m:rad>
                  </m:oMath>
                </a14:m>
                <a:endParaRPr lang="sv-SE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2050" t="-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H:\LumSpSemFigs10_17\Fig12_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154" y="1691605"/>
            <a:ext cx="2987675" cy="481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53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well with infinite barriers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Infinite in </a:t>
                </a:r>
                <a:r>
                  <a:rPr lang="en-US" dirty="0" err="1" smtClean="0"/>
                  <a:t>xy</a:t>
                </a:r>
                <a:r>
                  <a:rPr lang="en-US" dirty="0" smtClean="0"/>
                  <a:t> plane and thickness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z</m:t>
                        </m:r>
                      </m:sub>
                    </m:sSub>
                  </m:oMath>
                </a14:m>
                <a:r>
                  <a:rPr lang="en-US" dirty="0" smtClean="0"/>
                  <a:t> in z plane</a:t>
                </a:r>
              </a:p>
              <a:p>
                <a:r>
                  <a:rPr lang="en-US" dirty="0" smtClean="0"/>
                  <a:t>V(z) = 0 for –(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i="0">
                            <a:latin typeface="Cambria Math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 i="0">
                            <a:latin typeface="Cambria Math"/>
                          </a:rPr>
                          <m:t>z</m:t>
                        </m:r>
                      </m:sub>
                    </m:sSub>
                  </m:oMath>
                </a14:m>
                <a:r>
                  <a:rPr lang="en-US" dirty="0" smtClean="0"/>
                  <a:t>/2) &lt; z &lt;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i="0">
                            <a:latin typeface="Cambria Math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 i="0">
                            <a:latin typeface="Cambria Math"/>
                          </a:rPr>
                          <m:t>z</m:t>
                        </m:r>
                      </m:sub>
                    </m:sSub>
                    <m:r>
                      <a:rPr lang="sv-SE" b="0" i="0" smtClean="0">
                        <a:latin typeface="Cambria Math"/>
                      </a:rPr>
                      <m:t>/2)</m:t>
                    </m:r>
                  </m:oMath>
                </a14:m>
                <a:endParaRPr lang="sv-SE" b="0" dirty="0" smtClean="0"/>
              </a:p>
              <a:p>
                <a:r>
                  <a:rPr lang="en-US" dirty="0" smtClean="0"/>
                  <a:t>V(z) = </a:t>
                </a:r>
                <a14:m>
                  <m:oMath xmlns:m="http://schemas.openxmlformats.org/officeDocument/2006/math">
                    <m:r>
                      <a:rPr lang="en-US" i="0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dirty="0" smtClean="0"/>
                  <a:t> for |z| &gt; 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>
                            <a:latin typeface="Cambria Math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>
                            <a:latin typeface="Cambria Math"/>
                          </a:rPr>
                          <m:t>z</m:t>
                        </m:r>
                      </m:sub>
                    </m:sSub>
                    <m:r>
                      <a:rPr lang="sv-SE">
                        <a:latin typeface="Cambria Math"/>
                      </a:rPr>
                      <m:t>/2)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Solving the </a:t>
                </a:r>
                <a:r>
                  <a:rPr lang="en-US" dirty="0" smtClean="0"/>
                  <a:t>Schrödinger </a:t>
                </a:r>
                <a:r>
                  <a:rPr lang="en-US" dirty="0" smtClean="0"/>
                  <a:t>equation yields the wave function and its energy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𝜁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 smtClean="0"/>
                  <a:t>(z)=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sv-SE">
                                    <a:latin typeface="Cambria Math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sv-SE">
                                    <a:latin typeface="Cambria Math"/>
                                  </a:rPr>
                                  <m:t>z</m:t>
                                </m:r>
                              </m:sub>
                            </m:sSub>
                          </m:den>
                        </m:f>
                      </m:e>
                    </m:rad>
                    <m:func>
                      <m:funcPr>
                        <m:ctrlPr>
                          <a:rPr lang="en-US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sv-SE" b="0" i="1" smtClean="0"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sv-SE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sv-SE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sv-SE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sv-SE" b="0" i="1" smtClean="0">
                                        <a:latin typeface="Cambria Math"/>
                                        <a:ea typeface="Cambria Math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lang="sv-SE" b="0" i="1" smtClean="0"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sv-SE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sv-SE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sv-SE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sv-SE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b="0" i="1" smtClean="0">
                                    <a:latin typeface="Cambria Math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sv-SE" b="0" i="1" smtClean="0">
                                    <a:latin typeface="Cambria Math"/>
                                  </a:rPr>
                                  <m:t>𝑧</m:t>
                                </m:r>
                              </m:sub>
                            </m:sSub>
                          </m:den>
                        </m:f>
                        <m:r>
                          <a:rPr lang="sv-SE" b="0" i="1" smtClean="0">
                            <a:latin typeface="Cambria Math"/>
                          </a:rPr>
                          <m:t>𝑧</m:t>
                        </m:r>
                        <m:r>
                          <a:rPr lang="sv-SE" b="0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sv-SE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dirty="0" smtClean="0">
                            <a:latin typeface="Cambria Math"/>
                          </a:rPr>
                          <m:t>𝑧</m:t>
                        </m:r>
                      </m:sub>
                      <m:sup>
                        <m:r>
                          <a:rPr lang="sv-SE" b="0" i="1" dirty="0" smtClean="0">
                            <a:latin typeface="Cambria Math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sv-SE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i="1">
                                    <a:latin typeface="Cambria Math"/>
                                    <a:ea typeface="Cambria Math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sv-SE" i="1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sv-SE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sv-SE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sv-SE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</m:e>
                          <m:sup>
                            <m: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sv-SE" b="0" i="0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  <m:sSubSup>
                          <m:sSubSupPr>
                            <m:ctrlPr>
                              <a:rPr lang="sv-SE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sv-SE" b="0" i="1" smtClean="0">
                                <a:latin typeface="Cambria Math"/>
                                <a:ea typeface="Cambria Math"/>
                              </a:rPr>
                              <m:t>𝐿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  <a:ea typeface="Cambria Math"/>
                              </a:rPr>
                              <m:t>𝑧</m:t>
                            </m:r>
                          </m:sub>
                          <m:sup>
                            <m:r>
                              <a:rPr lang="sv-SE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  <m:sub>
                        <m:r>
                          <a:rPr lang="sv-SE" i="1">
                            <a:latin typeface="Cambria Math"/>
                            <a:ea typeface="Cambria Math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 smtClean="0"/>
                  <a:t>=1, 2, 3, …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𝜁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/>
                  <a:t>(z)=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sv-SE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sv-SE">
                                    <a:latin typeface="Cambria Math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sv-SE">
                                    <a:latin typeface="Cambria Math"/>
                                  </a:rPr>
                                  <m:t>z</m:t>
                                </m:r>
                              </m:sub>
                            </m:sSub>
                          </m:den>
                        </m:f>
                      </m:e>
                    </m:rad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sin</m:t>
                        </m:r>
                        <m:r>
                          <a:rPr lang="sv-SE" b="0" i="0" smtClean="0">
                            <a:latin typeface="Cambria Math"/>
                          </a:rPr>
                          <m:t>(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sv-SE" i="1">
                                <a:latin typeface="Cambria Math"/>
                              </a:rPr>
                              <m:t>2</m:t>
                            </m:r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sv-SE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i="1">
                                    <a:latin typeface="Cambria Math"/>
                                    <a:ea typeface="Cambria Math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sv-SE" b="0" i="1" smtClean="0">
                                    <a:latin typeface="Cambria Math"/>
                                    <a:ea typeface="Cambria Math"/>
                                  </a:rPr>
                                  <m:t>𝑜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i="1">
                                    <a:latin typeface="Cambria Math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sv-SE" i="1">
                                    <a:latin typeface="Cambria Math"/>
                                  </a:rPr>
                                  <m:t>𝑧</m:t>
                                </m:r>
                              </m:sub>
                            </m:sSub>
                          </m:den>
                        </m:f>
                        <m:r>
                          <a:rPr lang="sv-SE" i="1">
                            <a:latin typeface="Cambria Math"/>
                          </a:rPr>
                          <m:t>𝑧</m:t>
                        </m:r>
                        <m:r>
                          <a:rPr lang="sv-SE" b="0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/>
                          </a:rPr>
                        </m:ctrlPr>
                      </m:sSubSupPr>
                      <m:e>
                        <m:r>
                          <a:rPr lang="sv-SE" i="1" dirty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i="1" dirty="0">
                            <a:latin typeface="Cambria Math"/>
                          </a:rPr>
                          <m:t>𝑧</m:t>
                        </m:r>
                      </m:sub>
                      <m:sup>
                        <m:r>
                          <a:rPr lang="sv-SE" b="0" i="1" dirty="0" smtClean="0">
                            <a:latin typeface="Cambria Math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sv-SE" i="1">
                            <a:latin typeface="Cambria Math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sv-SE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i="1">
                                    <a:latin typeface="Cambria Math"/>
                                    <a:ea typeface="Cambria Math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sv-SE" b="0" i="1" smtClean="0">
                                    <a:latin typeface="Cambria Math"/>
                                    <a:ea typeface="Cambria Math"/>
                                  </a:rPr>
                                  <m:t>𝑜</m:t>
                                </m:r>
                              </m:sub>
                            </m:sSub>
                          </m:e>
                          <m:sup>
                            <m:r>
                              <a:rPr lang="sv-SE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</m:e>
                          <m:sup>
                            <m: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sv-SE">
                                <a:latin typeface="Cambria Math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sv-SE" i="1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sv-SE" i="1">
                            <a:latin typeface="Cambria Math"/>
                            <a:ea typeface="Cambria Math"/>
                          </a:rPr>
                          <m:t>𝑚</m:t>
                        </m:r>
                        <m:sSubSup>
                          <m:sSubSupPr>
                            <m:ctrlPr>
                              <a:rPr lang="sv-SE" i="1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𝐿</m:t>
                            </m:r>
                          </m:e>
                          <m:sub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𝑧</m:t>
                            </m:r>
                          </m:sub>
                          <m:sup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dirty="0"/>
                  <a:t>=1, 2, 3, …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2126" t="-1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09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well with infinite barriers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130425" y="4643932"/>
                <a:ext cx="8024400" cy="1897267"/>
              </a:xfrm>
            </p:spPr>
            <p:txBody>
              <a:bodyPr/>
              <a:lstStyle/>
              <a:p>
                <a:r>
                  <a:rPr lang="en-US" dirty="0" smtClean="0"/>
                  <a:t>E=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sv-SE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i="1">
                            <a:latin typeface="Cambria Math"/>
                            <a:ea typeface="Cambria Math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v-SE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i="1" dirty="0">
                                <a:latin typeface="Cambria Math"/>
                              </a:rPr>
                              <m:t>𝑗</m:t>
                            </m:r>
                          </m:e>
                          <m:sup>
                            <m:r>
                              <a:rPr lang="sv-SE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sv-SE" i="1" dirty="0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sv-SE" i="1" dirty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sv-SE" b="0" i="1" dirty="0" smtClean="0">
                                <a:latin typeface="Cambria Math"/>
                              </a:rPr>
                              <m:t>𝐿</m:t>
                            </m:r>
                          </m:e>
                          <m:sub>
                            <m:r>
                              <a:rPr lang="sv-SE" b="0" i="1" dirty="0" smtClean="0">
                                <a:latin typeface="Cambria Math"/>
                              </a:rPr>
                              <m:t>𝑧</m:t>
                            </m:r>
                          </m:sub>
                          <m:sup>
                            <m:r>
                              <a:rPr lang="sv-SE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 smtClean="0"/>
                  <a:t>+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v-SE" i="1" smtClean="0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e>
                      <m:sub>
                        <m:r>
                          <a:rPr lang="sv-SE" i="1">
                            <a:latin typeface="Cambria Math"/>
                            <a:ea typeface="Cambria Math"/>
                          </a:rPr>
                          <m:t>⊥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) j=1, 2 , 3, …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sup>
                    </m:sSup>
                    <m:d>
                      <m:dPr>
                        <m:ctrlPr>
                          <a:rPr lang="sv-SE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  <m:r>
                      <a:rPr lang="sv-SE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</m:t>
                        </m:r>
                      </m:sub>
                    </m:sSub>
                    <m:f>
                      <m:fPr>
                        <m:ctrlPr>
                          <a:rPr lang="sv-SE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sSup>
                          <m:sSupPr>
                            <m:ctrlP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sv-SE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sv-SE" b="0" i="1" smtClean="0">
                            <a:latin typeface="Cambria Math"/>
                            <a:ea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sv-SE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sv-SE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𝑧</m:t>
                            </m:r>
                          </m:sub>
                          <m:sup>
                            <m:r>
                              <a:rPr lang="sv-SE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𝑗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dirty="0" smtClean="0"/>
                  <a:t>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sv-SE" i="1">
                            <a:latin typeface="Cambria Math"/>
                            <a:ea typeface="Cambria Math"/>
                          </a:rPr>
                          <m:t>𝜋</m:t>
                        </m:r>
                        <m:sSup>
                          <m:sSupPr>
                            <m:ctrlP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sv-SE" i="1">
                            <a:latin typeface="Cambria Math"/>
                            <a:ea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  <m:t>𝑧</m:t>
                            </m:r>
                          </m:sub>
                          <m:sup>
                            <m: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  <m:t>𝑗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130425" y="4643932"/>
                <a:ext cx="8024400" cy="1897267"/>
              </a:xfrm>
              <a:blipFill rotWithShape="1">
                <a:blip r:embed="rId2"/>
                <a:stretch>
                  <a:fillRect l="-2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 descr="H:\LumSpSemFigs10_17\Fig12_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546" y="1529828"/>
            <a:ext cx="6912768" cy="304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96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well with </a:t>
            </a:r>
            <a:r>
              <a:rPr lang="en-US" dirty="0" smtClean="0"/>
              <a:t>finite </a:t>
            </a:r>
            <a:r>
              <a:rPr lang="en-US" dirty="0"/>
              <a:t>barriers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 smtClean="0"/>
                  <a:t>V(z) = 0 for –(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>
                            <a:latin typeface="Cambria Math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>
                            <a:latin typeface="Cambria Math"/>
                          </a:rPr>
                          <m:t>z</m:t>
                        </m:r>
                      </m:sub>
                    </m:sSub>
                  </m:oMath>
                </a14:m>
                <a:r>
                  <a:rPr lang="en-US" dirty="0"/>
                  <a:t>/2) &lt; z &lt;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>
                            <a:latin typeface="Cambria Math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>
                            <a:latin typeface="Cambria Math"/>
                          </a:rPr>
                          <m:t>z</m:t>
                        </m:r>
                      </m:sub>
                    </m:sSub>
                    <m:r>
                      <a:rPr lang="sv-SE">
                        <a:latin typeface="Cambria Math"/>
                      </a:rPr>
                      <m:t>/2)</m:t>
                    </m:r>
                  </m:oMath>
                </a14:m>
                <a:endParaRPr lang="sv-SE" dirty="0"/>
              </a:p>
              <a:p>
                <a:r>
                  <a:rPr lang="en-US" dirty="0"/>
                  <a:t>V(z)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for |z| &gt; 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>
                            <a:latin typeface="Cambria Math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>
                            <a:latin typeface="Cambria Math"/>
                          </a:rPr>
                          <m:t>z</m:t>
                        </m:r>
                      </m:sub>
                    </m:sSub>
                    <m:r>
                      <a:rPr lang="sv-SE">
                        <a:latin typeface="Cambria Math"/>
                      </a:rPr>
                      <m:t>/2)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Solving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𝜕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  <a:ea typeface="Cambria Math"/>
                          </a:rPr>
                          <m:t>𝜁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/>
                            <a:ea typeface="Cambria Math"/>
                          </a:rPr>
                          <m:t>𝜕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/>
                          </a:rPr>
                          <m:t>2</m:t>
                        </m:r>
                        <m:r>
                          <a:rPr lang="sv-SE" b="0" i="1" smtClean="0">
                            <a:latin typeface="Cambria Math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sv-SE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sv-S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–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 dirty="0" smtClean="0">
                            <a:latin typeface="Cambria Math"/>
                            <a:ea typeface="Cambria Math"/>
                          </a:rPr>
                          <m:t>𝜆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  <a:r>
                  <a:rPr lang="en-US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(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𝑧</m:t>
                    </m:r>
                  </m:oMath>
                </a14:m>
                <a:r>
                  <a:rPr lang="en-US" dirty="0" smtClean="0"/>
                  <a:t>)=0</a:t>
                </a:r>
              </a:p>
              <a:p>
                <a:r>
                  <a:rPr lang="en-US" dirty="0" smtClean="0"/>
                  <a:t>Yields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</a:rPr>
                              <m:t>𝑧</m:t>
                            </m:r>
                          </m:sub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+</m:t>
                            </m:r>
                          </m:sup>
                        </m:sSubSup>
                      </m:e>
                    </m:rad>
                    <m:r>
                      <m:rPr>
                        <m:sty m:val="p"/>
                      </m:rPr>
                      <a:rPr lang="sv-SE" b="0" i="0" smtClean="0">
                        <a:latin typeface="Cambria Math"/>
                      </a:rPr>
                      <m:t>tan</m:t>
                    </m:r>
                    <m:r>
                      <a:rPr lang="sv-SE" b="0" i="0" smtClean="0">
                        <a:latin typeface="Cambria Math"/>
                      </a:rPr>
                      <m:t>(</m:t>
                    </m:r>
                    <m:rad>
                      <m:radPr>
                        <m:degHide m:val="on"/>
                        <m:ctrlPr>
                          <a:rPr lang="sv-SE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sv-SE" b="0" i="1" smtClean="0">
                                <a:latin typeface="Cambria Math"/>
                              </a:rPr>
                              <m:t>𝑚</m:t>
                            </m:r>
                            <m:sSubSup>
                              <m:sSubSupPr>
                                <m:ctrlPr>
                                  <a:rPr lang="sv-SE" b="0" i="1" smtClean="0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sv-SE" b="0" i="1" smtClean="0">
                                    <a:latin typeface="Cambria Math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sv-SE" b="0" i="1" smtClean="0">
                                    <a:latin typeface="Cambria Math"/>
                                  </a:rPr>
                                  <m:t>𝑧</m:t>
                                </m:r>
                              </m:sub>
                              <m:sup>
                                <m:r>
                                  <a:rPr lang="sv-SE" b="0" i="1" smtClean="0">
                                    <a:latin typeface="Cambria Math"/>
                                  </a:rPr>
                                  <m:t>+</m:t>
                                </m:r>
                              </m:sup>
                            </m:sSubSup>
                          </m:num>
                          <m:den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sv-SE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v-SE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ℏ</m:t>
                                </m:r>
                              </m:e>
                              <m:sup>
                                <m:r>
                                  <a:rPr lang="sv-SE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  <m:sSub>
                      <m:sSubPr>
                        <m:ctrlPr>
                          <a:rPr lang="sv-S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dirty="0" smtClean="0"/>
                  <a:t>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sv-SE" b="0" i="1" dirty="0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sv-SE" b="0" i="1" dirty="0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sv-SE" b="0" i="1" dirty="0" smtClean="0">
                            <a:latin typeface="Cambria Math"/>
                          </a:rPr>
                          <m:t>−</m:t>
                        </m:r>
                        <m:sSubSup>
                          <m:sSubSup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sv-SE" b="0" i="1" dirty="0" smtClean="0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sv-SE" b="0" i="1" dirty="0" smtClean="0">
                                <a:latin typeface="Cambria Math"/>
                              </a:rPr>
                              <m:t>𝑧</m:t>
                            </m:r>
                          </m:sub>
                          <m:sup>
                            <m:r>
                              <a:rPr lang="sv-SE" b="0" i="1" dirty="0" smtClean="0">
                                <a:latin typeface="Cambria Math"/>
                              </a:rPr>
                              <m:t>+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To simplify we introduce: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=</m:t>
                    </m:r>
                    <m:rad>
                      <m:radPr>
                        <m:degHide m:val="on"/>
                        <m:ctrlPr>
                          <a:rPr lang="sv-SE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sv-SE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sv-SE" b="0" i="1" smtClean="0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  <m:sSubSup>
                              <m:sSubSupPr>
                                <m:ctrlPr>
                                  <a:rPr lang="sv-SE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sv-SE" b="0" i="1" smtClean="0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sv-SE" b="0" i="1" smtClean="0">
                                    <a:latin typeface="Cambria Math"/>
                                    <a:ea typeface="Cambria Math"/>
                                  </a:rPr>
                                  <m:t>𝑧</m:t>
                                </m:r>
                              </m:sub>
                              <m:sup>
                                <m:r>
                                  <a:rPr lang="sv-SE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</m:sup>
                            </m:sSubSup>
                          </m:num>
                          <m:den>
                            <m:r>
                              <a:rPr lang="sv-SE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sv-SE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v-SE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ℏ</m:t>
                                </m:r>
                              </m:e>
                              <m:sup>
                                <m:r>
                                  <a:rPr lang="sv-SE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  <m:sSub>
                      <m:sSubPr>
                        <m:ctrlPr>
                          <a:rPr lang="sv-SE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sv-SE" i="1" dirty="0">
                                <a:latin typeface="Cambria Math"/>
                              </a:rPr>
                              <m:t>𝑚</m:t>
                            </m:r>
                            <m:sSub>
                              <m:sSubPr>
                                <m:ctrlPr>
                                  <a:rPr lang="sv-SE" i="1" dirty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i="1" dirty="0">
                                    <a:latin typeface="Cambria Math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sv-SE" i="1" dirty="0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sv-SE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sv-SE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ℏ</m:t>
                                </m:r>
                              </m:e>
                              <m:sup>
                                <m:r>
                                  <a:rPr lang="sv-SE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  <m:sSub>
                      <m:sSubPr>
                        <m:ctrlPr>
                          <a:rPr lang="sv-SE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2126" t="-1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:\LumSpSemFigs10_17\Fig12_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234" y="1475581"/>
            <a:ext cx="2189162" cy="199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477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well with finite barriers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We get the simple form:</a:t>
                </a:r>
              </a:p>
              <a:p>
                <a:pPr marL="0" indent="0">
                  <a:buNone/>
                </a:pPr>
                <a:r>
                  <a:rPr lang="en-US" dirty="0"/>
                  <a:t>	 tan(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en-US" dirty="0"/>
                  <a:t>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 dirty="0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sv-SE" i="1" dirty="0">
                                    <a:latin typeface="Cambria Math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sv-SE" i="1" dirty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p>
                              <m:sSupPr>
                                <m:ctrlPr>
                                  <a:rPr lang="en-US" i="1" dirty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sv-SE" i="1" dirty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sv-SE" i="1" dirty="0">
                            <a:latin typeface="Cambria Math"/>
                          </a:rPr>
                          <m:t>−1</m:t>
                        </m:r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 smtClean="0"/>
                  <a:t>Odd solutions:</a:t>
                </a:r>
              </a:p>
              <a:p>
                <a:pPr marL="0" indent="0">
                  <a:buNone/>
                </a:pPr>
                <a:r>
                  <a:rPr lang="en-US" dirty="0"/>
                  <a:t>	 </a:t>
                </a:r>
                <a:r>
                  <a:rPr lang="en-US" dirty="0" smtClean="0"/>
                  <a:t>-</a:t>
                </a:r>
                <a:r>
                  <a:rPr lang="en-US" dirty="0" err="1" smtClean="0"/>
                  <a:t>cotan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en-US" dirty="0"/>
                  <a:t>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 dirty="0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sv-SE" i="1" dirty="0">
                                    <a:latin typeface="Cambria Math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sv-SE" i="1" dirty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p>
                              <m:sSupPr>
                                <m:ctrlPr>
                                  <a:rPr lang="en-US" i="1" dirty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sv-SE" i="1" dirty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sv-SE" i="1" dirty="0">
                            <a:latin typeface="Cambria Math"/>
                          </a:rPr>
                          <m:t>−1</m:t>
                        </m:r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 smtClean="0"/>
                  <a:t>Example </a:t>
                </a:r>
                <a:r>
                  <a:rPr lang="en-US" dirty="0"/>
                  <a:t>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dirty="0"/>
                  <a:t>=12nm </a:t>
                </a:r>
                <a:r>
                  <a:rPr lang="en-US" dirty="0" err="1"/>
                  <a:t>GaAs</a:t>
                </a:r>
                <a:r>
                  <a:rPr lang="en-US" dirty="0"/>
                  <a:t>                                              QW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 dirty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sv-SE" i="1" dirty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:r>
                  <a:rPr lang="en-US" dirty="0" smtClean="0"/>
                  <a:t>0.3eV</a:t>
                </a:r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The number of possible localized states is limited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 dirty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sv-SE" i="1" dirty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pPr marL="295275" lvl="1" indent="0">
                  <a:buNone/>
                </a:pPr>
                <a:r>
                  <a:rPr lang="en-US" dirty="0" smtClean="0"/>
                  <a:t>	</a:t>
                </a:r>
                <a:endParaRPr lang="sv-SE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2126" t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H:\LumSpSemFigs10_17\Fig12_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994" y="1619597"/>
            <a:ext cx="4427537" cy="33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488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well with finite barriers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The higher the energy state the bigger the evanescent wave in the barrier</a:t>
            </a:r>
            <a:endParaRPr lang="en-US" dirty="0"/>
          </a:p>
        </p:txBody>
      </p:sp>
      <p:pic>
        <p:nvPicPr>
          <p:cNvPr id="3074" name="Picture 2" descr="H:\LumSpSemFigs10_17\Fig12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706" y="3059757"/>
            <a:ext cx="4196149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189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Excitons</a:t>
            </a:r>
            <a:r>
              <a:rPr lang="en-US" dirty="0" smtClean="0"/>
              <a:t> in a quantum well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05346" y="2066400"/>
                <a:ext cx="7560840" cy="4474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sv-SE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𝑋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3</m:t>
                        </m:r>
                        <m:r>
                          <a:rPr lang="sv-SE" b="0" i="1" smtClean="0">
                            <a:latin typeface="Cambria Math"/>
                          </a:rPr>
                          <m:t>𝐷</m:t>
                        </m:r>
                      </m:sup>
                    </m:sSubSup>
                    <m:r>
                      <a:rPr lang="sv-SE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sv-SE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</a:rPr>
                              <m:t>𝑋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sv-SE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𝑋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2</m:t>
                        </m:r>
                        <m:r>
                          <a:rPr lang="sv-SE" i="1">
                            <a:latin typeface="Cambria Math"/>
                          </a:rPr>
                          <m:t>𝐷</m:t>
                        </m:r>
                      </m:sup>
                    </m:sSubSup>
                    <m:r>
                      <a:rPr lang="sv-SE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sv-SE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sv-S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sv-SE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sv-SE" i="1">
                                <a:latin typeface="Cambria Math"/>
                              </a:rPr>
                              <m:t>𝑋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sv-SE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sv-SE" i="1">
                                <a:latin typeface="Cambria Math"/>
                              </a:rPr>
                              <m:t>𝑛</m:t>
                            </m:r>
                            <m:r>
                              <a:rPr lang="sv-SE" b="0" i="1" smtClean="0">
                                <a:latin typeface="Cambria Math"/>
                              </a:rPr>
                              <m:t>−1/2)</m:t>
                            </m:r>
                          </m:e>
                          <m:sup>
                            <m:r>
                              <a:rPr lang="sv-SE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sv-SE" b="0" i="1" dirty="0" smtClean="0">
                        <a:latin typeface="Cambria Math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sv-SE" b="0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sv-SE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sv-SE" i="1">
                                <a:latin typeface="Cambria Math"/>
                              </a:rPr>
                              <m:t>𝑋</m:t>
                            </m:r>
                          </m:sub>
                          <m:sup>
                            <m:r>
                              <a:rPr lang="sv-SE" i="1">
                                <a:latin typeface="Cambria Math"/>
                              </a:rPr>
                              <m:t>2</m:t>
                            </m:r>
                            <m:r>
                              <a:rPr lang="sv-SE" i="1">
                                <a:latin typeface="Cambria Math"/>
                              </a:rPr>
                              <m:t>𝐷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sv-SE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sv-SE" i="1">
                                <a:latin typeface="Cambria Math"/>
                              </a:rPr>
                              <m:t>𝑋</m:t>
                            </m:r>
                          </m:sub>
                          <m:sup>
                            <m:r>
                              <a:rPr lang="sv-SE" i="1">
                                <a:latin typeface="Cambria Math"/>
                              </a:rPr>
                              <m:t>3</m:t>
                            </m:r>
                            <m:r>
                              <a:rPr lang="sv-SE" i="1">
                                <a:latin typeface="Cambria Math"/>
                              </a:rPr>
                              <m:t>𝐷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b="0" i="1" dirty="0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sv-SE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sv-SE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i="1">
                                <a:latin typeface="Cambria Math"/>
                              </a:rPr>
                              <m:t>(</m:t>
                            </m:r>
                            <m:r>
                              <a:rPr lang="sv-SE" i="1">
                                <a:latin typeface="Cambria Math"/>
                              </a:rPr>
                              <m:t>𝑛</m:t>
                            </m:r>
                            <m:r>
                              <a:rPr lang="sv-SE" i="1">
                                <a:latin typeface="Cambria Math"/>
                              </a:rPr>
                              <m:t>−1/2)</m:t>
                            </m:r>
                          </m:e>
                          <m:sup>
                            <m:r>
                              <a:rPr lang="sv-SE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This means the 2D </a:t>
                </a:r>
                <a:r>
                  <a:rPr lang="en-US" dirty="0" err="1" smtClean="0"/>
                  <a:t>exciton</a:t>
                </a:r>
                <a:r>
                  <a:rPr lang="en-US" dirty="0" smtClean="0"/>
                  <a:t> binding energy increases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 smtClean="0"/>
                  <a:t> decreases(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sv-SE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𝑋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1/</m:t>
                    </m:r>
                    <m:sSub>
                      <m:sSubPr>
                        <m:ctrlPr>
                          <a:rPr lang="sv-SE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 smtClean="0"/>
                  <a:t>) which means the electron-hole binding interaction increases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sv-SE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𝑋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3</m:t>
                        </m:r>
                        <m:r>
                          <a:rPr lang="sv-SE" b="0" i="1" smtClean="0">
                            <a:latin typeface="Cambria Math"/>
                          </a:rPr>
                          <m:t>𝐷</m:t>
                        </m:r>
                      </m:sup>
                    </m:sSubSup>
                    <m:r>
                      <a:rPr lang="en-US" i="1" smtClean="0">
                        <a:latin typeface="Cambria Math"/>
                        <a:ea typeface="Cambria Math"/>
                      </a:rPr>
                      <m:t>≈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sv-SE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sv-SE" i="1">
                            <a:latin typeface="Cambria Math"/>
                          </a:rPr>
                          <m:t>𝑋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2</m:t>
                        </m:r>
                        <m:r>
                          <a:rPr lang="sv-SE" i="1">
                            <a:latin typeface="Cambria Math"/>
                          </a:rPr>
                          <m:t>𝐷</m:t>
                        </m:r>
                      </m:sup>
                    </m:sSubSup>
                    <m:r>
                      <a:rPr lang="en-US" i="1">
                        <a:latin typeface="Cambria Math"/>
                        <a:ea typeface="Cambria Math"/>
                      </a:rPr>
                      <m:t>≈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sv-SE" i="1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−1/2)</m:t>
                        </m:r>
                      </m:e>
                      <m:sup>
                        <m:r>
                          <a:rPr lang="sv-SE" i="1">
                            <a:latin typeface="Cambria Math"/>
                            <a:ea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sv-SE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sv-SE" i="1">
                                <a:latin typeface="Cambria Math"/>
                              </a:rPr>
                              <m:t>𝑋</m:t>
                            </m:r>
                          </m:sub>
                          <m:sup>
                            <m:r>
                              <a:rPr lang="sv-SE" i="1">
                                <a:latin typeface="Cambria Math"/>
                              </a:rPr>
                              <m:t>2</m:t>
                            </m:r>
                            <m:r>
                              <a:rPr lang="sv-SE" i="1">
                                <a:latin typeface="Cambria Math"/>
                              </a:rPr>
                              <m:t>𝐷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sv-SE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sv-SE" i="1">
                                <a:latin typeface="Cambria Math"/>
                              </a:rPr>
                              <m:t>𝑋</m:t>
                            </m:r>
                          </m:sub>
                          <m:sup>
                            <m:r>
                              <a:rPr lang="sv-SE" i="1">
                                <a:latin typeface="Cambria Math"/>
                              </a:rPr>
                              <m:t>3</m:t>
                            </m:r>
                            <m:r>
                              <a:rPr lang="sv-SE" i="1">
                                <a:latin typeface="Cambria Math"/>
                              </a:rPr>
                              <m:t>𝐷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−1/2)</m:t>
                            </m:r>
                          </m:e>
                          <m:sup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The oscillator strength of a 2D crystal is much higher compared two its bulk value</a:t>
                </a:r>
              </a:p>
              <a:p>
                <a:r>
                  <a:rPr lang="en-US" dirty="0" smtClean="0"/>
                  <a:t>it drops rapidly with higher states which tells us that higher states have a weaker optical manifestation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05346" y="2066400"/>
                <a:ext cx="7560840" cy="4474800"/>
              </a:xfrm>
              <a:blipFill rotWithShape="1">
                <a:blip r:embed="rId2"/>
                <a:stretch>
                  <a:fillRect l="-2258" r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22" name="Picture 2" descr="H:\LumSpSemFigs10_17\Fig12_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170" y="2555701"/>
            <a:ext cx="2725737" cy="361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199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Optical transitions in a quantum well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 smtClean="0"/>
                  <a:t>Blue shift with decreasing QW                                   width</a:t>
                </a:r>
              </a:p>
              <a:p>
                <a:endParaRPr lang="en-US" dirty="0"/>
              </a:p>
              <a:p>
                <a:r>
                  <a:rPr lang="en-US" dirty="0" smtClean="0"/>
                  <a:t>Selection rule for </a:t>
                </a:r>
                <a:r>
                  <a:rPr lang="en-US" dirty="0" err="1" smtClean="0"/>
                  <a:t>infinte</a:t>
                </a:r>
                <a:r>
                  <a:rPr lang="en-US" dirty="0" smtClean="0"/>
                  <a:t> barrier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𝑗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en-US" dirty="0" smtClean="0"/>
              </a:p>
              <a:p>
                <a:r>
                  <a:rPr lang="en-US" dirty="0"/>
                  <a:t>Selection rule for </a:t>
                </a:r>
                <a:r>
                  <a:rPr lang="en-US" dirty="0" err="1" smtClean="0"/>
                  <a:t>finte</a:t>
                </a:r>
                <a:r>
                  <a:rPr lang="en-US" dirty="0" smtClean="0"/>
                  <a:t> </a:t>
                </a:r>
                <a:r>
                  <a:rPr lang="en-US" dirty="0"/>
                  <a:t>barrier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𝑗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=±0±2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±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4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 QW breaks the symmetry in                                   z direction lifting the degeneracy                            thus </a:t>
                </a:r>
                <a:r>
                  <a:rPr lang="en-US" dirty="0" err="1" smtClean="0"/>
                  <a:t>seperating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ligth</a:t>
                </a:r>
                <a:r>
                  <a:rPr lang="en-US" dirty="0" smtClean="0"/>
                  <a:t> and heavy                            holes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2126" t="-954" r="-4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H:\LumSpSemFigs10_17\Fig12_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082" y="1514925"/>
            <a:ext cx="3480042" cy="550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102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Luminescence of quantum wells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5231705" cy="4474800"/>
          </a:xfrm>
        </p:spPr>
        <p:txBody>
          <a:bodyPr/>
          <a:lstStyle/>
          <a:p>
            <a:r>
              <a:rPr lang="en-US" dirty="0" smtClean="0"/>
              <a:t>Usually only the lowest energy transition can be seen in luminescence spectra because of efficient relaxation of higher into lower energy states</a:t>
            </a:r>
          </a:p>
          <a:p>
            <a:endParaRPr lang="en-US" dirty="0" smtClean="0"/>
          </a:p>
          <a:p>
            <a:r>
              <a:rPr lang="en-US" dirty="0" smtClean="0"/>
              <a:t>There is a red shift due to interface roughness. There is energy relaxation with an in homogeneously broadened band</a:t>
            </a:r>
            <a:endParaRPr lang="en-US" dirty="0"/>
          </a:p>
        </p:txBody>
      </p:sp>
      <p:pic>
        <p:nvPicPr>
          <p:cNvPr id="5122" name="Picture 2" descr="H:\LumSpSemFigs10_17\Fig12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122" y="1691605"/>
            <a:ext cx="3170238" cy="385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333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Luminescence of quantum wells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3118644"/>
            <a:ext cx="8024400" cy="3901553"/>
          </a:xfrm>
        </p:spPr>
        <p:txBody>
          <a:bodyPr/>
          <a:lstStyle/>
          <a:p>
            <a:r>
              <a:rPr lang="en-US" dirty="0" smtClean="0"/>
              <a:t>Blue shift in emission spectra from decreased QW thickness enabling measurement of thickness if composition is know or composition if thickness is known</a:t>
            </a:r>
          </a:p>
          <a:p>
            <a:r>
              <a:rPr lang="en-US" dirty="0" smtClean="0"/>
              <a:t>The FWHM should be more than half that of bulk material making for example lasing easier</a:t>
            </a:r>
          </a:p>
          <a:p>
            <a:r>
              <a:rPr lang="en-US" dirty="0" smtClean="0"/>
              <a:t>Luminescence works at higher temperatures due to higher </a:t>
            </a:r>
            <a:r>
              <a:rPr lang="en-US" dirty="0" err="1" smtClean="0"/>
              <a:t>exciton</a:t>
            </a:r>
            <a:r>
              <a:rPr lang="en-US" dirty="0" smtClean="0"/>
              <a:t> binding energy and more overlap of wave function</a:t>
            </a:r>
          </a:p>
          <a:p>
            <a:r>
              <a:rPr lang="en-US" dirty="0" smtClean="0"/>
              <a:t>Population densities can reach very high values</a:t>
            </a:r>
          </a:p>
        </p:txBody>
      </p:sp>
      <p:pic>
        <p:nvPicPr>
          <p:cNvPr id="6146" name="Picture 2" descr="H:\LumSpSemFigs10_17\Fig12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666" y="1475581"/>
            <a:ext cx="5046662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003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Luminescence of quantum </a:t>
            </a:r>
            <a:r>
              <a:rPr lang="en-US" dirty="0" smtClean="0"/>
              <a:t>wire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073757" y="5364013"/>
            <a:ext cx="6239817" cy="146521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As spot size decrease the spectra of individual </a:t>
            </a:r>
            <a:r>
              <a:rPr lang="en-US" dirty="0" err="1" smtClean="0"/>
              <a:t>excitons</a:t>
            </a:r>
            <a:r>
              <a:rPr lang="en-US" dirty="0" smtClean="0"/>
              <a:t> can be seen</a:t>
            </a:r>
            <a:endParaRPr lang="en-US" dirty="0"/>
          </a:p>
        </p:txBody>
      </p:sp>
      <p:pic>
        <p:nvPicPr>
          <p:cNvPr id="7170" name="Picture 2" descr="H:\LumSpSemFigs10_17\Fig12_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829" y="1619597"/>
            <a:ext cx="3495675" cy="391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161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wires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2362" y="4427909"/>
            <a:ext cx="9849479" cy="1584176"/>
          </a:xfrm>
        </p:spPr>
        <p:txBody>
          <a:bodyPr/>
          <a:lstStyle/>
          <a:p>
            <a:r>
              <a:rPr lang="en-US" dirty="0" smtClean="0"/>
              <a:t>Are most often made by first growing the material then etching out the quantum wire</a:t>
            </a:r>
          </a:p>
          <a:p>
            <a:r>
              <a:rPr lang="en-US" dirty="0" smtClean="0"/>
              <a:t>Gold is also commonly used as a nucleation site in growth to produce quantum wires</a:t>
            </a:r>
          </a:p>
          <a:p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46" y="2699717"/>
            <a:ext cx="48482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103" y="6732165"/>
            <a:ext cx="10311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http://</a:t>
            </a:r>
            <a:r>
              <a:rPr lang="en-US" sz="2000" dirty="0" smtClean="0"/>
              <a:t>eng.thesaurus.rusnano.com/upload/iblock/3ae/quantum%20wire.jpg</a:t>
            </a:r>
          </a:p>
          <a:p>
            <a:r>
              <a:rPr lang="en-US" sz="2000" dirty="0"/>
              <a:t>http://www.mrc.ethz.ch/research/materials_for_communication/Ensslin_back2_left.jpg?hires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946" y="1041423"/>
            <a:ext cx="3986738" cy="331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50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Density of states in quantum wires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(1)</m:t>
                        </m:r>
                      </m:sup>
                    </m:sSubSup>
                  </m:oMath>
                </a14:m>
                <a:r>
                  <a:rPr lang="en-US" dirty="0" smtClean="0"/>
                  <a:t>(E)=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𝜋</m:t>
                        </m:r>
                      </m:den>
                    </m:f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sv-SE" b="0" i="1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sv-SE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b="0" i="1" smtClean="0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sv-SE" b="0" i="1" smtClean="0">
                                    <a:latin typeface="Cambria Math"/>
                                  </a:rPr>
                                  <m:t>𝑟</m:t>
                                </m:r>
                              </m:sub>
                            </m:sSub>
                          </m:num>
                          <m:den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sv-SE" b="0" i="1" smtClean="0">
                                <a:latin typeface="Cambria Math"/>
                                <a:ea typeface="Cambria Math"/>
                              </a:rPr>
                              <m:t>ℏ</m:t>
                            </m:r>
                          </m:den>
                        </m:f>
                        <m:r>
                          <a:rPr lang="sv-SE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sv-SE" b="0" i="1" smtClean="0">
                            <a:latin typeface="Cambria Math"/>
                          </a:rPr>
                          <m:t>1/2</m:t>
                        </m:r>
                      </m:sup>
                    </m:sSup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𝑗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sv-SE" b="0" i="1" smtClean="0">
                                <a:latin typeface="Cambria Math"/>
                              </a:rPr>
                              <m:t>,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sv-SE" i="1">
                                <a:latin typeface="Cambria Math"/>
                              </a:rPr>
                              <m:t>𝑗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</a:rPr>
                              <m:t>𝑧</m:t>
                            </m:r>
                            <m:r>
                              <a:rPr lang="sv-SE" i="1">
                                <a:latin typeface="Cambria Math"/>
                              </a:rPr>
                              <m:t>,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sv-SE" i="1">
                                <a:latin typeface="Cambria Math"/>
                              </a:rPr>
                              <m:t>𝑗</m:t>
                            </m:r>
                            <m:r>
                              <a:rPr lang="sv-SE" b="0" i="1" smtClean="0">
                                <a:latin typeface="Cambria Math"/>
                              </a:rPr>
                              <m:t>′</m:t>
                            </m:r>
                          </m:e>
                          <m:sub>
                            <m:r>
                              <a:rPr lang="sv-SE" i="1">
                                <a:latin typeface="Cambria Math"/>
                              </a:rPr>
                              <m:t>𝑥</m:t>
                            </m:r>
                            <m:r>
                              <a:rPr lang="sv-SE" i="1">
                                <a:latin typeface="Cambria Math"/>
                              </a:rPr>
                              <m:t>,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sv-SE" i="1">
                                <a:latin typeface="Cambria Math"/>
                              </a:rPr>
                              <m:t>𝑗</m:t>
                            </m:r>
                            <m:r>
                              <a:rPr lang="sv-SE" b="0" i="1" smtClean="0">
                                <a:latin typeface="Cambria Math"/>
                              </a:rPr>
                              <m:t>′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</a:rPr>
                              <m:t>𝑧</m:t>
                            </m:r>
                            <m:r>
                              <a:rPr lang="sv-SE" i="1">
                                <a:latin typeface="Cambria Math"/>
                              </a:rPr>
                              <m:t>,</m:t>
                            </m:r>
                          </m:sub>
                        </m:sSub>
                      </m:sub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sv-SE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sv-SE" b="0" i="1" smtClean="0">
                                    <a:latin typeface="Cambria Math"/>
                                  </a:rPr>
                                  <m:t>𝐸</m:t>
                                </m:r>
                                <m:r>
                                  <a:rPr lang="sv-SE" b="0" i="1" smtClean="0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sv-SE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sv-SE" b="0" i="1" smtClean="0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sv-SE" b="0" i="1" smtClean="0">
                                        <a:latin typeface="Cambria Math"/>
                                      </a:rPr>
                                      <m:t>𝑔</m:t>
                                    </m:r>
                                  </m:sub>
                                </m:sSub>
                                <m:r>
                                  <a:rPr lang="sv-SE" i="1">
                                    <a:latin typeface="Cambria Math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sv-SE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sv-SE" i="1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sv-SE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sv-SE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e>
                                      <m:sub>
                                        <m:r>
                                          <a:rPr lang="sv-SE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sv-SE" i="1">
                                        <a:latin typeface="Cambria Math"/>
                                      </a:rPr>
                                      <m:t>𝑒</m:t>
                                    </m:r>
                                  </m:sup>
                                </m:sSubSup>
                                <m:r>
                                  <a:rPr lang="sv-SE" i="1">
                                    <a:latin typeface="Cambria Math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sv-SE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sv-SE" i="1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sv-SE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sv-SE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e>
                                      <m:sub>
                                        <m:r>
                                          <a:rPr lang="sv-SE" b="0" i="1" smtClean="0">
                                            <a:latin typeface="Cambria Math"/>
                                          </a:rPr>
                                          <m:t>𝑧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sv-SE" i="1">
                                        <a:latin typeface="Cambria Math"/>
                                      </a:rPr>
                                      <m:t>𝑒</m:t>
                                    </m:r>
                                  </m:sup>
                                </m:sSubSup>
                                <m:r>
                                  <a:rPr lang="sv-SE" i="1">
                                    <a:latin typeface="Cambria Math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sv-SE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sv-SE" i="1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sv-SE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sv-SE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  <m:r>
                                          <a:rPr lang="sv-SE" b="0" i="1" smtClean="0">
                                            <a:latin typeface="Cambria Math"/>
                                          </a:rPr>
                                          <m:t>′</m:t>
                                        </m:r>
                                      </m:e>
                                      <m:sub>
                                        <m:r>
                                          <a:rPr lang="sv-SE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sv-SE" b="0" i="1" smtClean="0">
                                        <a:latin typeface="Cambria Math"/>
                                      </a:rPr>
                                      <m:t>h</m:t>
                                    </m:r>
                                  </m:sup>
                                </m:sSubSup>
                                <m:r>
                                  <a:rPr lang="sv-SE" i="1">
                                    <a:latin typeface="Cambria Math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sv-SE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sv-SE" i="1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sv-SE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sv-SE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  <m:r>
                                          <a:rPr lang="sv-SE" b="0" i="1" smtClean="0">
                                            <a:latin typeface="Cambria Math"/>
                                          </a:rPr>
                                          <m:t>′</m:t>
                                        </m:r>
                                      </m:e>
                                      <m:sub>
                                        <m:r>
                                          <a:rPr lang="sv-SE" b="0" i="1" smtClean="0">
                                            <a:latin typeface="Cambria Math"/>
                                          </a:rPr>
                                          <m:t>𝑧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sv-SE" b="0" i="1" smtClean="0">
                                        <a:latin typeface="Cambria Math"/>
                                      </a:rPr>
                                      <m:t>h</m:t>
                                    </m:r>
                                  </m:sup>
                                </m:sSubSup>
                              </m:e>
                            </m:rad>
                          </m:den>
                        </m:f>
                      </m:e>
                    </m:nary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 descr="H:\LumSpSemFigs10_17\Fig12_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674" y="2915741"/>
            <a:ext cx="4473575" cy="375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973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Optical absorption and emission of quantum wires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4583633" cy="4474800"/>
          </a:xfrm>
        </p:spPr>
        <p:txBody>
          <a:bodyPr/>
          <a:lstStyle/>
          <a:p>
            <a:r>
              <a:rPr lang="en-US" dirty="0" smtClean="0"/>
              <a:t>Absorption in the quantum wire is characterized by </a:t>
            </a:r>
            <a:r>
              <a:rPr lang="en-US" dirty="0" err="1" smtClean="0"/>
              <a:t>excitonic</a:t>
            </a:r>
            <a:r>
              <a:rPr lang="en-US" dirty="0" smtClean="0"/>
              <a:t> resonance</a:t>
            </a:r>
          </a:p>
          <a:p>
            <a:endParaRPr lang="en-US" dirty="0"/>
          </a:p>
          <a:p>
            <a:r>
              <a:rPr lang="en-US" dirty="0" smtClean="0"/>
              <a:t>The quantum wire has weak confinement in one direction</a:t>
            </a:r>
            <a:endParaRPr lang="en-US" dirty="0"/>
          </a:p>
        </p:txBody>
      </p:sp>
      <p:pic>
        <p:nvPicPr>
          <p:cNvPr id="9218" name="Picture 2" descr="H:\LumSpSemFigs10_17\Fig12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74" y="2699717"/>
            <a:ext cx="3733800" cy="299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588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wire luminescence spectra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130425" y="5672931"/>
                <a:ext cx="8024400" cy="1347266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=5</m:t>
                    </m:r>
                    <m:r>
                      <a:rPr lang="sv-SE" b="0" i="1" smtClean="0">
                        <a:latin typeface="Cambria Math"/>
                      </a:rPr>
                      <m:t>𝑛𝑚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Spectral broadening due to Pauli exclusion principle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130425" y="5672931"/>
                <a:ext cx="8024400" cy="1347266"/>
              </a:xfrm>
              <a:blipFill rotWithShape="1">
                <a:blip r:embed="rId2"/>
                <a:stretch>
                  <a:fillRect l="-2126" t="-2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 descr="H:\LumSpSemFigs10_17\Fig12_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570" y="1475581"/>
            <a:ext cx="6985000" cy="419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8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dots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130425" y="2066400"/>
                <a:ext cx="4844285" cy="4474800"/>
              </a:xfrm>
            </p:spPr>
            <p:txBody>
              <a:bodyPr/>
              <a:lstStyle/>
              <a:p>
                <a:r>
                  <a:rPr lang="en-US" dirty="0" smtClean="0"/>
                  <a:t>V(r) </a:t>
                </a:r>
                <a:r>
                  <a:rPr lang="en-US" dirty="0"/>
                  <a:t>= 0 </a:t>
                </a:r>
                <a:r>
                  <a:rPr lang="en-US" dirty="0" smtClean="0"/>
                  <a:t> for 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dirty="0" smtClean="0"/>
                  <a:t> R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V(r)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for </a:t>
                </a:r>
                <a:r>
                  <a:rPr lang="en-US" dirty="0" smtClean="0"/>
                  <a:t>r </a:t>
                </a:r>
                <a:r>
                  <a:rPr lang="en-US" dirty="0"/>
                  <a:t>&gt; </a:t>
                </a:r>
                <a:r>
                  <a:rPr lang="en-US" dirty="0" smtClean="0"/>
                  <a:t>R</a:t>
                </a:r>
              </a:p>
              <a:p>
                <a:endParaRPr lang="en-US" dirty="0"/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 ∞</m:t>
                    </m:r>
                  </m:oMath>
                </a14:m>
                <a:endParaRPr lang="sv-SE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sv-SE" dirty="0" smtClean="0">
                    <a:ea typeface="Cambria Math"/>
                  </a:rPr>
                  <a:t>  </a:t>
                </a:r>
                <a:r>
                  <a:rPr lang="sv-SE" dirty="0" err="1" smtClean="0">
                    <a:ea typeface="Cambria Math"/>
                  </a:rPr>
                  <a:t>then</a:t>
                </a:r>
                <a:r>
                  <a:rPr lang="sv-SE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𝑛𝑙</m:t>
                        </m:r>
                      </m:sub>
                    </m:sSub>
                  </m:oMath>
                </a14:m>
                <a:r>
                  <a:rPr lang="sv-SE" b="0" dirty="0" smtClean="0">
                    <a:ea typeface="Cambria Math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b="0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v-SE" i="1" dirty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ℏ</m:t>
                            </m:r>
                          </m:e>
                          <m:sup>
                            <m:r>
                              <a:rPr lang="sv-SE" i="1" dirty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𝑚</m:t>
                        </m:r>
                      </m:den>
                    </m:f>
                    <m:sSup>
                      <m:sSupPr>
                        <m:ctrlPr>
                          <a:rPr lang="sv-SE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(</m:t>
                        </m:r>
                        <m:f>
                          <m:fPr>
                            <m:ctrlP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sv-SE" b="0" i="1" dirty="0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b="0" i="1" dirty="0" smtClean="0">
                                    <a:latin typeface="Cambria Math"/>
                                    <a:ea typeface="Cambria Math"/>
                                  </a:rPr>
                                  <m:t>𝜒</m:t>
                                </m:r>
                              </m:e>
                              <m:sub>
                                <m:r>
                                  <a:rPr lang="sv-SE" b="0" i="1" dirty="0" smtClean="0">
                                    <a:latin typeface="Cambria Math"/>
                                    <a:ea typeface="Cambria Math"/>
                                  </a:rPr>
                                  <m:t>𝑛𝑙</m:t>
                                </m:r>
                              </m:sub>
                            </m:sSub>
                          </m:num>
                          <m:den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𝑅</m:t>
                            </m:r>
                          </m:den>
                        </m:f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sv-SE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sv-SE" b="0" dirty="0" smtClean="0">
                  <a:ea typeface="Cambria Math"/>
                </a:endParaRPr>
              </a:p>
              <a:p>
                <a:r>
                  <a:rPr lang="sv-SE" dirty="0" err="1" smtClean="0">
                    <a:ea typeface="Cambria Math"/>
                  </a:rPr>
                  <a:t>Where</a:t>
                </a:r>
                <a:r>
                  <a:rPr lang="sv-SE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 dirty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𝜒</m:t>
                        </m:r>
                      </m:e>
                      <m:sub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𝑛𝑙</m:t>
                        </m:r>
                      </m:sub>
                    </m:sSub>
                  </m:oMath>
                </a14:m>
                <a:r>
                  <a:rPr lang="sv-SE" dirty="0" smtClean="0">
                    <a:ea typeface="Cambria Math"/>
                  </a:rPr>
                  <a:t> is the </a:t>
                </a:r>
                <a:r>
                  <a:rPr lang="sv-SE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n-</a:t>
                </a:r>
                <a:r>
                  <a:rPr lang="sv-SE" dirty="0" err="1" smtClean="0">
                    <a:ea typeface="Cambria Math"/>
                  </a:rPr>
                  <a:t>th</a:t>
                </a:r>
                <a:r>
                  <a:rPr lang="sv-SE" dirty="0" smtClean="0">
                    <a:ea typeface="Cambria Math"/>
                  </a:rPr>
                  <a:t> </a:t>
                </a:r>
                <a:r>
                  <a:rPr lang="sv-SE" dirty="0" err="1" smtClean="0">
                    <a:ea typeface="Cambria Math"/>
                  </a:rPr>
                  <a:t>root</a:t>
                </a:r>
                <a:r>
                  <a:rPr lang="sv-SE" dirty="0" smtClean="0">
                    <a:ea typeface="Cambria Math"/>
                  </a:rPr>
                  <a:t> </a:t>
                </a:r>
                <a:r>
                  <a:rPr lang="sv-SE" dirty="0" err="1" smtClean="0">
                    <a:ea typeface="Cambria Math"/>
                  </a:rPr>
                  <a:t>of</a:t>
                </a:r>
                <a:r>
                  <a:rPr lang="sv-SE" dirty="0" smtClean="0">
                    <a:ea typeface="Cambria Math"/>
                  </a:rPr>
                  <a:t> the </a:t>
                </a:r>
                <a:r>
                  <a:rPr lang="sv-SE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l-</a:t>
                </a:r>
                <a:r>
                  <a:rPr lang="sv-SE" dirty="0" err="1" smtClean="0">
                    <a:ea typeface="Cambria Math"/>
                  </a:rPr>
                  <a:t>th</a:t>
                </a:r>
                <a:r>
                  <a:rPr lang="sv-SE" dirty="0" smtClean="0">
                    <a:ea typeface="Cambria Math"/>
                  </a:rPr>
                  <a:t>-order </a:t>
                </a:r>
                <a:r>
                  <a:rPr lang="sv-SE" dirty="0" err="1" smtClean="0">
                    <a:ea typeface="Cambria Math"/>
                  </a:rPr>
                  <a:t>bessel</a:t>
                </a:r>
                <a:r>
                  <a:rPr lang="sv-SE" dirty="0" smtClean="0">
                    <a:ea typeface="Cambria Math"/>
                  </a:rPr>
                  <a:t> </a:t>
                </a:r>
                <a:r>
                  <a:rPr lang="sv-SE" dirty="0" err="1" smtClean="0">
                    <a:ea typeface="Cambria Math"/>
                  </a:rPr>
                  <a:t>function</a:t>
                </a:r>
                <a:endParaRPr lang="sv-SE" dirty="0">
                  <a:ea typeface="Cambria Math"/>
                </a:endParaRPr>
              </a:p>
              <a:p>
                <a:endParaRPr lang="sv-SE" b="0" dirty="0" smtClean="0">
                  <a:ea typeface="Cambria Math"/>
                </a:endParaRPr>
              </a:p>
              <a:p>
                <a:endParaRPr lang="sv-SE" b="0" dirty="0" smtClean="0"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130425" y="2066400"/>
                <a:ext cx="4844285" cy="4474800"/>
              </a:xfrm>
              <a:blipFill rotWithShape="1">
                <a:blip r:embed="rId2"/>
                <a:stretch>
                  <a:fillRect l="-3522" t="-1090" r="-2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 descr="H:\LumSpSemFigs10_17\Fig12_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710" y="2123653"/>
            <a:ext cx="3333750" cy="319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402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levels in a infinitely deep spherical well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130425" y="2066400"/>
                <a:ext cx="4583633" cy="4474800"/>
              </a:xfrm>
            </p:spPr>
            <p:txBody>
              <a:bodyPr/>
              <a:lstStyle/>
              <a:p>
                <a:r>
                  <a:rPr lang="en-US" dirty="0" smtClean="0"/>
                  <a:t>We have the quantum numbers n, l and m which are the principle, the orbital and the magnetic quantum numbers</a:t>
                </a:r>
              </a:p>
              <a:p>
                <a:r>
                  <a:rPr lang="en-US" dirty="0" smtClean="0"/>
                  <a:t>The energy of the state is determined by n and l</a:t>
                </a:r>
              </a:p>
              <a:p>
                <a:r>
                  <a:rPr lang="en-US" dirty="0" smtClean="0"/>
                  <a:t>The magnetic quantum number m can acquire (2l+1) values of 0,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1, …, ±</m:t>
                    </m:r>
                    <m:r>
                      <a:rPr lang="sv-SE" b="0" i="1" smtClean="0">
                        <a:latin typeface="Cambria Math"/>
                        <a:ea typeface="Cambria Math"/>
                      </a:rPr>
                      <m:t>𝑙</m:t>
                    </m:r>
                  </m:oMath>
                </a14:m>
                <a:r>
                  <a:rPr lang="en-US" dirty="0" smtClean="0"/>
                  <a:t> and this degeneracy can be lifted in an magnetic field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130425" y="2066400"/>
                <a:ext cx="4583633" cy="4474800"/>
              </a:xfrm>
              <a:blipFill rotWithShape="1">
                <a:blip r:embed="rId2"/>
                <a:stretch>
                  <a:fillRect l="-3723" t="-954" r="-3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0" name="Picture 2" descr="H:\LumSpSemFigs10_17\Fig12_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066" y="2195661"/>
            <a:ext cx="350681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581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quantum dots according to the strength of the quantum confinement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5436020"/>
            <a:ext cx="8024400" cy="158417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3314" name="Picture 2" descr="H:\LumSpSemFigs10_17\Fig12_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009" y="1835621"/>
            <a:ext cx="5987273" cy="349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940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quantum confinement regime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i="1" dirty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sv-SE" b="0" i="1" dirty="0" smtClean="0">
                            <a:latin typeface="Cambria Math"/>
                          </a:rPr>
                          <m:t>𝐿</m:t>
                        </m:r>
                      </m:sub>
                    </m:sSub>
                    <m:r>
                      <a:rPr lang="sv-SE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&lt;&lt; R &lt;&lt;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sv-SE" b="0" i="1" dirty="0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absorption spectra have peaks at</a:t>
                </a:r>
              </a:p>
              <a:p>
                <a:pPr marL="0" indent="0">
                  <a:buNone/>
                </a:pPr>
                <a:r>
                  <a:rPr lang="en-US" dirty="0" smtClean="0"/>
                  <a:t>	</a:t>
                </a:r>
                <a:r>
                  <a:rPr lang="sv-SE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i="1">
                            <a:latin typeface="Cambria Math"/>
                            <a:ea typeface="Cambria Math"/>
                          </a:rPr>
                          <m:t>𝑛𝑙</m:t>
                        </m:r>
                      </m:sub>
                    </m:sSub>
                  </m:oMath>
                </a14:m>
                <a:r>
                  <a:rPr lang="sv-SE" dirty="0">
                    <a:ea typeface="Cambria Math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 dirty="0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𝑔</m:t>
                        </m:r>
                      </m:sub>
                    </m:sSub>
                    <m:r>
                      <a:rPr lang="sv-SE" b="0" i="1" dirty="0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sv-SE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v-SE" i="1" dirty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ℏ</m:t>
                            </m:r>
                          </m:e>
                          <m:sup>
                            <m:r>
                              <a:rPr lang="sv-SE" i="1" dirty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sv-SE" i="1" dirty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sub>
                        </m:sSub>
                      </m:den>
                    </m:f>
                    <m:sSup>
                      <m:sSupPr>
                        <m:ctrlPr>
                          <a:rPr lang="sv-SE" i="1" dirty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(</m:t>
                        </m:r>
                        <m:f>
                          <m:fPr>
                            <m:ctrlPr>
                              <a:rPr lang="sv-SE" i="1" dirty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sv-SE" i="1" dirty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i="1" dirty="0">
                                    <a:latin typeface="Cambria Math"/>
                                    <a:ea typeface="Cambria Math"/>
                                  </a:rPr>
                                  <m:t>𝜒</m:t>
                                </m:r>
                              </m:e>
                              <m:sub>
                                <m:r>
                                  <a:rPr lang="sv-SE" i="1" dirty="0">
                                    <a:latin typeface="Cambria Math"/>
                                    <a:ea typeface="Cambria Math"/>
                                  </a:rPr>
                                  <m:t>𝑛𝑙</m:t>
                                </m:r>
                              </m:sub>
                            </m:sSub>
                          </m:num>
                          <m:den>
                            <m:r>
                              <a:rPr lang="sv-SE" i="1" dirty="0">
                                <a:latin typeface="Cambria Math"/>
                                <a:ea typeface="Cambria Math"/>
                              </a:rPr>
                              <m:t>𝑅</m:t>
                            </m:r>
                          </m:den>
                        </m:f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The ground state(n=1 l=0) with Coulomb interaction taken into account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sv-SE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,1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sv-SE" dirty="0">
                    <a:ea typeface="Cambria Math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 dirty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𝑔</m:t>
                        </m:r>
                      </m:sub>
                    </m:sSub>
                    <m:r>
                      <a:rPr lang="sv-SE" i="1" dirty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sv-SE" i="1" dirty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sv-SE" i="1" dirty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sv-SE" i="1">
                                <a:latin typeface="Cambria Math"/>
                                <a:ea typeface="Cambria Math"/>
                              </a:rPr>
                              <m:t>ℏ</m:t>
                            </m:r>
                          </m:e>
                          <m:sup>
                            <m:r>
                              <a:rPr lang="sv-SE" i="1" dirty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sv-SE" i="1" dirty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i="1" dirty="0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sv-SE" i="1" dirty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sub>
                        </m:sSub>
                      </m:den>
                    </m:f>
                    <m:sSup>
                      <m:sSupPr>
                        <m:ctrlPr>
                          <a:rPr lang="sv-SE" i="1" dirty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(</m:t>
                        </m:r>
                        <m:f>
                          <m:fPr>
                            <m:ctrlPr>
                              <a:rPr lang="sv-SE" i="1" dirty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sv-SE" i="1" dirty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i="1" dirty="0">
                                    <a:latin typeface="Cambria Math"/>
                                    <a:ea typeface="Cambria Math"/>
                                  </a:rPr>
                                  <m:t>𝜒</m:t>
                                </m:r>
                              </m:e>
                              <m:sub>
                                <m:r>
                                  <a:rPr lang="sv-SE" i="1" dirty="0">
                                    <a:latin typeface="Cambria Math"/>
                                    <a:ea typeface="Cambria Math"/>
                                  </a:rPr>
                                  <m:t>𝑛𝑙</m:t>
                                </m:r>
                              </m:sub>
                            </m:sSub>
                          </m:num>
                          <m:den>
                            <m:r>
                              <a:rPr lang="sv-SE" i="1" dirty="0">
                                <a:latin typeface="Cambria Math"/>
                                <a:ea typeface="Cambria Math"/>
                              </a:rPr>
                              <m:t>𝑅</m:t>
                            </m:r>
                          </m:den>
                        </m:f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sv-SE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- 1.786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sv-SE" b="0" i="1" smtClean="0">
                            <a:latin typeface="Cambria Math"/>
                          </a:rPr>
                          <m:t>2(4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sv-SE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/>
                                <a:ea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sv-SE" b="0" i="1" smtClean="0">
                            <a:latin typeface="Cambria Math"/>
                          </a:rPr>
                          <m:t>)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𝜀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𝑅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2126" t="-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0744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 quantum confinement regime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130425" y="4283893"/>
                <a:ext cx="8024400" cy="2736303"/>
              </a:xfrm>
            </p:spPr>
            <p:txBody>
              <a:bodyPr/>
              <a:lstStyle/>
              <a:p>
                <a:r>
                  <a:rPr lang="en-US" dirty="0" smtClean="0"/>
                  <a:t>Taking the correlation energy into account and generalizing the </a:t>
                </a:r>
                <a:r>
                  <a:rPr lang="en-US" dirty="0" err="1" smtClean="0"/>
                  <a:t>exciton</a:t>
                </a:r>
                <a:r>
                  <a:rPr lang="en-US" dirty="0" smtClean="0"/>
                  <a:t> ground state yields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sv-SE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i="1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sv-SE" i="1">
                            <a:latin typeface="Cambria Math"/>
                            <a:ea typeface="Cambria Math"/>
                          </a:rPr>
                          <m:t>𝑠</m:t>
                        </m:r>
                        <m:r>
                          <a:rPr lang="sv-SE" i="1">
                            <a:latin typeface="Cambria Math"/>
                            <a:ea typeface="Cambria Math"/>
                          </a:rPr>
                          <m:t>,1</m:t>
                        </m:r>
                        <m:r>
                          <a:rPr lang="sv-SE" i="1">
                            <a:latin typeface="Cambria Math"/>
                            <a:ea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sv-SE" dirty="0">
                    <a:ea typeface="Cambria Math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 dirty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𝑔</m:t>
                        </m:r>
                      </m:sub>
                    </m:sSub>
                    <m:r>
                      <a:rPr lang="sv-SE" i="1" dirty="0">
                        <a:latin typeface="Cambria Math"/>
                        <a:ea typeface="Cambria Math"/>
                      </a:rPr>
                      <m:t>+</m:t>
                    </m:r>
                    <m:sSup>
                      <m:sSupPr>
                        <m:ctrlPr>
                          <a:rPr lang="sv-SE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 smtClean="0">
                            <a:latin typeface="Cambria Math"/>
                            <a:ea typeface="Cambria Math"/>
                          </a:rPr>
                          <m:t>𝜋</m:t>
                        </m:r>
                      </m:e>
                      <m:sup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sv-SE" b="0" i="1" dirty="0" smtClean="0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sv-SE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sv-SE" i="1" dirty="0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sv-SE" i="1" dirty="0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sv-SE" b="0" i="1" dirty="0" smtClean="0"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sv-SE" b="0" i="1" dirty="0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sub>
                            </m:sSub>
                          </m:num>
                          <m:den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𝑅</m:t>
                            </m:r>
                          </m:den>
                        </m:f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sv-SE" i="1" dirty="0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sv-SE" dirty="0">
                        <a:latin typeface="Cambria Math"/>
                        <a:ea typeface="Cambria Math"/>
                      </a:rPr>
                      <m:t>−</m:t>
                    </m:r>
                    <m:r>
                      <a:rPr lang="sv-SE" i="1" dirty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1.786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sv-SE" i="1" dirty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i="1" dirty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sv-SE" i="1" dirty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r>
                          <a:rPr lang="sv-SE" b="0" i="1" smtClean="0">
                            <a:latin typeface="Cambria Math"/>
                          </a:rPr>
                          <m:t>𝑅</m:t>
                        </m:r>
                      </m:den>
                    </m:f>
                    <m:sSub>
                      <m:sSubPr>
                        <m:ctrlPr>
                          <a:rPr lang="sv-SE" i="1" dirty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sv-SE" b="0" i="0" dirty="0" smtClean="0">
                        <a:latin typeface="Cambria Math"/>
                        <a:ea typeface="Cambria Math"/>
                      </a:rPr>
                      <m:t>− </m:t>
                    </m:r>
                  </m:oMath>
                </a14:m>
                <a:r>
                  <a:rPr lang="en-US" dirty="0" smtClean="0"/>
                  <a:t>0.248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i="1" dirty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Triangles show </a:t>
                </a:r>
                <a:r>
                  <a:rPr lang="en-US" dirty="0" err="1" smtClean="0"/>
                  <a:t>exciton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bohr</a:t>
                </a:r>
                <a:r>
                  <a:rPr lang="en-US" dirty="0" smtClean="0"/>
                  <a:t> radius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130425" y="4283893"/>
                <a:ext cx="8024400" cy="2736303"/>
              </a:xfrm>
              <a:blipFill rotWithShape="1">
                <a:blip r:embed="rId2"/>
                <a:stretch>
                  <a:fillRect l="-2126" t="-1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38" name="Picture 2" descr="H:\LumSpSemFigs10_17\Fig12_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642" y="1547589"/>
            <a:ext cx="6229350" cy="263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604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Luminescence of quantum dots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5346" y="2066400"/>
            <a:ext cx="9849479" cy="4474800"/>
          </a:xfrm>
        </p:spPr>
        <p:txBody>
          <a:bodyPr/>
          <a:lstStyle/>
          <a:p>
            <a:r>
              <a:rPr lang="en-US" dirty="0" smtClean="0"/>
              <a:t>Quantum dots can be repaired in many different ways therefore it is hard to find generally valid features</a:t>
            </a:r>
          </a:p>
          <a:p>
            <a:r>
              <a:rPr lang="en-US" dirty="0" smtClean="0"/>
              <a:t>Some features they do share are: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 smtClean="0"/>
              <a:t>Emission spectrum is blue shifted with decreasing size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 smtClean="0"/>
              <a:t>Edge emission is superior to its bulk properties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 smtClean="0"/>
              <a:t>Emission can be seen at high T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 smtClean="0"/>
              <a:t>Emission and excitation spectra is                                                 broadened because of different shape                                      and size of the quantum dots</a:t>
            </a:r>
            <a:endParaRPr lang="en-US" dirty="0"/>
          </a:p>
        </p:txBody>
      </p:sp>
      <p:pic>
        <p:nvPicPr>
          <p:cNvPr id="15362" name="Picture 2" descr="H:\LumSpSemFigs10_17\Fig12_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994" y="4211885"/>
            <a:ext cx="43942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988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Luminescence of quantum dots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05347" y="2066400"/>
                <a:ext cx="6048672" cy="4474800"/>
              </a:xfrm>
            </p:spPr>
            <p:txBody>
              <a:bodyPr/>
              <a:lstStyle/>
              <a:p>
                <a:endParaRPr lang="en-US" dirty="0" smtClean="0"/>
              </a:p>
              <a:p>
                <a:r>
                  <a:rPr lang="en-US" dirty="0" smtClean="0"/>
                  <a:t>Low temperature measurement of different </a:t>
                </a:r>
                <a:r>
                  <a:rPr lang="en-US" dirty="0" err="1" smtClean="0"/>
                  <a:t>AgBr</a:t>
                </a:r>
                <a:r>
                  <a:rPr lang="en-US" dirty="0" smtClean="0"/>
                  <a:t> samples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free </a:t>
                </a:r>
                <a:r>
                  <a:rPr lang="en-US" dirty="0" err="1" smtClean="0"/>
                  <a:t>exciton</a:t>
                </a:r>
                <a:r>
                  <a:rPr lang="en-US" dirty="0" smtClean="0"/>
                  <a:t> edge emission grows by 4 orders of magnitude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impurity related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</a:rPr>
                          <m:t>𝐼𝑜𝑑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</a:rPr>
                          <m:t>𝐿𝑂</m:t>
                        </m:r>
                      </m:sub>
                    </m:sSub>
                    <m:r>
                      <a:rPr lang="sv-SE" b="0" i="1" smtClean="0">
                        <a:latin typeface="Cambria Math"/>
                      </a:rPr>
                      <m:t>(</m:t>
                    </m:r>
                    <m:r>
                      <a:rPr lang="sv-SE" b="0" i="1" smtClean="0">
                        <a:latin typeface="Cambria Math"/>
                      </a:rPr>
                      <m:t>𝐵𝐸</m:t>
                    </m:r>
                    <m:r>
                      <a:rPr lang="sv-SE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emission completely disappears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05347" y="2066400"/>
                <a:ext cx="6048672" cy="4474800"/>
              </a:xfrm>
              <a:blipFill rotWithShape="1">
                <a:blip r:embed="rId2"/>
                <a:stretch>
                  <a:fillRect l="-2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86" name="Picture 2" descr="H:\LumSpSemFigs10_17\Fig12_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018" y="2483693"/>
            <a:ext cx="4160838" cy="370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6274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Luminescence of quantum dots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5346" y="2066400"/>
            <a:ext cx="6075145" cy="4474800"/>
          </a:xfrm>
        </p:spPr>
        <p:txBody>
          <a:bodyPr/>
          <a:lstStyle/>
          <a:p>
            <a:r>
              <a:rPr lang="en-US" dirty="0" err="1" smtClean="0"/>
              <a:t>Nano</a:t>
            </a:r>
            <a:r>
              <a:rPr lang="en-US" dirty="0" smtClean="0"/>
              <a:t> crystals are placed in a solution at high temperature and grows slowly into bulk sized crystals</a:t>
            </a:r>
          </a:p>
          <a:p>
            <a:endParaRPr lang="en-US" dirty="0" smtClean="0"/>
          </a:p>
          <a:p>
            <a:r>
              <a:rPr lang="en-US" dirty="0" smtClean="0"/>
              <a:t>Absorption spectra goes from structured to smooth</a:t>
            </a:r>
          </a:p>
          <a:p>
            <a:endParaRPr lang="en-US" dirty="0" smtClean="0"/>
          </a:p>
          <a:p>
            <a:r>
              <a:rPr lang="en-US" dirty="0" smtClean="0"/>
              <a:t>Emission spectra redshifts then coulomb interaction starts to prevail and the spectra narrow into a </a:t>
            </a:r>
            <a:r>
              <a:rPr lang="en-US" dirty="0" err="1" smtClean="0"/>
              <a:t>excitonic</a:t>
            </a:r>
            <a:r>
              <a:rPr lang="en-US" dirty="0" smtClean="0"/>
              <a:t> maxima</a:t>
            </a:r>
            <a:endParaRPr lang="en-US" dirty="0"/>
          </a:p>
        </p:txBody>
      </p:sp>
      <p:pic>
        <p:nvPicPr>
          <p:cNvPr id="17410" name="Picture 2" descr="H:\LumSpSemFigs10_17\Fig12_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492" y="1691605"/>
            <a:ext cx="4071938" cy="503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9976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Luminescence of quantum dots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5346" y="2066400"/>
            <a:ext cx="6048671" cy="4474800"/>
          </a:xfrm>
        </p:spPr>
        <p:txBody>
          <a:bodyPr/>
          <a:lstStyle/>
          <a:p>
            <a:r>
              <a:rPr lang="en-US" dirty="0" smtClean="0"/>
              <a:t>Light with different energies are used to excite different sized </a:t>
            </a:r>
            <a:r>
              <a:rPr lang="en-US" dirty="0" err="1" smtClean="0"/>
              <a:t>CdSe</a:t>
            </a:r>
            <a:r>
              <a:rPr lang="en-US" dirty="0" smtClean="0"/>
              <a:t> </a:t>
            </a:r>
            <a:r>
              <a:rPr lang="en-US" dirty="0" err="1" smtClean="0"/>
              <a:t>nanocrystals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8434" name="Picture 2" descr="H:\LumSpSemFigs10_17\Fig12_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018" y="1403573"/>
            <a:ext cx="4059238" cy="580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708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Exciton</a:t>
            </a:r>
            <a:r>
              <a:rPr lang="en-US" dirty="0" smtClean="0"/>
              <a:t>-phonon interaction, phonon bottleneck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3923852"/>
            <a:ext cx="8024400" cy="2617347"/>
          </a:xfrm>
        </p:spPr>
        <p:txBody>
          <a:bodyPr/>
          <a:lstStyle/>
          <a:p>
            <a:r>
              <a:rPr lang="en-US" dirty="0" smtClean="0"/>
              <a:t>Normally hot carriers throw away their energy through LO phonons and then acoustic phonons</a:t>
            </a:r>
          </a:p>
          <a:p>
            <a:r>
              <a:rPr lang="en-US" dirty="0" smtClean="0"/>
              <a:t>In sufficiently small </a:t>
            </a:r>
            <a:r>
              <a:rPr lang="en-US" dirty="0" err="1" smtClean="0"/>
              <a:t>nanocrystals</a:t>
            </a:r>
            <a:r>
              <a:rPr lang="en-US" dirty="0" smtClean="0"/>
              <a:t> it can cool off only to the discreet energy states and the LO phonon does not have enough energy to achieve this</a:t>
            </a:r>
          </a:p>
          <a:p>
            <a:r>
              <a:rPr lang="en-US" dirty="0" smtClean="0"/>
              <a:t>Only through multi-phonon LO+LA/TA emission can the hot carrier cool down</a:t>
            </a:r>
            <a:endParaRPr lang="en-US" dirty="0"/>
          </a:p>
        </p:txBody>
      </p:sp>
      <p:pic>
        <p:nvPicPr>
          <p:cNvPr id="19458" name="Picture 2" descr="H:\LumSpSemFigs10_17\Fig12_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906" y="1691605"/>
            <a:ext cx="5868987" cy="222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010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Phonon </a:t>
            </a:r>
            <a:r>
              <a:rPr lang="en-US" dirty="0"/>
              <a:t>bottleneck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033538" y="5580036"/>
            <a:ext cx="8352927" cy="151216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20482" name="Picture 2" descr="H:\LumSpSemFigs10_17\Fig12_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026" y="2310221"/>
            <a:ext cx="3925887" cy="402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33338" y="2310221"/>
            <a:ext cx="5832648" cy="4349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marL="204788" indent="-2047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825" indent="-2095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754063" indent="-260350" algn="l" defTabSz="1042988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030288" indent="-2619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Verdana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281113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As the size of the </a:t>
            </a:r>
            <a:r>
              <a:rPr lang="en-US" kern="0" dirty="0" err="1" smtClean="0"/>
              <a:t>nanocrystal</a:t>
            </a:r>
            <a:r>
              <a:rPr lang="en-US" kern="0" dirty="0" smtClean="0"/>
              <a:t> decreases the phonon interaction decreases</a:t>
            </a:r>
          </a:p>
          <a:p>
            <a:endParaRPr lang="en-US" kern="0" dirty="0" smtClean="0"/>
          </a:p>
          <a:p>
            <a:r>
              <a:rPr lang="en-US" kern="0" dirty="0" smtClean="0"/>
              <a:t>Or it is because of the smaller electric dipole moment of the </a:t>
            </a:r>
            <a:r>
              <a:rPr lang="en-US" kern="0" dirty="0" err="1" smtClean="0"/>
              <a:t>exciton</a:t>
            </a:r>
            <a:r>
              <a:rPr lang="en-US" kern="0" dirty="0" smtClean="0"/>
              <a:t> that decreases with smaller crystal i.e. weakening </a:t>
            </a:r>
            <a:r>
              <a:rPr lang="en-US" kern="0" dirty="0" err="1" smtClean="0"/>
              <a:t>Frölich</a:t>
            </a:r>
            <a:r>
              <a:rPr lang="en-US" kern="0" dirty="0" smtClean="0"/>
              <a:t> interaction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567766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phonon </a:t>
            </a:r>
            <a:r>
              <a:rPr lang="en-US" dirty="0"/>
              <a:t>bottleneck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5347" y="2066399"/>
            <a:ext cx="5040560" cy="5025805"/>
          </a:xfrm>
        </p:spPr>
        <p:txBody>
          <a:bodyPr/>
          <a:lstStyle/>
          <a:p>
            <a:r>
              <a:rPr lang="en-US" dirty="0" smtClean="0"/>
              <a:t>Other experiments show opposite phenomena</a:t>
            </a:r>
          </a:p>
          <a:p>
            <a:endParaRPr lang="en-US" dirty="0"/>
          </a:p>
          <a:p>
            <a:r>
              <a:rPr lang="en-US" dirty="0" smtClean="0"/>
              <a:t>Relaxation time decreases with shrinking quantum dot radius</a:t>
            </a:r>
          </a:p>
          <a:p>
            <a:endParaRPr lang="en-US" dirty="0"/>
          </a:p>
          <a:p>
            <a:r>
              <a:rPr lang="en-US" dirty="0" smtClean="0"/>
              <a:t>Proposed solution was a new relaxation mechanism that utilizes the surface to the </a:t>
            </a:r>
            <a:r>
              <a:rPr lang="en-US" dirty="0" err="1" smtClean="0"/>
              <a:t>passivating</a:t>
            </a:r>
            <a:r>
              <a:rPr lang="en-US" dirty="0" smtClean="0"/>
              <a:t> shell(surface vibrations) this is the so called adiabatic transition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1506" name="Picture 2" descr="H:\LumSpSemFigs10_17\Fig12_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922" y="2699717"/>
            <a:ext cx="4951412" cy="281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8276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phonon bottleneck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5346" y="2066400"/>
            <a:ext cx="7200799" cy="4474800"/>
          </a:xfrm>
        </p:spPr>
        <p:txBody>
          <a:bodyPr/>
          <a:lstStyle/>
          <a:p>
            <a:r>
              <a:rPr lang="en-US" dirty="0" smtClean="0"/>
              <a:t>Another mechanism for cooling of the carrier through a type off auger recombination with coulomb electron-hole interaction</a:t>
            </a:r>
          </a:p>
          <a:p>
            <a:endParaRPr lang="en-US" dirty="0"/>
          </a:p>
          <a:p>
            <a:r>
              <a:rPr lang="en-US" dirty="0" smtClean="0"/>
              <a:t>The electron falls down to the bottom of the conduction band via an </a:t>
            </a:r>
            <a:r>
              <a:rPr lang="en-US" dirty="0" err="1" smtClean="0"/>
              <a:t>interband</a:t>
            </a:r>
            <a:r>
              <a:rPr lang="en-US" dirty="0" smtClean="0"/>
              <a:t> transition and via coulomb interaction transfers its energy to the hole</a:t>
            </a:r>
          </a:p>
          <a:p>
            <a:endParaRPr lang="en-US" dirty="0"/>
          </a:p>
          <a:p>
            <a:r>
              <a:rPr lang="en-US" dirty="0" smtClean="0"/>
              <a:t>The hole which has more states due to band degeneracy and greater mass can cool by emitting phonons</a:t>
            </a:r>
            <a:endParaRPr lang="en-US" dirty="0"/>
          </a:p>
        </p:txBody>
      </p:sp>
      <p:pic>
        <p:nvPicPr>
          <p:cNvPr id="22530" name="Picture 2" descr="H:\LumSpSemFigs10_17\Fig12_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8" y="1763613"/>
            <a:ext cx="2460625" cy="483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446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Excitons</a:t>
            </a:r>
            <a:r>
              <a:rPr lang="en-US" dirty="0" smtClean="0"/>
              <a:t> indirect in real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05546" y="5003972"/>
            <a:ext cx="8064896" cy="1537227"/>
          </a:xfrm>
        </p:spPr>
        <p:txBody>
          <a:bodyPr/>
          <a:lstStyle/>
          <a:p>
            <a:r>
              <a:rPr lang="en-US" dirty="0" smtClean="0"/>
              <a:t>A spatially separated electron and hole its overlap in wave function and combined recombination energy can be manipulated via an electric field</a:t>
            </a:r>
            <a:endParaRPr lang="en-US" dirty="0"/>
          </a:p>
        </p:txBody>
      </p:sp>
      <p:pic>
        <p:nvPicPr>
          <p:cNvPr id="23554" name="Picture 2" descr="H:\LumSpSemFigs10_17\Fig12_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770" y="1829937"/>
            <a:ext cx="2619375" cy="292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643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Excitons</a:t>
            </a:r>
            <a:r>
              <a:rPr lang="en-US" dirty="0"/>
              <a:t> indirect in real 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5159697" cy="4474800"/>
          </a:xfrm>
        </p:spPr>
        <p:txBody>
          <a:bodyPr/>
          <a:lstStyle/>
          <a:p>
            <a:r>
              <a:rPr lang="en-US" dirty="0" smtClean="0"/>
              <a:t>Three double </a:t>
            </a:r>
            <a:r>
              <a:rPr lang="en-US" dirty="0" err="1" smtClean="0"/>
              <a:t>GaAs</a:t>
            </a:r>
            <a:r>
              <a:rPr lang="en-US" dirty="0" smtClean="0"/>
              <a:t> quantum wells with thin </a:t>
            </a:r>
            <a:r>
              <a:rPr lang="en-US" dirty="0" err="1" smtClean="0"/>
              <a:t>AlAs</a:t>
            </a:r>
            <a:r>
              <a:rPr lang="en-US" dirty="0" smtClean="0"/>
              <a:t> barriers</a:t>
            </a:r>
          </a:p>
          <a:p>
            <a:endParaRPr lang="en-US" dirty="0" smtClean="0"/>
          </a:p>
          <a:p>
            <a:r>
              <a:rPr lang="en-US" dirty="0" smtClean="0"/>
              <a:t>When voltage is applied a noticeable redshift occurs</a:t>
            </a:r>
          </a:p>
          <a:p>
            <a:endParaRPr lang="en-US" dirty="0" smtClean="0"/>
          </a:p>
          <a:p>
            <a:r>
              <a:rPr lang="en-US" dirty="0" smtClean="0"/>
              <a:t>The shift saturates because of shielding created by a substantial amount of indirect </a:t>
            </a:r>
            <a:r>
              <a:rPr lang="en-US" dirty="0" err="1" smtClean="0"/>
              <a:t>excitons</a:t>
            </a:r>
            <a:endParaRPr lang="en-US" dirty="0"/>
          </a:p>
        </p:txBody>
      </p:sp>
      <p:pic>
        <p:nvPicPr>
          <p:cNvPr id="24578" name="Picture 2" descr="H:\LumSpSemFigs10_17\Fig12_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492" y="2193925"/>
            <a:ext cx="2932112" cy="461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4907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Enhanced photoluminescence intensity during 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5346" y="4931965"/>
            <a:ext cx="9849479" cy="2088233"/>
          </a:xfrm>
        </p:spPr>
        <p:txBody>
          <a:bodyPr/>
          <a:lstStyle/>
          <a:p>
            <a:r>
              <a:rPr lang="en-US" dirty="0" smtClean="0"/>
              <a:t>A 200nm </a:t>
            </a:r>
            <a:r>
              <a:rPr lang="en-US" dirty="0" err="1" smtClean="0"/>
              <a:t>CdSe</a:t>
            </a:r>
            <a:r>
              <a:rPr lang="en-US" dirty="0" smtClean="0"/>
              <a:t> film on Si shows a 20 fold increase of intensity during exposure</a:t>
            </a:r>
          </a:p>
          <a:p>
            <a:r>
              <a:rPr lang="en-US" dirty="0" smtClean="0"/>
              <a:t>Effect depends on external parameters such as atmosphere,  substrate material and thickness of film</a:t>
            </a:r>
          </a:p>
          <a:p>
            <a:r>
              <a:rPr lang="en-US" dirty="0" smtClean="0"/>
              <a:t>Proposed explanation is the passivation off dangling bonds (surface)</a:t>
            </a:r>
            <a:endParaRPr lang="en-US" dirty="0"/>
          </a:p>
        </p:txBody>
      </p:sp>
      <p:pic>
        <p:nvPicPr>
          <p:cNvPr id="25602" name="Picture 2" descr="H:\LumSpSemFigs10_17\Fig12_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1" y="1547589"/>
            <a:ext cx="4176464" cy="344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1508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226" y="1547589"/>
            <a:ext cx="72009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Enhancement of luminescence intensity by metal </a:t>
            </a:r>
            <a:r>
              <a:rPr lang="en-US" dirty="0" err="1" smtClean="0"/>
              <a:t>nano</a:t>
            </a:r>
            <a:r>
              <a:rPr lang="en-US" dirty="0" smtClean="0"/>
              <a:t> particles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5346" y="5292005"/>
            <a:ext cx="9849479" cy="1728191"/>
          </a:xfrm>
        </p:spPr>
        <p:txBody>
          <a:bodyPr/>
          <a:lstStyle/>
          <a:p>
            <a:r>
              <a:rPr lang="en-US" dirty="0" smtClean="0"/>
              <a:t>When a metal nanoparticle is in close proximity of an exited QD </a:t>
            </a:r>
            <a:r>
              <a:rPr lang="en-US" dirty="0" err="1" smtClean="0"/>
              <a:t>plasmonic</a:t>
            </a:r>
            <a:r>
              <a:rPr lang="en-US" dirty="0" smtClean="0"/>
              <a:t> oscillations in the nanoparticle. This surface </a:t>
            </a:r>
            <a:r>
              <a:rPr lang="en-US" dirty="0" err="1" smtClean="0"/>
              <a:t>plasmon</a:t>
            </a:r>
            <a:r>
              <a:rPr lang="en-US" dirty="0" smtClean="0"/>
              <a:t> then concentrates the optical field into the QD which increases the emission efficiency via Purcell effect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361" y="7123312"/>
            <a:ext cx="10242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Picture from http</a:t>
            </a:r>
            <a:r>
              <a:rPr lang="en-US" dirty="0"/>
              <a:t>://cdn.physorg.com/newman/gfx/news/hires/nanoparticle.jpg</a:t>
            </a:r>
          </a:p>
        </p:txBody>
      </p:sp>
    </p:spTree>
    <p:extLst>
      <p:ext uri="{BB962C8B-B14F-4D97-AF65-F5344CB8AC3E}">
        <p14:creationId xmlns:p14="http://schemas.microsoft.com/office/powerpoint/2010/main" val="41192699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(</a:t>
            </a:r>
            <a:r>
              <a:rPr lang="en-US" dirty="0" err="1" smtClean="0"/>
              <a:t>exiton</a:t>
            </a:r>
            <a:r>
              <a:rPr lang="en-US" dirty="0" smtClean="0"/>
              <a:t>)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5347" y="2066400"/>
            <a:ext cx="6048672" cy="4474800"/>
          </a:xfrm>
        </p:spPr>
        <p:txBody>
          <a:bodyPr/>
          <a:lstStyle/>
          <a:p>
            <a:r>
              <a:rPr lang="en-US" dirty="0" smtClean="0"/>
              <a:t>Carrier multiplication is a phenomena where (probably) the carrier rapidly falls down to the ground level and the excess energy is used to excite up a second carrier or three</a:t>
            </a:r>
          </a:p>
          <a:p>
            <a:endParaRPr lang="en-US" dirty="0" smtClean="0"/>
          </a:p>
          <a:p>
            <a:r>
              <a:rPr lang="en-US" dirty="0" smtClean="0"/>
              <a:t>It happens all the time but have to compete with much more likely mechanics</a:t>
            </a:r>
          </a:p>
          <a:p>
            <a:endParaRPr lang="en-US" dirty="0" smtClean="0"/>
          </a:p>
          <a:p>
            <a:r>
              <a:rPr lang="en-US" dirty="0" smtClean="0"/>
              <a:t>Is especially interesting for </a:t>
            </a:r>
            <a:r>
              <a:rPr lang="en-US" dirty="0" err="1" smtClean="0"/>
              <a:t>photovoltaics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091" y="1835621"/>
            <a:ext cx="376237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354" y="7023228"/>
            <a:ext cx="10009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http://ej.iop.org/images/0957-4484/24/4/042001/Full/nano452232f3_online.jpg</a:t>
            </a:r>
          </a:p>
        </p:txBody>
      </p:sp>
    </p:spTree>
    <p:extLst>
      <p:ext uri="{BB962C8B-B14F-4D97-AF65-F5344CB8AC3E}">
        <p14:creationId xmlns:p14="http://schemas.microsoft.com/office/powerpoint/2010/main" val="1297791532"/>
      </p:ext>
    </p:extLst>
  </p:cSld>
  <p:clrMapOvr>
    <a:masterClrMapping/>
  </p:clrMapOvr>
</p:sld>
</file>

<file path=ppt/theme/theme1.xml><?xml version="1.0" encoding="utf-8"?>
<a:theme xmlns:a="http://schemas.openxmlformats.org/drawingml/2006/main" name="KTH EE mall eng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TH - without footer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 EE mall eng</Template>
  <TotalTime>2436</TotalTime>
  <Words>2281</Words>
  <Application>Microsoft Office PowerPoint</Application>
  <PresentationFormat>Custom</PresentationFormat>
  <Paragraphs>232</Paragraphs>
  <Slides>43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KTH EE mall eng</vt:lpstr>
      <vt:lpstr>KTH - without footer</vt:lpstr>
      <vt:lpstr>Electronic structure and luminescence of low-dimensional semiconductors</vt:lpstr>
      <vt:lpstr>Outline</vt:lpstr>
      <vt:lpstr>Introduction</vt:lpstr>
      <vt:lpstr>Basic types of low-dimensional semiconductors</vt:lpstr>
      <vt:lpstr>Production of low-dimentional semiconductors</vt:lpstr>
      <vt:lpstr>Semiconductor hetrostructures</vt:lpstr>
      <vt:lpstr>Semiconductor hetrostructures</vt:lpstr>
      <vt:lpstr>Basic types of quantum-well hetrostructures</vt:lpstr>
      <vt:lpstr>Basic types of quantum-well hetrostructures</vt:lpstr>
      <vt:lpstr>Density of states in a low-dimensional</vt:lpstr>
      <vt:lpstr>Density of states in a low-dimensional</vt:lpstr>
      <vt:lpstr>Quantum well with infinite barriers</vt:lpstr>
      <vt:lpstr>Quantum well with infinite barriers</vt:lpstr>
      <vt:lpstr>Quantum well with finite barriers</vt:lpstr>
      <vt:lpstr>Quantum well with finite barriers</vt:lpstr>
      <vt:lpstr>Quantum well with finite barriers</vt:lpstr>
      <vt:lpstr>Excitons in a quantum well</vt:lpstr>
      <vt:lpstr>Optical transitions in a quantum well</vt:lpstr>
      <vt:lpstr>Luminescence of quantum wells</vt:lpstr>
      <vt:lpstr>Luminescence of quantum wells</vt:lpstr>
      <vt:lpstr>Luminescence of quantum wire</vt:lpstr>
      <vt:lpstr>Quantum wires</vt:lpstr>
      <vt:lpstr>Density of states in quantum wires</vt:lpstr>
      <vt:lpstr>Optical absorption and emission of quantum wires</vt:lpstr>
      <vt:lpstr>Quantum wire luminescence spectra</vt:lpstr>
      <vt:lpstr>Quantum dots</vt:lpstr>
      <vt:lpstr>Energy levels in a infinitely deep spherical well</vt:lpstr>
      <vt:lpstr>Types of quantum dots according to the strength of the quantum confinement effect</vt:lpstr>
      <vt:lpstr>Strong quantum confinement regime</vt:lpstr>
      <vt:lpstr>Strong quantum confinement regime</vt:lpstr>
      <vt:lpstr>Luminescence of quantum dots</vt:lpstr>
      <vt:lpstr>Luminescence of quantum dots</vt:lpstr>
      <vt:lpstr>Luminescence of quantum dots</vt:lpstr>
      <vt:lpstr>Luminescence of quantum dots</vt:lpstr>
      <vt:lpstr>Exciton-phonon interaction, phonon bottleneck</vt:lpstr>
      <vt:lpstr>Phonon bottleneck</vt:lpstr>
      <vt:lpstr>No phonon bottleneck</vt:lpstr>
      <vt:lpstr>No phonon bottleneck</vt:lpstr>
      <vt:lpstr>Excitons indirect in real space</vt:lpstr>
      <vt:lpstr>Excitons indirect in real space</vt:lpstr>
      <vt:lpstr>Enhanced photoluminescence intensity during measurement</vt:lpstr>
      <vt:lpstr>Enhancement of luminescence intensity by metal nano particles</vt:lpstr>
      <vt:lpstr>Carrier (exiton) multiplication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 structure and luminescence of low-dimensional semiconductors</dc:title>
  <dc:creator>Carl Reuterskiöld Hedlund</dc:creator>
  <cp:lastModifiedBy>Carl Reuterskiöld Hedlund</cp:lastModifiedBy>
  <cp:revision>81</cp:revision>
  <cp:lastPrinted>2013-12-09T22:03:09Z</cp:lastPrinted>
  <dcterms:created xsi:type="dcterms:W3CDTF">2013-12-04T17:22:25Z</dcterms:created>
  <dcterms:modified xsi:type="dcterms:W3CDTF">2013-12-10T08:31:25Z</dcterms:modified>
</cp:coreProperties>
</file>