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60" r:id="rId6"/>
    <p:sldId id="261" r:id="rId7"/>
    <p:sldId id="262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297" r:id="rId27"/>
    <p:sldId id="298" r:id="rId28"/>
    <p:sldId id="299" r:id="rId29"/>
  </p:sldIdLst>
  <p:sldSz cx="10691813" cy="7559675"/>
  <p:notesSz cx="6670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168" y="174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894759" cy="496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sv-SE" sz="1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775680" y="0"/>
            <a:ext cx="2894759" cy="496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fld id="{41886091-179A-4D88-BDB7-96C7863D4504}" type="datetimeFigureOut">
              <a:t>2014-01-13</a:t>
            </a:fld>
            <a:endParaRPr lang="sv-SE" sz="1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432360"/>
            <a:ext cx="2894759" cy="496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sv-SE" sz="1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775680" y="9432360"/>
            <a:ext cx="2894759" cy="496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fld id="{37D6CBDB-3807-4198-AAF8-33D86A649DC3}" type="slidenum">
              <a:t>‹#›</a:t>
            </a:fld>
            <a:endParaRPr lang="sv-SE" sz="1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51005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Move="1" noResize="1"/>
          </p:cNvSpPr>
          <p:nvPr/>
        </p:nvSpPr>
        <p:spPr>
          <a:xfrm>
            <a:off x="0" y="0"/>
            <a:ext cx="6670800" cy="99288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3" name="AutoShape 1"/>
          <p:cNvSpPr/>
          <p:nvPr/>
        </p:nvSpPr>
        <p:spPr>
          <a:xfrm>
            <a:off x="0" y="0"/>
            <a:ext cx="6670800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4" name="AutoShape 2"/>
          <p:cNvSpPr/>
          <p:nvPr/>
        </p:nvSpPr>
        <p:spPr>
          <a:xfrm>
            <a:off x="0" y="0"/>
            <a:ext cx="6670800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5" name="AutoShape 3"/>
          <p:cNvSpPr/>
          <p:nvPr/>
        </p:nvSpPr>
        <p:spPr>
          <a:xfrm>
            <a:off x="0" y="0"/>
            <a:ext cx="6670800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6" name="AutoShape 4"/>
          <p:cNvSpPr/>
          <p:nvPr/>
        </p:nvSpPr>
        <p:spPr>
          <a:xfrm>
            <a:off x="0" y="0"/>
            <a:ext cx="6670800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7" name="AutoShape 5"/>
          <p:cNvSpPr/>
          <p:nvPr/>
        </p:nvSpPr>
        <p:spPr>
          <a:xfrm>
            <a:off x="0" y="0"/>
            <a:ext cx="6668999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0" y="0"/>
            <a:ext cx="6668999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0" y="0"/>
            <a:ext cx="6668999" cy="992808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10" name="Header Placeholder 9"/>
          <p:cNvSpPr txBox="1">
            <a:spLocks noGrp="1"/>
          </p:cNvSpPr>
          <p:nvPr>
            <p:ph type="hdr" sz="quarter"/>
          </p:nvPr>
        </p:nvSpPr>
        <p:spPr>
          <a:xfrm>
            <a:off x="-360" y="-360"/>
            <a:ext cx="2879640" cy="484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r>
              <a:rPr lang="sv-SE"/>
              <a:t>Högskoleverkets kvalitetskonferens i Umeå 2007</a:t>
            </a:r>
          </a:p>
        </p:txBody>
      </p:sp>
      <p:sp>
        <p:nvSpPr>
          <p:cNvPr id="11" name="Date Placeholder 10"/>
          <p:cNvSpPr txBox="1">
            <a:spLocks noGrp="1"/>
          </p:cNvSpPr>
          <p:nvPr>
            <p:ph type="dt" idx="1"/>
          </p:nvPr>
        </p:nvSpPr>
        <p:spPr>
          <a:xfrm>
            <a:off x="3780000" y="-360"/>
            <a:ext cx="2877840" cy="484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r>
              <a:rPr lang="sv-SE"/>
              <a:t>2007-10-11</a:t>
            </a:r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704520" y="744480"/>
            <a:ext cx="5249880" cy="37119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13" name="Notes Placeholder 12"/>
          <p:cNvSpPr txBox="1">
            <a:spLocks noGrp="1"/>
          </p:cNvSpPr>
          <p:nvPr>
            <p:ph type="body" sz="quarter" idx="3"/>
          </p:nvPr>
        </p:nvSpPr>
        <p:spPr>
          <a:xfrm>
            <a:off x="888840" y="4716360"/>
            <a:ext cx="4880160" cy="445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/>
          </a:p>
        </p:txBody>
      </p:sp>
      <p:sp>
        <p:nvSpPr>
          <p:cNvPr id="14" name="Footer Placeholder 13"/>
          <p:cNvSpPr txBox="1">
            <a:spLocks noGrp="1"/>
          </p:cNvSpPr>
          <p:nvPr>
            <p:ph type="ftr" sz="quarter" idx="4"/>
          </p:nvPr>
        </p:nvSpPr>
        <p:spPr>
          <a:xfrm>
            <a:off x="-360" y="9430920"/>
            <a:ext cx="2879640" cy="486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b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r>
              <a:rPr lang="sv-SE"/>
              <a:t>Viggo Kann: Målrelaterade betygskriterier kräver modifierad examination</a:t>
            </a:r>
          </a:p>
        </p:txBody>
      </p:sp>
      <p:sp>
        <p:nvSpPr>
          <p:cNvPr id="15" name="Slide Number Placeholder 14"/>
          <p:cNvSpPr txBox="1">
            <a:spLocks noGrp="1"/>
          </p:cNvSpPr>
          <p:nvPr>
            <p:ph type="sldNum" sz="quarter" idx="5"/>
          </p:nvPr>
        </p:nvSpPr>
        <p:spPr>
          <a:xfrm>
            <a:off x="3780000" y="9430920"/>
            <a:ext cx="2877840" cy="486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b" anchorCtr="0" compatLnSpc="1"/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B2650E72-AC79-40DD-ABA2-1304B37AAEC2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388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rtl="0" hangingPunct="0">
      <a:lnSpc>
        <a:spcPct val="100000"/>
      </a:lnSpc>
      <a:spcBef>
        <a:spcPts val="448"/>
      </a:spcBef>
      <a:spcAft>
        <a:spcPts val="0"/>
      </a:spcAft>
      <a:tabLst>
        <a:tab pos="0" algn="l"/>
        <a:tab pos="448919" algn="l"/>
        <a:tab pos="898199" algn="l"/>
        <a:tab pos="1347480" algn="l"/>
        <a:tab pos="1796760" algn="l"/>
        <a:tab pos="2246040" algn="l"/>
        <a:tab pos="2695320" algn="l"/>
        <a:tab pos="3144600" algn="l"/>
        <a:tab pos="3593880" algn="l"/>
        <a:tab pos="4043159" algn="l"/>
        <a:tab pos="4492440" algn="l"/>
        <a:tab pos="4941719" algn="l"/>
        <a:tab pos="5391000" algn="l"/>
        <a:tab pos="5840280" algn="l"/>
        <a:tab pos="6289560" algn="l"/>
        <a:tab pos="6738840" algn="l"/>
        <a:tab pos="7188120" algn="l"/>
        <a:tab pos="7637400" algn="l"/>
        <a:tab pos="8086679" algn="l"/>
        <a:tab pos="8535960" algn="l"/>
        <a:tab pos="8985240" algn="l"/>
      </a:tabLst>
      <a:defRPr lang="sv-SE" sz="1200" b="0" i="0" u="none" strike="noStrike" baseline="0">
        <a:ln>
          <a:noFill/>
        </a:ln>
        <a:solidFill>
          <a:srgbClr val="000000"/>
        </a:solidFill>
        <a:latin typeface="Times New Roman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AD79981B-77CF-4807-9B6E-268D3208F096}" type="slidenum">
              <a:t>1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F83E192-C787-4806-A897-4AD9EE7635B1}" type="slidenum">
              <a:t>1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3263" y="744538"/>
            <a:ext cx="526256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888480" y="4716000"/>
            <a:ext cx="489132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37C2573-B5E6-484E-BF66-EABF256AF96B}" type="slidenum">
              <a:t>2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712C65F-AB62-4E85-AE78-69A355602CD1}" type="slidenum">
              <a:t>2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1675" y="755650"/>
            <a:ext cx="5262563" cy="37226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666360" y="4716000"/>
            <a:ext cx="533556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 kern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829469B9-E82F-49D4-B699-08A4A28C9AC2}" type="slidenum">
              <a:t>3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3063BEB0-5A1C-45DE-9381-9100BBDD9476}" type="slidenum">
              <a:t>3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1675" y="755650"/>
            <a:ext cx="5262563" cy="37226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666360" y="4716000"/>
            <a:ext cx="533556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 kern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835085CC-9B79-4DEF-9ED8-3D695919961F}" type="slidenum">
              <a:t>4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0A33E080-806F-4D6A-A49B-0F49359904D2}" type="slidenum">
              <a:t>4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1675" y="755650"/>
            <a:ext cx="5262563" cy="37226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666360" y="4716000"/>
            <a:ext cx="533556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 kern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6C04FF7-EAC3-4BC0-8503-F82DE2857B0F}" type="slidenum">
              <a:t>5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BCDB467-5074-474A-AA23-D67FFA3F467A}" type="slidenum">
              <a:t>5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1675" y="755650"/>
            <a:ext cx="5262563" cy="37226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666360" y="4716000"/>
            <a:ext cx="533556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 kern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3DF7D644-4C1F-4DAC-A208-ED7C078F3D83}" type="slidenum">
              <a:t>6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ECCDCA5-F903-4B84-B41C-F8F089924DA9}" type="slidenum">
              <a:t>6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1675" y="755650"/>
            <a:ext cx="5262563" cy="37226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666360" y="4716000"/>
            <a:ext cx="533556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 kern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64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9422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2864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5627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8655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067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2467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6115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5828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5663" y="744538"/>
            <a:ext cx="494823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625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0044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5663" y="744538"/>
            <a:ext cx="494823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7575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5663" y="744538"/>
            <a:ext cx="494823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3015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3543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5663" y="744538"/>
            <a:ext cx="494823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74273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62514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744538"/>
            <a:ext cx="5246687" cy="3711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A6F-8BE8-49B4-B1CB-B592D8483C2F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2864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427CB23-0374-4229-ABE0-0921AF028651}" type="slidenum">
              <a:t>25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B343C05-3ECC-4519-856F-D18AD078BBA3}" type="slidenum">
              <a:t>25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ＭＳ Ｐゴシック" pitchFamily="34"/>
              <a:cs typeface="ＭＳ Ｐゴシック" pitchFamily="34"/>
            </a:endParaRPr>
          </a:p>
        </p:txBody>
      </p:sp>
      <p:sp>
        <p:nvSpPr>
          <p:cNvPr id="7" name="Slide Image Placeholder 6"/>
          <p:cNvSpPr>
            <a:spLocks noGrp="1" noRot="1" noChangeAspect="1" noResize="1"/>
          </p:cNvSpPr>
          <p:nvPr>
            <p:ph type="sldImg"/>
          </p:nvPr>
        </p:nvSpPr>
        <p:spPr>
          <a:xfrm>
            <a:off x="704850" y="744538"/>
            <a:ext cx="5256213" cy="371792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8" name="Notes Placeholder 7"/>
          <p:cNvSpPr txBox="1">
            <a:spLocks noGrp="1"/>
          </p:cNvSpPr>
          <p:nvPr>
            <p:ph type="body" sz="quarter" idx="1"/>
          </p:nvPr>
        </p:nvSpPr>
        <p:spPr>
          <a:xfrm>
            <a:off x="888840" y="4716360"/>
            <a:ext cx="4886640" cy="4462920"/>
          </a:xfrm>
        </p:spPr>
        <p:txBody>
          <a:bodyPr wrap="none" lIns="90000" tIns="46800" rIns="90000" bIns="46800"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lvl="0"/>
            <a:endParaRPr lang="sv-S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AC061CD-636A-4896-83F9-8338FF7DBF20}" type="slidenum">
              <a:t>26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041554B-CE41-4CCA-809C-5A77A120AC1E}" type="slidenum">
              <a:t>26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ＭＳ Ｐゴシック" pitchFamily="34"/>
              <a:cs typeface="ＭＳ Ｐゴシック" pitchFamily="34"/>
            </a:endParaRPr>
          </a:p>
        </p:txBody>
      </p:sp>
      <p:sp>
        <p:nvSpPr>
          <p:cNvPr id="7" name="Slide Image Placeholder 6"/>
          <p:cNvSpPr>
            <a:spLocks noGrp="1" noRot="1" noChangeAspect="1" noResize="1"/>
          </p:cNvSpPr>
          <p:nvPr>
            <p:ph type="sldImg"/>
          </p:nvPr>
        </p:nvSpPr>
        <p:spPr>
          <a:xfrm>
            <a:off x="704850" y="744538"/>
            <a:ext cx="5256213" cy="371792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8" name="Notes Placeholder 7"/>
          <p:cNvSpPr txBox="1">
            <a:spLocks noGrp="1"/>
          </p:cNvSpPr>
          <p:nvPr>
            <p:ph type="body" sz="quarter" idx="1"/>
          </p:nvPr>
        </p:nvSpPr>
        <p:spPr>
          <a:xfrm>
            <a:off x="888840" y="4716360"/>
            <a:ext cx="4886640" cy="4462920"/>
          </a:xfrm>
        </p:spPr>
        <p:txBody>
          <a:bodyPr wrap="none" lIns="90000" tIns="46800" rIns="90000" bIns="46800"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lvl="0"/>
            <a:endParaRPr lang="sv-S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28796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3" name="Rectangle 9"/>
          <p:cNvSpPr/>
          <p:nvPr/>
        </p:nvSpPr>
        <p:spPr>
          <a:xfrm>
            <a:off x="3780000" y="0"/>
            <a:ext cx="2877840" cy="48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4" name="Rectangle 12"/>
          <p:cNvSpPr/>
          <p:nvPr/>
        </p:nvSpPr>
        <p:spPr>
          <a:xfrm>
            <a:off x="0" y="9431280"/>
            <a:ext cx="28796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5" name="Rectangle 13"/>
          <p:cNvSpPr/>
          <p:nvPr/>
        </p:nvSpPr>
        <p:spPr>
          <a:xfrm>
            <a:off x="3780000" y="9431280"/>
            <a:ext cx="2877840" cy="4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9C85AC3-1CB4-4397-B50C-3E770EF12D6C}" type="slidenum">
              <a:t>27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Text Box 1"/>
          <p:cNvSpPr/>
          <p:nvPr/>
        </p:nvSpPr>
        <p:spPr>
          <a:xfrm>
            <a:off x="0" y="0"/>
            <a:ext cx="28861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Högskoleverkets kvalitetskonferens i Umeå 2007</a:t>
            </a:r>
          </a:p>
        </p:txBody>
      </p:sp>
      <p:sp>
        <p:nvSpPr>
          <p:cNvPr id="7" name="Text Box 2"/>
          <p:cNvSpPr/>
          <p:nvPr/>
        </p:nvSpPr>
        <p:spPr>
          <a:xfrm>
            <a:off x="3780000" y="0"/>
            <a:ext cx="2884320" cy="49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2007-10-11</a:t>
            </a:r>
          </a:p>
        </p:txBody>
      </p:sp>
      <p:sp>
        <p:nvSpPr>
          <p:cNvPr id="8" name="Text Box 3"/>
          <p:cNvSpPr/>
          <p:nvPr/>
        </p:nvSpPr>
        <p:spPr>
          <a:xfrm>
            <a:off x="0" y="9431280"/>
            <a:ext cx="28861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DejaVu Sans" pitchFamily="2"/>
                <a:cs typeface="DejaVu Sans" pitchFamily="2"/>
              </a:rPr>
              <a:t>Viggo Kann: Målrelaterade betygskriterier kräver modifierad examination</a:t>
            </a:r>
          </a:p>
        </p:txBody>
      </p:sp>
      <p:sp>
        <p:nvSpPr>
          <p:cNvPr id="9" name="Text Box 4"/>
          <p:cNvSpPr/>
          <p:nvPr/>
        </p:nvSpPr>
        <p:spPr>
          <a:xfrm>
            <a:off x="3780000" y="9431280"/>
            <a:ext cx="2884320" cy="49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03E8BC6-FBA7-418B-9EC3-BA1C4560D115}" type="slidenum">
              <a:t>27</a:t>
            </a:fld>
            <a:endParaRPr lang="sv-SE" sz="1200" b="0" i="0" u="none" strike="noStrik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Slide Image Placeholder 9"/>
          <p:cNvSpPr>
            <a:spLocks noGrp="1" noRot="1" noChangeAspect="1" noResize="1"/>
          </p:cNvSpPr>
          <p:nvPr>
            <p:ph type="sldImg"/>
          </p:nvPr>
        </p:nvSpPr>
        <p:spPr>
          <a:xfrm>
            <a:off x="703263" y="744538"/>
            <a:ext cx="526256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11" name="Notes Placeholder 10"/>
          <p:cNvSpPr txBox="1">
            <a:spLocks noGrp="1"/>
          </p:cNvSpPr>
          <p:nvPr>
            <p:ph type="body" sz="quarter" idx="1"/>
          </p:nvPr>
        </p:nvSpPr>
        <p:spPr>
          <a:xfrm>
            <a:off x="888480" y="4716000"/>
            <a:ext cx="4891320" cy="4467960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88" y="2347913"/>
            <a:ext cx="9088437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75" y="4283075"/>
            <a:ext cx="7485063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64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153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0" y="4857750"/>
            <a:ext cx="90884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0" y="3203575"/>
            <a:ext cx="90884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10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2212975"/>
            <a:ext cx="358933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9950" y="2212975"/>
            <a:ext cx="3589338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919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1837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0838" y="1692275"/>
            <a:ext cx="47259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0838" y="2397125"/>
            <a:ext cx="4725987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08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755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4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9888" y="301625"/>
            <a:ext cx="5976937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1150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8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5291138"/>
            <a:ext cx="6415088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0" y="674688"/>
            <a:ext cx="64150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0" y="5916613"/>
            <a:ext cx="6415088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154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467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07313" y="957263"/>
            <a:ext cx="1831975" cy="56403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8213" y="957263"/>
            <a:ext cx="5346700" cy="56403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94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88" y="2347913"/>
            <a:ext cx="9088437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75" y="4283075"/>
            <a:ext cx="7485063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879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321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0" y="4857750"/>
            <a:ext cx="90884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0" y="3203575"/>
            <a:ext cx="90884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32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88" y="1768475"/>
            <a:ext cx="46243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1775" y="1768475"/>
            <a:ext cx="4624388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235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1837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0838" y="1692275"/>
            <a:ext cx="47259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0838" y="2397125"/>
            <a:ext cx="4725987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711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681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8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9888" y="301625"/>
            <a:ext cx="5976937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1150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805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5291138"/>
            <a:ext cx="6415088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0" y="674688"/>
            <a:ext cx="64150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0" y="5916613"/>
            <a:ext cx="6415088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22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529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5413" y="301625"/>
            <a:ext cx="24034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301625"/>
            <a:ext cx="70580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833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4591" y="1763925"/>
            <a:ext cx="9622632" cy="4989036"/>
          </a:xfrm>
        </p:spPr>
        <p:txBody>
          <a:bodyPr/>
          <a:lstStyle/>
          <a:p>
            <a:pPr lvl="0"/>
            <a:endParaRPr lang="sv-S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  <a:ln/>
        </p:spPr>
        <p:txBody>
          <a:bodyPr lIns="104287" tIns="52144" rIns="104287" bIns="52144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  <a:ln/>
        </p:spPr>
        <p:txBody>
          <a:bodyPr lIns="104287" tIns="52144" rIns="104287" bIns="52144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  <a:ln/>
        </p:spPr>
        <p:txBody>
          <a:bodyPr lIns="104287" tIns="52144" rIns="104287" bIns="52144"/>
          <a:lstStyle>
            <a:lvl1pPr>
              <a:defRPr/>
            </a:lvl1pPr>
          </a:lstStyle>
          <a:p>
            <a:pPr>
              <a:defRPr/>
            </a:pPr>
            <a:fld id="{3FC36638-3185-45BB-A2AB-B3D92BBBC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5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3652919" y="6888240"/>
            <a:ext cx="3381120" cy="498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688760" cy="539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A6A3A6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40" y="7020000"/>
            <a:ext cx="10688400" cy="539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A6A6A6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162000" y="250920"/>
            <a:ext cx="10368000" cy="6912000"/>
          </a:xfrm>
          <a:custGeom>
            <a:avLst>
              <a:gd name="f0" fmla="val 68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360">
            <a:solidFill>
              <a:srgbClr val="FFFFFF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29600" y="7162920"/>
            <a:ext cx="2227320" cy="274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t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F15BCFB-6CFD-4AF7-836D-8E097F68D99E}" type="slidenum">
              <a:t>‹#›</a:t>
            </a:fld>
            <a:endParaRPr lang="en-US" sz="1000" b="0" i="0" u="none" strike="noStrike" baseline="0">
              <a:ln>
                <a:noFill/>
              </a:ln>
              <a:solidFill>
                <a:srgbClr val="000000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</p:txBody>
      </p:sp>
      <p:sp>
        <p:nvSpPr>
          <p:cNvPr id="7" name="Title Placeholder 6"/>
          <p:cNvSpPr txBox="1">
            <a:spLocks noGrp="1"/>
          </p:cNvSpPr>
          <p:nvPr>
            <p:ph type="title"/>
          </p:nvPr>
        </p:nvSpPr>
        <p:spPr>
          <a:xfrm>
            <a:off x="2208240" y="956880"/>
            <a:ext cx="7331040" cy="1249919"/>
          </a:xfrm>
          <a:prstGeom prst="rect">
            <a:avLst/>
          </a:prstGeom>
          <a:noFill/>
          <a:ln>
            <a:noFill/>
          </a:ln>
        </p:spPr>
        <p:txBody>
          <a:bodyPr vert="horz" lIns="104400" tIns="52200" rIns="104400" bIns="522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sv-SE"/>
          </a:p>
        </p:txBody>
      </p:sp>
      <p:sp>
        <p:nvSpPr>
          <p:cNvPr id="8" name="Text Placeholder 7"/>
          <p:cNvSpPr txBox="1">
            <a:spLocks noGrp="1"/>
          </p:cNvSpPr>
          <p:nvPr>
            <p:ph type="body" idx="1"/>
          </p:nvPr>
        </p:nvSpPr>
        <p:spPr>
          <a:xfrm>
            <a:off x="2208240" y="2212920"/>
            <a:ext cx="7331040" cy="4384800"/>
          </a:xfrm>
          <a:prstGeom prst="rect">
            <a:avLst/>
          </a:prstGeom>
          <a:noFill/>
          <a:ln>
            <a:noFill/>
          </a:ln>
        </p:spPr>
        <p:txBody>
          <a:bodyPr vert="horz" lIns="104400" tIns="52200" rIns="104400" bIns="52200" anchor="t" anchorCtr="0" compatLnSpc="1"/>
          <a:lstStyle>
            <a:defPPr marL="342720" marR="0" lvl="0" indent="-342720" algn="l" rtl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sv-SE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defPPr>
            <a:lvl1pPr marL="342720" marR="0" lvl="0" indent="-342720" algn="l" rtl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sv-SE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1pPr>
            <a:lvl2pPr marL="742680" marR="0" lvl="1" indent="-285480" algn="l" rtl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898200" algn="l"/>
                <a:tab pos="1347480" algn="l"/>
                <a:tab pos="1796760" algn="l"/>
                <a:tab pos="2246040" algn="l"/>
                <a:tab pos="2694960" algn="l"/>
                <a:tab pos="3144240" algn="l"/>
                <a:tab pos="3593520" algn="l"/>
                <a:tab pos="4042800" algn="l"/>
                <a:tab pos="4492080" algn="l"/>
                <a:tab pos="4941360" algn="l"/>
                <a:tab pos="5390640" algn="l"/>
                <a:tab pos="5839920" algn="l"/>
                <a:tab pos="6289200" algn="l"/>
                <a:tab pos="6738480" algn="l"/>
                <a:tab pos="7187759" algn="l"/>
                <a:tab pos="7637040" algn="l"/>
                <a:tab pos="8086320" algn="l"/>
                <a:tab pos="8535600" algn="l"/>
                <a:tab pos="8984880" algn="l"/>
                <a:tab pos="9434160" algn="l"/>
              </a:tabLst>
              <a:defRPr lang="sv-SE" sz="16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2pPr>
            <a:lvl3pPr marL="1143000" marR="0" lvl="2" indent="-228600" algn="l" rtl="0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47480" algn="l"/>
                <a:tab pos="1796760" algn="l"/>
                <a:tab pos="2246040" algn="l"/>
                <a:tab pos="2695319" algn="l"/>
                <a:tab pos="3144599" algn="l"/>
                <a:tab pos="3593880" algn="l"/>
                <a:tab pos="4043160" algn="l"/>
                <a:tab pos="4492440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400" algn="l"/>
                <a:tab pos="8086679" algn="l"/>
                <a:tab pos="8535960" algn="l"/>
                <a:tab pos="8985240" algn="l"/>
                <a:tab pos="9434160" algn="l"/>
                <a:tab pos="9883440" algn="l"/>
              </a:tabLst>
              <a:defRPr lang="sv-SE" sz="27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3pPr>
            <a:lvl4pPr marL="1600199" marR="0" lvl="3" indent="-228600" algn="l" rtl="0" hangingPunct="0">
              <a:lnSpc>
                <a:spcPct val="100000"/>
              </a:lnSpc>
              <a:spcBef>
                <a:spcPts val="573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59" algn="l"/>
                <a:tab pos="8985240" algn="l"/>
                <a:tab pos="9434160" algn="l"/>
                <a:tab pos="9883440" algn="l"/>
                <a:tab pos="10332720" algn="l"/>
              </a:tabLst>
              <a:defRPr lang="sv-SE" sz="23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4pPr>
            <a:lvl5pPr marL="2057400" marR="0" lvl="4" indent="-228600" algn="l" rtl="0" hangingPunct="0">
              <a:lnSpc>
                <a:spcPct val="100000"/>
              </a:lnSpc>
              <a:spcBef>
                <a:spcPts val="573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3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5pPr>
            <a:lvl6pPr marL="2057400" marR="0" lvl="5" indent="-228600" algn="l" rtl="0" hangingPunct="0">
              <a:lnSpc>
                <a:spcPct val="100000"/>
              </a:lnSpc>
              <a:spcBef>
                <a:spcPts val="573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3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6pPr>
            <a:lvl7pPr marL="2057400" marR="0" lvl="6" indent="-228600" algn="l" rtl="0" hangingPunct="0">
              <a:lnSpc>
                <a:spcPct val="100000"/>
              </a:lnSpc>
              <a:spcBef>
                <a:spcPts val="573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3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7pPr>
            <a:lvl8pPr marL="2057400" marR="0" lvl="7" indent="-228600" algn="l" rtl="0" hangingPunct="0">
              <a:lnSpc>
                <a:spcPct val="100000"/>
              </a:lnSpc>
              <a:spcBef>
                <a:spcPts val="573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3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8pPr>
            <a:lvl9pPr marL="2057400" marR="0" lvl="8" indent="-228600" algn="l" rtl="0" hangingPunct="0">
              <a:lnSpc>
                <a:spcPct val="100000"/>
              </a:lnSpc>
              <a:spcBef>
                <a:spcPts val="573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3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520560" y="2771640"/>
            <a:ext cx="1289160" cy="158436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indent="0" algn="l" rtl="0" hangingPunct="0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sv-SE" sz="3600" b="0" i="0" u="none" strike="noStrike" baseline="0">
          <a:ln>
            <a:noFill/>
          </a:ln>
          <a:solidFill>
            <a:srgbClr val="B81100"/>
          </a:solidFill>
          <a:latin typeface="Verdana" pitchFamily="34"/>
        </a:defRPr>
      </a:lvl1pPr>
    </p:titleStyle>
    <p:bodyStyle>
      <a:lvl1pPr marL="342720" marR="0" indent="-342720" algn="l" rtl="0" hangingPunct="0">
        <a:lnSpc>
          <a:spcPct val="100000"/>
        </a:lnSpc>
        <a:spcBef>
          <a:spcPts val="448"/>
        </a:spcBef>
        <a:spcAft>
          <a:spcPts val="0"/>
        </a:spcAft>
        <a:tabLst>
          <a:tab pos="342720" algn="l"/>
          <a:tab pos="448920" algn="l"/>
          <a:tab pos="898200" algn="l"/>
          <a:tab pos="1347480" algn="l"/>
          <a:tab pos="1796760" algn="l"/>
          <a:tab pos="2246040" algn="l"/>
          <a:tab pos="2695320" algn="l"/>
          <a:tab pos="3144600" algn="l"/>
          <a:tab pos="3593879" algn="l"/>
          <a:tab pos="4043160" algn="l"/>
          <a:tab pos="4492439" algn="l"/>
          <a:tab pos="4941360" algn="l"/>
          <a:tab pos="5390640" algn="l"/>
          <a:tab pos="5839920" algn="l"/>
          <a:tab pos="6289200" algn="l"/>
          <a:tab pos="6738479" algn="l"/>
          <a:tab pos="7187760" algn="l"/>
          <a:tab pos="7637039" algn="l"/>
          <a:tab pos="8086320" algn="l"/>
          <a:tab pos="8535600" algn="l"/>
          <a:tab pos="8984880" algn="l"/>
        </a:tabLst>
        <a:defRPr lang="sv-SE" sz="1800" b="0" i="0" u="none" strike="noStrike" baseline="0">
          <a:ln>
            <a:noFill/>
          </a:ln>
          <a:solidFill>
            <a:srgbClr val="000000"/>
          </a:solidFill>
          <a:latin typeface="Verdana" pitchFamily="34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344520" y="351000"/>
            <a:ext cx="847799" cy="8553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ine 2"/>
          <p:cNvSpPr/>
          <p:nvPr/>
        </p:nvSpPr>
        <p:spPr>
          <a:xfrm>
            <a:off x="343080" y="7091280"/>
            <a:ext cx="10042200" cy="1800"/>
          </a:xfrm>
          <a:prstGeom prst="line">
            <a:avLst/>
          </a:prstGeom>
          <a:noFill/>
          <a:ln w="936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4" name="Title Placeholder 3"/>
          <p:cNvSpPr txBox="1">
            <a:spLocks noGrp="1"/>
          </p:cNvSpPr>
          <p:nvPr>
            <p:ph type="title"/>
          </p:nvPr>
        </p:nvSpPr>
        <p:spPr>
          <a:xfrm>
            <a:off x="534600" y="301680"/>
            <a:ext cx="9613800" cy="1254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sv-SE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1"/>
          </p:nvPr>
        </p:nvSpPr>
        <p:spPr>
          <a:xfrm>
            <a:off x="534960" y="1768320"/>
            <a:ext cx="9401040" cy="4384800"/>
          </a:xfrm>
          <a:prstGeom prst="rect">
            <a:avLst/>
          </a:prstGeom>
          <a:noFill/>
          <a:ln>
            <a:noFill/>
          </a:ln>
        </p:spPr>
        <p:txBody>
          <a:bodyPr vert="horz" lIns="0" tIns="15840" rIns="0" bIns="0" anchor="t" anchorCtr="0" compatLnSpc="1"/>
          <a:lstStyle>
            <a:def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sv-SE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defPPr>
            <a:lvl1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sv-SE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1pPr>
            <a:lvl2pPr marL="742680" marR="0" lvl="1" indent="-285480" algn="l" rtl="0" hangingPunct="0">
              <a:lnSpc>
                <a:spcPct val="93000"/>
              </a:lnSpc>
              <a:spcBef>
                <a:spcPts val="0"/>
              </a:spcBef>
              <a:spcAft>
                <a:spcPts val="1137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898200" algn="l"/>
                <a:tab pos="1347480" algn="l"/>
                <a:tab pos="1796760" algn="l"/>
                <a:tab pos="2246040" algn="l"/>
                <a:tab pos="2694960" algn="l"/>
                <a:tab pos="3144240" algn="l"/>
                <a:tab pos="3593520" algn="l"/>
                <a:tab pos="4042800" algn="l"/>
                <a:tab pos="4492080" algn="l"/>
                <a:tab pos="4941360" algn="l"/>
                <a:tab pos="5390640" algn="l"/>
                <a:tab pos="5839920" algn="l"/>
                <a:tab pos="6289200" algn="l"/>
                <a:tab pos="6738480" algn="l"/>
                <a:tab pos="7187759" algn="l"/>
                <a:tab pos="7637040" algn="l"/>
                <a:tab pos="8086320" algn="l"/>
                <a:tab pos="8535600" algn="l"/>
                <a:tab pos="8984880" algn="l"/>
                <a:tab pos="9434160" algn="l"/>
              </a:tabLst>
              <a:defRPr lang="sv-SE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2pPr>
            <a:lvl3pPr marL="1143000" marR="0" lvl="2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848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47480" algn="l"/>
                <a:tab pos="1796760" algn="l"/>
                <a:tab pos="2246040" algn="l"/>
                <a:tab pos="2695319" algn="l"/>
                <a:tab pos="3144599" algn="l"/>
                <a:tab pos="3593880" algn="l"/>
                <a:tab pos="4043160" algn="l"/>
                <a:tab pos="4492440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400" algn="l"/>
                <a:tab pos="8086679" algn="l"/>
                <a:tab pos="8535960" algn="l"/>
                <a:tab pos="8985240" algn="l"/>
                <a:tab pos="9434160" algn="l"/>
                <a:tab pos="9883440" algn="l"/>
              </a:tabLst>
              <a:defRPr lang="sv-SE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3pPr>
            <a:lvl4pPr marL="1600199" marR="0" lvl="3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573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59" algn="l"/>
                <a:tab pos="8985240" algn="l"/>
                <a:tab pos="9434160" algn="l"/>
                <a:tab pos="9883440" algn="l"/>
                <a:tab pos="10332720" algn="l"/>
              </a:tabLst>
              <a:defRPr lang="sv-SE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4pPr>
            <a:lvl5pPr marL="2057400" marR="0" lvl="4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5pPr>
            <a:lvl6pPr marL="2057400" marR="0" lvl="5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6pPr>
            <a:lvl7pPr marL="2057400" marR="0" lvl="6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7pPr>
            <a:lvl8pPr marL="2057400" marR="0" lvl="7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8pPr>
            <a:lvl9pPr marL="2057400" marR="0" lvl="8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sv-SE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indent="0" algn="l" rtl="0" hangingPunct="0">
        <a:lnSpc>
          <a:spcPct val="93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sv-SE" sz="1500" b="0" i="0" u="none" strike="noStrike" kern="1200" baseline="0">
          <a:ln>
            <a:noFill/>
          </a:ln>
          <a:solidFill>
            <a:srgbClr val="000000"/>
          </a:solidFill>
          <a:latin typeface="Arial" pitchFamily="18"/>
        </a:defRPr>
      </a:lvl1pPr>
    </p:titleStyle>
    <p:bodyStyle>
      <a:lvl1pPr marL="342720" marR="0" indent="-342720" algn="l" rtl="0" hangingPunct="0">
        <a:lnSpc>
          <a:spcPct val="93000"/>
        </a:lnSpc>
        <a:spcBef>
          <a:spcPts val="0"/>
        </a:spcBef>
        <a:spcAft>
          <a:spcPts val="1423"/>
        </a:spcAft>
        <a:tabLst>
          <a:tab pos="342720" algn="l"/>
          <a:tab pos="448920" algn="l"/>
          <a:tab pos="898200" algn="l"/>
          <a:tab pos="1347480" algn="l"/>
          <a:tab pos="1796760" algn="l"/>
          <a:tab pos="2246040" algn="l"/>
          <a:tab pos="2695320" algn="l"/>
          <a:tab pos="3144600" algn="l"/>
          <a:tab pos="3593879" algn="l"/>
          <a:tab pos="4043160" algn="l"/>
          <a:tab pos="4492439" algn="l"/>
          <a:tab pos="4941360" algn="l"/>
          <a:tab pos="5390640" algn="l"/>
          <a:tab pos="5839920" algn="l"/>
          <a:tab pos="6289200" algn="l"/>
          <a:tab pos="6738479" algn="l"/>
          <a:tab pos="7187760" algn="l"/>
          <a:tab pos="7637039" algn="l"/>
          <a:tab pos="8086320" algn="l"/>
          <a:tab pos="8535600" algn="l"/>
          <a:tab pos="8984880" algn="l"/>
        </a:tabLst>
        <a:defRPr lang="sv-SE" sz="1800" b="0" i="0" u="none" strike="noStrike" kern="1200" baseline="0">
          <a:ln>
            <a:noFill/>
          </a:ln>
          <a:solidFill>
            <a:srgbClr val="000000"/>
          </a:solidFill>
          <a:latin typeface="Arial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Microsoft_Word_97_-_2003_Document1.doc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208240" y="957239"/>
            <a:ext cx="7313760" cy="2967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>
                <a:ln>
                  <a:noFill/>
                </a:ln>
                <a:solidFill>
                  <a:srgbClr val="B811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LH216V Utveckla lärandet med betygskriterier, dag 1</a:t>
            </a:r>
          </a:p>
        </p:txBody>
      </p:sp>
      <p:sp>
        <p:nvSpPr>
          <p:cNvPr id="3" name="Text Box 2"/>
          <p:cNvSpPr/>
          <p:nvPr/>
        </p:nvSpPr>
        <p:spPr>
          <a:xfrm>
            <a:off x="2033640" y="3924360"/>
            <a:ext cx="7777080" cy="2824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t" anchorCtr="0" compatLnSpc="1"/>
          <a:lstStyle/>
          <a:p>
            <a:pPr marL="390240" marR="0" lvl="0" indent="-379440" algn="ctr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2800" b="1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Anna-Karin Högfeldt</a:t>
            </a:r>
            <a:endParaRPr lang="sv-SE" sz="2800" b="1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  <a:p>
            <a:pPr marL="390240" marR="0" lvl="0" indent="-379440" algn="ctr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None/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endParaRPr lang="sv-SE" sz="2000" b="0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  <a:p>
            <a:pPr marL="390240" marR="0" lvl="0" indent="-379440" algn="ctr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None/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20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Skolan </a:t>
            </a:r>
            <a:r>
              <a:rPr lang="sv-SE" sz="20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för teknikvetenskaplig kommunikation och lärande</a:t>
            </a:r>
          </a:p>
          <a:p>
            <a:pPr marL="390240" marR="0" lvl="0" indent="-379440" algn="ctr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None/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akhog@kth.se</a:t>
            </a:r>
            <a:endParaRPr lang="sv-SE" sz="2400" b="0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691640" cy="75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2"/>
          <p:cNvSpPr/>
          <p:nvPr/>
        </p:nvSpPr>
        <p:spPr>
          <a:xfrm>
            <a:off x="1463760" y="12600"/>
            <a:ext cx="9227880" cy="1258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636"/>
              <a:gd name="f7" fmla="val 3500"/>
              <a:gd name="f8" fmla="+- 0 0 0"/>
              <a:gd name="f9" fmla="*/ f3 1 9228138"/>
              <a:gd name="f10" fmla="*/ f4 1 1258888"/>
              <a:gd name="f11" fmla="*/ f8 f0 1"/>
              <a:gd name="f12" fmla="*/ 0 f9 1"/>
              <a:gd name="f13" fmla="*/ 9228138 f9 1"/>
              <a:gd name="f14" fmla="*/ 1258888 f10 1"/>
              <a:gd name="f15" fmla="*/ 0 f10 1"/>
              <a:gd name="f16" fmla="*/ 629444 f10 1"/>
              <a:gd name="f17" fmla="*/ f11 1 f2"/>
              <a:gd name="f18" fmla="*/ 4614069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9228138" h="12588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800" b="0" i="0" u="none" strike="noStrike" baseline="0">
                <a:ln>
                  <a:noFill/>
                </a:ln>
                <a:solidFill>
                  <a:srgbClr val="FFFFFF"/>
                </a:solidFill>
                <a:latin typeface="Verdana" pitchFamily="34"/>
                <a:ea typeface="DejaVu Sans" pitchFamily="2"/>
                <a:cs typeface="DejaVu Sans" pitchFamily="2"/>
              </a:rPr>
              <a:t>Betygskriterier / bedömningskriterier</a:t>
            </a:r>
          </a:p>
        </p:txBody>
      </p:sp>
      <p:sp>
        <p:nvSpPr>
          <p:cNvPr id="4" name="Freeform 3"/>
          <p:cNvSpPr/>
          <p:nvPr/>
        </p:nvSpPr>
        <p:spPr>
          <a:xfrm>
            <a:off x="2130480" y="2066760"/>
            <a:ext cx="8024760" cy="4475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90"/>
              <a:gd name="f7" fmla="val 12430"/>
              <a:gd name="f8" fmla="+- 0 0 0"/>
              <a:gd name="f9" fmla="*/ f3 1 8024813"/>
              <a:gd name="f10" fmla="*/ f4 1 4475163"/>
              <a:gd name="f11" fmla="*/ f8 f0 1"/>
              <a:gd name="f12" fmla="*/ 0 f9 1"/>
              <a:gd name="f13" fmla="*/ 8024813 f9 1"/>
              <a:gd name="f14" fmla="*/ 4475163 f10 1"/>
              <a:gd name="f15" fmla="*/ 0 f10 1"/>
              <a:gd name="f16" fmla="*/ 2237582 f10 1"/>
              <a:gd name="f17" fmla="*/ f11 1 f2"/>
              <a:gd name="f18" fmla="*/ 4012407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8024813" h="4475163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5121360" y="4937039"/>
            <a:ext cx="5303880" cy="2193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732"/>
              <a:gd name="f7" fmla="val 6096"/>
              <a:gd name="f8" fmla="+- 0 0 0"/>
              <a:gd name="f9" fmla="*/ f3 1 5303838"/>
              <a:gd name="f10" fmla="*/ f4 1 2193925"/>
              <a:gd name="f11" fmla="*/ f8 f0 1"/>
              <a:gd name="f12" fmla="*/ 0 f9 1"/>
              <a:gd name="f13" fmla="*/ 5303838 f9 1"/>
              <a:gd name="f14" fmla="*/ 2193925 f10 1"/>
              <a:gd name="f15" fmla="*/ 0 f10 1"/>
              <a:gd name="f16" fmla="*/ 1096963 f10 1"/>
              <a:gd name="f17" fmla="*/ f11 1 f2"/>
              <a:gd name="f18" fmla="*/ 2651919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5303838" h="2193925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CFE7F5"/>
          </a:solidFill>
          <a:ln w="9360">
            <a:solidFill>
              <a:srgbClr val="808080"/>
            </a:solidFill>
            <a:prstDash val="solid"/>
            <a:round/>
          </a:ln>
        </p:spPr>
        <p:txBody>
          <a:bodyPr vert="horz" wrap="none" lIns="90000" tIns="45000" rIns="90000" bIns="450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4400" b="0" i="0" u="none" strike="noStrike" baseline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DejaVu Sans" pitchFamily="2"/>
                <a:cs typeface="DejaVu Sans" pitchFamily="2"/>
              </a:rPr>
              <a:t>hur väl kursens </a:t>
            </a:r>
            <a:br>
              <a:rPr lang="en-US" sz="4400" b="0" i="0" u="none" strike="noStrike" baseline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DejaVu Sans" pitchFamily="2"/>
                <a:cs typeface="DejaVu Sans" pitchFamily="2"/>
              </a:rPr>
            </a:br>
            <a:r>
              <a:rPr lang="en-US" sz="4400" b="0" i="0" u="none" strike="noStrike" baseline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DejaVu Sans" pitchFamily="2"/>
                <a:cs typeface="DejaVu Sans" pitchFamily="2"/>
              </a:rPr>
              <a:t>lärandemål uppfylls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2130480" y="422280"/>
            <a:ext cx="8002440" cy="1258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9"/>
              <a:gd name="f7" fmla="val 3500"/>
              <a:gd name="f8" fmla="+- 0 0 0"/>
              <a:gd name="f9" fmla="*/ f3 1 8002588"/>
              <a:gd name="f10" fmla="*/ f4 1 1258888"/>
              <a:gd name="f11" fmla="*/ f8 f0 1"/>
              <a:gd name="f12" fmla="*/ 0 f9 1"/>
              <a:gd name="f13" fmla="*/ 8002588 f9 1"/>
              <a:gd name="f14" fmla="*/ 1258888 f10 1"/>
              <a:gd name="f15" fmla="*/ 0 f10 1"/>
              <a:gd name="f16" fmla="*/ 629444 f10 1"/>
              <a:gd name="f17" fmla="*/ f11 1 f2"/>
              <a:gd name="f18" fmla="*/ 4001294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8002588" h="12588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4400" b="0" i="0" u="none" strike="noStrike" baseline="0" dirty="0" err="1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Varför</a:t>
            </a:r>
            <a:r>
              <a:rPr lang="en-US" sz="44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4400" b="0" i="0" u="none" strike="noStrike" baseline="0" dirty="0" err="1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betygskriterier</a:t>
            </a:r>
            <a:r>
              <a:rPr lang="en-US" sz="44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?</a:t>
            </a:r>
            <a:endParaRPr lang="en-US" sz="4400" b="0" i="0" u="none" strike="noStrike" baseline="0" dirty="0">
              <a:ln>
                <a:noFill/>
              </a:ln>
              <a:solidFill>
                <a:srgbClr val="C00000"/>
              </a:solidFill>
              <a:latin typeface="Verdana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AutoShape 2"/>
          <p:cNvSpPr/>
          <p:nvPr/>
        </p:nvSpPr>
        <p:spPr>
          <a:xfrm>
            <a:off x="2130480" y="1682639"/>
            <a:ext cx="7999200" cy="4535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1"/>
              <a:gd name="f7" fmla="val 12600"/>
              <a:gd name="f8" fmla="+- 0 0 0"/>
              <a:gd name="f9" fmla="*/ f3 1 7999413"/>
              <a:gd name="f10" fmla="*/ f4 1 4535488"/>
              <a:gd name="f11" fmla="*/ f8 f0 1"/>
              <a:gd name="f12" fmla="*/ 0 f9 1"/>
              <a:gd name="f13" fmla="*/ 7999413 f9 1"/>
              <a:gd name="f14" fmla="*/ 4535488 f10 1"/>
              <a:gd name="f15" fmla="*/ 0 f10 1"/>
              <a:gd name="f16" fmla="*/ 2267744 f10 1"/>
              <a:gd name="f17" fmla="*/ f11 1 f2"/>
              <a:gd name="f18" fmla="*/ 3999707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7999413" h="45354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45000" rIns="90000" bIns="450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Diskutera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vad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betygskriterier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kan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vara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bra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ur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fyra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olika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synvinklar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Vilken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funktion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kan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betygskriterier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fylla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…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studenterna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…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kursledaren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/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examinatorn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…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lärare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i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andra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kurser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…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avnämare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1961530" y="2195661"/>
            <a:ext cx="8002440" cy="1258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9"/>
              <a:gd name="f7" fmla="val 3500"/>
              <a:gd name="f8" fmla="+- 0 0 0"/>
              <a:gd name="f9" fmla="*/ f3 1 8002588"/>
              <a:gd name="f10" fmla="*/ f4 1 1258888"/>
              <a:gd name="f11" fmla="*/ f8 f0 1"/>
              <a:gd name="f12" fmla="*/ 0 f9 1"/>
              <a:gd name="f13" fmla="*/ 8002588 f9 1"/>
              <a:gd name="f14" fmla="*/ 1258888 f10 1"/>
              <a:gd name="f15" fmla="*/ 0 f10 1"/>
              <a:gd name="f16" fmla="*/ 629444 f10 1"/>
              <a:gd name="f17" fmla="*/ f11 1 f2"/>
              <a:gd name="f18" fmla="*/ 4001294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8002588" h="12588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4400" b="0" i="0" u="none" strike="noStrike" baseline="0" dirty="0" err="1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Betygskriterier</a:t>
            </a:r>
            <a:r>
              <a:rPr lang="en-US" sz="44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4400" b="0" i="0" u="none" strike="noStrike" baseline="0" dirty="0" err="1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är</a:t>
            </a:r>
            <a:r>
              <a:rPr lang="en-US" sz="44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bra…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1962000" y="422280"/>
            <a:ext cx="8352000" cy="1258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9"/>
              <a:gd name="f7" fmla="val 3500"/>
              <a:gd name="f8" fmla="+- 0 0 0"/>
              <a:gd name="f9" fmla="*/ f3 1 8002588"/>
              <a:gd name="f10" fmla="*/ f4 1 1258888"/>
              <a:gd name="f11" fmla="*/ f8 f0 1"/>
              <a:gd name="f12" fmla="*/ 0 f9 1"/>
              <a:gd name="f13" fmla="*/ 8002588 f9 1"/>
              <a:gd name="f14" fmla="*/ 1258888 f10 1"/>
              <a:gd name="f15" fmla="*/ 0 f10 1"/>
              <a:gd name="f16" fmla="*/ 9494969 f9 1"/>
              <a:gd name="f17" fmla="*/ 629444 f10 1"/>
              <a:gd name="f18" fmla="*/ f11 1 f2"/>
              <a:gd name="f19" fmla="*/ 4747484 f9 1"/>
              <a:gd name="f20" fmla="+- f18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6" y="f17"/>
              </a:cxn>
              <a:cxn ang="f20">
                <a:pos x="f19" y="f14"/>
              </a:cxn>
              <a:cxn ang="f20">
                <a:pos x="f12" y="f17"/>
              </a:cxn>
              <a:cxn ang="f20">
                <a:pos x="f19" y="f15"/>
              </a:cxn>
            </a:cxnLst>
            <a:rect l="f12" t="f15" r="f13" b="f14"/>
            <a:pathLst>
              <a:path w="8002588" h="12588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40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…men </a:t>
            </a:r>
            <a:r>
              <a:rPr lang="en-US" sz="4000" b="0" i="0" u="none" strike="noStrike" baseline="0" dirty="0" err="1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kräver</a:t>
            </a:r>
            <a:r>
              <a:rPr lang="en-US" sz="40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4000" b="0" i="0" u="none" strike="noStrike" baseline="0" dirty="0" err="1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ofta</a:t>
            </a:r>
            <a:r>
              <a:rPr lang="en-US" sz="40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4000" b="0" i="0" u="none" strike="noStrike" baseline="0" dirty="0" err="1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förändring</a:t>
            </a:r>
            <a:r>
              <a:rPr lang="en-US" sz="40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4000" b="0" i="0" u="none" strike="noStrike" baseline="0" dirty="0" err="1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i</a:t>
            </a:r>
            <a:r>
              <a:rPr lang="en-US" sz="40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4000" b="0" i="0" u="none" strike="noStrike" baseline="0" dirty="0" err="1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bedömning</a:t>
            </a:r>
            <a:r>
              <a:rPr lang="en-US" sz="40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 och </a:t>
            </a:r>
            <a:r>
              <a:rPr lang="en-US" sz="40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examination</a:t>
            </a:r>
          </a:p>
        </p:txBody>
      </p:sp>
      <p:sp>
        <p:nvSpPr>
          <p:cNvPr id="3" name="AutoShape 2"/>
          <p:cNvSpPr/>
          <p:nvPr/>
        </p:nvSpPr>
        <p:spPr>
          <a:xfrm>
            <a:off x="2130480" y="1835621"/>
            <a:ext cx="7999200" cy="43826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1"/>
              <a:gd name="f7" fmla="val 12600"/>
              <a:gd name="f8" fmla="+- 0 0 0"/>
              <a:gd name="f9" fmla="*/ f3 1 7999413"/>
              <a:gd name="f10" fmla="*/ f4 1 4535488"/>
              <a:gd name="f11" fmla="*/ f8 f0 1"/>
              <a:gd name="f12" fmla="*/ 0 f9 1"/>
              <a:gd name="f13" fmla="*/ 7999413 f9 1"/>
              <a:gd name="f14" fmla="*/ 4535488 f10 1"/>
              <a:gd name="f15" fmla="*/ 0 f10 1"/>
              <a:gd name="f16" fmla="*/ 2267744 f10 1"/>
              <a:gd name="f17" fmla="*/ f11 1 f2"/>
              <a:gd name="f18" fmla="*/ 3999707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7999413" h="45354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45000" rIns="90000" bIns="450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Betygskriterierna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måste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integreras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med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examinationen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att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bli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verkningsfulla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ejaVu Sans" pitchFamily="2"/>
              <a:cs typeface="DejaVu Sans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Annars</a:t>
            </a:r>
            <a:r>
              <a:rPr lang="en-US" sz="36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blir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kriterierna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lätt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ett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spel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för</a:t>
            </a:r>
            <a:r>
              <a:rPr lang="en-US" sz="36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 </a:t>
            </a:r>
            <a:r>
              <a:rPr lang="en-US" sz="3600" b="0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ejaVu Sans" pitchFamily="2"/>
                <a:cs typeface="DejaVu Sans" pitchFamily="2"/>
              </a:rPr>
              <a:t>galleriet</a:t>
            </a: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ejaVu Sans" pitchFamily="2"/>
              <a:cs typeface="DejaVu Sans" pitchFamily="2"/>
            </a:endParaRPr>
          </a:p>
          <a:p>
            <a:pPr marL="564840" marR="0" lvl="0" indent="-56484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4840" algn="l"/>
                <a:tab pos="1013759" algn="l"/>
                <a:tab pos="1463039" algn="l"/>
                <a:tab pos="1912320" algn="l"/>
                <a:tab pos="2361600" algn="l"/>
                <a:tab pos="2810880" algn="l"/>
                <a:tab pos="3260160" algn="l"/>
                <a:tab pos="3709440" algn="l"/>
                <a:tab pos="4158720" algn="l"/>
                <a:tab pos="4607999" algn="l"/>
                <a:tab pos="5057280" algn="l"/>
                <a:tab pos="5506559" algn="l"/>
                <a:tab pos="5955840" algn="l"/>
                <a:tab pos="6405120" algn="l"/>
                <a:tab pos="6854400" algn="l"/>
                <a:tab pos="7303680" algn="l"/>
                <a:tab pos="7752960" algn="l"/>
                <a:tab pos="8202240" algn="l"/>
                <a:tab pos="8651519" algn="l"/>
                <a:tab pos="9100800" algn="l"/>
                <a:tab pos="9550080" algn="l"/>
              </a:tabLst>
            </a:pPr>
            <a:endParaRPr lang="en-US" sz="3600" b="0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1962000" y="422280"/>
            <a:ext cx="8352000" cy="1258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9"/>
              <a:gd name="f7" fmla="val 3500"/>
              <a:gd name="f8" fmla="+- 0 0 0"/>
              <a:gd name="f9" fmla="*/ f3 1 8002588"/>
              <a:gd name="f10" fmla="*/ f4 1 1258888"/>
              <a:gd name="f11" fmla="*/ f8 f0 1"/>
              <a:gd name="f12" fmla="*/ 0 f9 1"/>
              <a:gd name="f13" fmla="*/ 8002588 f9 1"/>
              <a:gd name="f14" fmla="*/ 1258888 f10 1"/>
              <a:gd name="f15" fmla="*/ 0 f10 1"/>
              <a:gd name="f16" fmla="*/ 9494969 f9 1"/>
              <a:gd name="f17" fmla="*/ 629444 f10 1"/>
              <a:gd name="f18" fmla="*/ f11 1 f2"/>
              <a:gd name="f19" fmla="*/ 4747484 f9 1"/>
              <a:gd name="f20" fmla="+- f18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6" y="f17"/>
              </a:cxn>
              <a:cxn ang="f20">
                <a:pos x="f19" y="f14"/>
              </a:cxn>
              <a:cxn ang="f20">
                <a:pos x="f12" y="f17"/>
              </a:cxn>
              <a:cxn ang="f20">
                <a:pos x="f19" y="f15"/>
              </a:cxn>
            </a:cxnLst>
            <a:rect l="f12" t="f15" r="f13" b="f14"/>
            <a:pathLst>
              <a:path w="8002588" h="12588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4000" b="0" i="0" u="none" strike="noStrike" baseline="0">
                <a:ln>
                  <a:noFill/>
                </a:ln>
                <a:solidFill>
                  <a:srgbClr val="C00000"/>
                </a:solidFill>
                <a:latin typeface="Verdana" pitchFamily="34"/>
                <a:ea typeface="DejaVu Sans" pitchFamily="2"/>
                <a:cs typeface="DejaVu Sans" pitchFamily="2"/>
              </a:rPr>
              <a:t>Vi måste börja med kursmålen</a:t>
            </a:r>
          </a:p>
        </p:txBody>
      </p:sp>
      <p:sp>
        <p:nvSpPr>
          <p:cNvPr id="3" name="Freeform 2"/>
          <p:cNvSpPr/>
          <p:nvPr/>
        </p:nvSpPr>
        <p:spPr>
          <a:xfrm>
            <a:off x="2130480" y="1682639"/>
            <a:ext cx="7999200" cy="4535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221"/>
              <a:gd name="f7" fmla="val 12600"/>
              <a:gd name="f8" fmla="+- 0 0 0"/>
              <a:gd name="f9" fmla="*/ f3 1 7999413"/>
              <a:gd name="f10" fmla="*/ f4 1 4535488"/>
              <a:gd name="f11" fmla="*/ f8 f0 1"/>
              <a:gd name="f12" fmla="*/ 0 f9 1"/>
              <a:gd name="f13" fmla="*/ 7999413 f9 1"/>
              <a:gd name="f14" fmla="*/ 4535488 f10 1"/>
              <a:gd name="f15" fmla="*/ 0 f10 1"/>
              <a:gd name="f16" fmla="*/ 2267744 f10 1"/>
              <a:gd name="f17" fmla="*/ f11 1 f2"/>
              <a:gd name="f18" fmla="*/ 3999707 f9 1"/>
              <a:gd name="f19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13" y="f16"/>
              </a:cxn>
              <a:cxn ang="f19">
                <a:pos x="f18" y="f14"/>
              </a:cxn>
              <a:cxn ang="f19">
                <a:pos x="f12" y="f16"/>
              </a:cxn>
              <a:cxn ang="f19">
                <a:pos x="f18" y="f15"/>
              </a:cxn>
            </a:cxnLst>
            <a:rect l="f12" t="f15" r="f13" b="f14"/>
            <a:pathLst>
              <a:path w="7999413" h="453548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sv-SE" sz="2400" b="0" i="0" u="none" strike="noStrike" baseline="0">
              <a:ln>
                <a:noFill/>
              </a:ln>
              <a:solidFill>
                <a:srgbClr val="FFFFFF"/>
              </a:solidFill>
              <a:latin typeface="Times New Roman" pitchFamily="18"/>
              <a:ea typeface="Droid Sans Fallback" pitchFamily="2"/>
              <a:cs typeface="Droid Sans Fallback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7514" y="604819"/>
            <a:ext cx="8069803" cy="1620430"/>
          </a:xfrm>
        </p:spPr>
        <p:txBody>
          <a:bodyPr/>
          <a:lstStyle/>
          <a:p>
            <a:r>
              <a:rPr lang="sv-SE" sz="2800" dirty="0" smtClean="0"/>
              <a:t>Analys av lärandemålen</a:t>
            </a:r>
            <a:endParaRPr lang="sv-SE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482" y="2339677"/>
            <a:ext cx="7484269" cy="1931917"/>
          </a:xfrm>
        </p:spPr>
        <p:txBody>
          <a:bodyPr/>
          <a:lstStyle/>
          <a:p>
            <a:r>
              <a:rPr lang="sv-SE" sz="2400" dirty="0" smtClean="0"/>
              <a:t>Lärandemålen är tänkta att tala om vad godkända studenter kan (göra) efter genomgången kurs. </a:t>
            </a:r>
            <a:endParaRPr lang="sv-SE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474" y="3203773"/>
            <a:ext cx="6912000" cy="38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50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538" y="301680"/>
            <a:ext cx="8114862" cy="1254600"/>
          </a:xfrm>
        </p:spPr>
        <p:txBody>
          <a:bodyPr>
            <a:normAutofit/>
          </a:bodyPr>
          <a:lstStyle/>
          <a:p>
            <a:r>
              <a:rPr lang="sv-SE" sz="2800" dirty="0" smtClean="0"/>
              <a:t>Målen definierar kursen för olika intressenter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dirty="0" smtClean="0"/>
              <a:t>För kursansvarig och lärare/assistenter</a:t>
            </a:r>
          </a:p>
          <a:p>
            <a:r>
              <a:rPr lang="sv-SE" sz="2400" dirty="0" smtClean="0"/>
              <a:t>För programmet</a:t>
            </a:r>
          </a:p>
          <a:p>
            <a:r>
              <a:rPr lang="sv-SE" sz="2400" dirty="0" smtClean="0"/>
              <a:t>För studenterna</a:t>
            </a:r>
          </a:p>
          <a:p>
            <a:r>
              <a:rPr lang="sv-SE" sz="2400" dirty="0" smtClean="0"/>
              <a:t>För rörlighet och jämförelser mellan utbildningar/lärosäten</a:t>
            </a:r>
          </a:p>
          <a:p>
            <a:r>
              <a:rPr lang="sv-SE" sz="2400" dirty="0" smtClean="0"/>
              <a:t>För arbetsgivare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14926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01680"/>
            <a:ext cx="8690926" cy="1254600"/>
          </a:xfrm>
        </p:spPr>
        <p:txBody>
          <a:bodyPr>
            <a:normAutofit/>
          </a:bodyPr>
          <a:lstStyle/>
          <a:p>
            <a:r>
              <a:rPr lang="sv-SE" sz="2800" dirty="0" smtClean="0"/>
              <a:t>Kriterier för formulering av lärandemål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6616" indent="-586616">
              <a:buAutoNum type="alphaUcPeriod"/>
            </a:pPr>
            <a:r>
              <a:rPr lang="sv-SE" sz="2800" dirty="0" smtClean="0"/>
              <a:t>RESULTATORIENTERADE</a:t>
            </a:r>
          </a:p>
          <a:p>
            <a:pPr marL="586616" indent="-586616">
              <a:buAutoNum type="alphaUcPeriod"/>
            </a:pPr>
            <a:r>
              <a:rPr lang="sv-SE" sz="2800" dirty="0" smtClean="0"/>
              <a:t>EXAMINERBARA</a:t>
            </a:r>
          </a:p>
          <a:p>
            <a:pPr marL="586616" indent="-586616">
              <a:buAutoNum type="alphaUcPeriod"/>
            </a:pPr>
            <a:r>
              <a:rPr lang="sv-SE" sz="2800" dirty="0" smtClean="0"/>
              <a:t>NIVÅANPASSADE OCH REALISTISKA</a:t>
            </a:r>
          </a:p>
          <a:p>
            <a:pPr marL="586616" indent="-586616">
              <a:buAutoNum type="alphaUcPeriod"/>
            </a:pPr>
            <a:r>
              <a:rPr lang="sv-SE" sz="2800" dirty="0" smtClean="0"/>
              <a:t>GRUND FÖR EXAMINATION, UNDERVISNINGSPLANERING, UPPFÖLJNING OCH KVALITETSSÄKRING</a:t>
            </a:r>
          </a:p>
        </p:txBody>
      </p:sp>
    </p:spTree>
    <p:extLst>
      <p:ext uri="{BB962C8B-B14F-4D97-AF65-F5344CB8AC3E}">
        <p14:creationId xmlns:p14="http://schemas.microsoft.com/office/powerpoint/2010/main" val="12796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01680"/>
            <a:ext cx="8690926" cy="1254600"/>
          </a:xfrm>
        </p:spPr>
        <p:txBody>
          <a:bodyPr/>
          <a:lstStyle/>
          <a:p>
            <a:r>
              <a:rPr lang="sv-SE" sz="2800" dirty="0" smtClean="0"/>
              <a:t>A. RESULTATORIENTERADE</a:t>
            </a:r>
            <a:endParaRPr lang="sv-SE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30883" y="1954202"/>
            <a:ext cx="9176720" cy="135180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Kursen ger en översiktlig bild av teknikhistoriens utveckling från </a:t>
            </a:r>
            <a:br>
              <a:rPr lang="sv-SE" sz="2700" dirty="0"/>
            </a:br>
            <a:r>
              <a:rPr lang="sv-SE" sz="2700" dirty="0"/>
              <a:t>1970-talet till 2010-talet, och </a:t>
            </a:r>
            <a:br>
              <a:rPr lang="sv-SE" sz="2700" dirty="0"/>
            </a:br>
            <a:r>
              <a:rPr lang="sv-SE" sz="2700" dirty="0"/>
              <a:t>studenterna har möjlighet att fördjupa sig i ett valt område</a:t>
            </a:r>
          </a:p>
        </p:txBody>
      </p:sp>
      <p:sp>
        <p:nvSpPr>
          <p:cNvPr id="5" name="Down Arrow 4"/>
          <p:cNvSpPr/>
          <p:nvPr/>
        </p:nvSpPr>
        <p:spPr>
          <a:xfrm>
            <a:off x="4840726" y="3382960"/>
            <a:ext cx="336787" cy="111125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294095" y="4494217"/>
            <a:ext cx="9676792" cy="2182798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Studenten ska kunna </a:t>
            </a:r>
          </a:p>
          <a:p>
            <a:pPr>
              <a:buFontTx/>
              <a:buChar char="-"/>
            </a:pPr>
            <a:r>
              <a:rPr lang="sv-SE" sz="2700" dirty="0"/>
              <a:t>Översiktligt beskriva teknikhistoriens  utveckling från 1970 till 2010</a:t>
            </a:r>
            <a:br>
              <a:rPr lang="sv-SE" sz="2700" dirty="0"/>
            </a:br>
            <a:r>
              <a:rPr lang="sv-SE" sz="2700" dirty="0"/>
              <a:t>för personer med icke-teknisk bakgrund</a:t>
            </a:r>
          </a:p>
          <a:p>
            <a:pPr>
              <a:buFontTx/>
              <a:buChar char="-"/>
            </a:pPr>
            <a:r>
              <a:rPr lang="sv-SE" sz="2700" dirty="0"/>
              <a:t>Analysera och problematisera samhällets </a:t>
            </a:r>
            <a:br>
              <a:rPr lang="sv-SE" sz="2700" dirty="0"/>
            </a:br>
            <a:r>
              <a:rPr lang="sv-SE" sz="2700" dirty="0"/>
              <a:t>behov i ett historiskt perspektiv, utifrån en teknisk lösning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2489" y="1398574"/>
            <a:ext cx="9095415" cy="520805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Inte ett lärandemål, men en viktig del i själva kursbeskrivningen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78292" y="1636700"/>
            <a:ext cx="252591" cy="39687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5907" y="4017965"/>
            <a:ext cx="4802894" cy="520805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Exempel på tänkbara lärandemål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8461190" y="4573593"/>
            <a:ext cx="336787" cy="3968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65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497" y="446067"/>
            <a:ext cx="8411623" cy="1815574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sv-SE" sz="2800" dirty="0" smtClean="0"/>
              <a:t>ETT LÄRANDEMÅL ÄR RESULTATORIENTERAT NÄR</a:t>
            </a:r>
            <a:br>
              <a:rPr lang="sv-SE" sz="2800" dirty="0" smtClean="0"/>
            </a:b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92" y="2986083"/>
            <a:ext cx="9622632" cy="4989036"/>
          </a:xfrm>
        </p:spPr>
        <p:txBody>
          <a:bodyPr/>
          <a:lstStyle/>
          <a:p>
            <a:pPr lvl="1"/>
            <a:r>
              <a:rPr lang="sv-SE" sz="2400" dirty="0" smtClean="0"/>
              <a:t>STUDENTEN ÄR SUBJEKTET, INTE KURSEN</a:t>
            </a:r>
          </a:p>
          <a:p>
            <a:pPr lvl="1"/>
            <a:r>
              <a:rPr lang="sv-SE" sz="2400" dirty="0" smtClean="0"/>
              <a:t>NÄR DET INTE HANDLAR OM VAD MAN GÖR </a:t>
            </a:r>
            <a:r>
              <a:rPr lang="sv-SE" sz="2400" i="1" dirty="0" smtClean="0"/>
              <a:t>INOM</a:t>
            </a:r>
            <a:r>
              <a:rPr lang="sv-SE" sz="2400" dirty="0" smtClean="0"/>
              <a:t> KURSEN, UTAN SOM ETT </a:t>
            </a:r>
            <a:r>
              <a:rPr lang="sv-SE" sz="2400" i="1" dirty="0" smtClean="0"/>
              <a:t>RESULTAT</a:t>
            </a:r>
            <a:r>
              <a:rPr lang="sv-SE" sz="2400" dirty="0" smtClean="0"/>
              <a:t> AV KURSEN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49881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6" y="301680"/>
            <a:ext cx="8762934" cy="1254600"/>
          </a:xfrm>
        </p:spPr>
        <p:txBody>
          <a:bodyPr>
            <a:normAutofit/>
          </a:bodyPr>
          <a:lstStyle/>
          <a:p>
            <a:r>
              <a:rPr lang="sv-SE" sz="2800" dirty="0" smtClean="0"/>
              <a:t>B. EXAMINERBARA/OBSERVERBARA</a:t>
            </a:r>
            <a:endParaRPr lang="sv-SE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67670" y="2112953"/>
            <a:ext cx="7920927" cy="52080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Studenten ska förstå olika produktutvecklingsprocesser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670" y="5922976"/>
            <a:ext cx="8475181" cy="936303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Studenten ska kunna beskriva, jämföra och kritiskt granska </a:t>
            </a:r>
            <a:br>
              <a:rPr lang="sv-SE" sz="2700" dirty="0"/>
            </a:br>
            <a:r>
              <a:rPr lang="sv-SE" sz="2700" dirty="0"/>
              <a:t> olika produktutvecklingsprocesser och deras egenskaper</a:t>
            </a:r>
          </a:p>
        </p:txBody>
      </p:sp>
      <p:sp>
        <p:nvSpPr>
          <p:cNvPr id="6" name="Down Arrow 5"/>
          <p:cNvSpPr/>
          <p:nvPr/>
        </p:nvSpPr>
        <p:spPr>
          <a:xfrm>
            <a:off x="4840726" y="3382960"/>
            <a:ext cx="336787" cy="111125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209899" y="1319198"/>
            <a:ext cx="5543994" cy="659304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dirty="0" smtClean="0"/>
              <a:t>Det är inget fel med att man vill att studenten ska förstå, </a:t>
            </a:r>
            <a:br>
              <a:rPr lang="sv-SE" dirty="0" smtClean="0"/>
            </a:br>
            <a:r>
              <a:rPr lang="sv-SE" dirty="0" smtClean="0"/>
              <a:t>men hur ska vi veta att studenten förstår?</a:t>
            </a:r>
            <a:endParaRPr lang="sv-SE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45907" y="1716075"/>
            <a:ext cx="0" cy="39687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51348" y="4732344"/>
            <a:ext cx="5868122" cy="936303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Exempel på tänkbart lärandemål, </a:t>
            </a:r>
            <a:br>
              <a:rPr lang="sv-SE" sz="2700" dirty="0"/>
            </a:br>
            <a:r>
              <a:rPr lang="sv-SE" sz="2700" dirty="0"/>
              <a:t>beroende på vad man menar med </a:t>
            </a:r>
            <a:r>
              <a:rPr lang="sv-SE" sz="2700" i="1" dirty="0"/>
              <a:t>förstå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356269" y="5367347"/>
            <a:ext cx="242787" cy="64424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2" y="301680"/>
            <a:ext cx="8258878" cy="12546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sv-SE" sz="2800" dirty="0" smtClean="0"/>
              <a:t>ETT LÄRANDEMÅL ÄR EXAMINERBART NÄR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60" y="3419796"/>
            <a:ext cx="9401040" cy="2733323"/>
          </a:xfrm>
        </p:spPr>
        <p:txBody>
          <a:bodyPr/>
          <a:lstStyle/>
          <a:p>
            <a:r>
              <a:rPr lang="sv-SE" sz="2400" dirty="0" smtClean="0"/>
              <a:t>Det beskriver vad studenten ska kunna uppvisa för observerbara prestationer som rimligt ”bevis” på att hen har uppnått förståelse</a:t>
            </a:r>
            <a:br>
              <a:rPr lang="sv-SE" sz="2400" dirty="0" smtClean="0"/>
            </a:br>
            <a:endParaRPr lang="sv-SE" sz="2400" dirty="0" smtClean="0"/>
          </a:p>
          <a:p>
            <a:pPr marL="0" indent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098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01680"/>
            <a:ext cx="8690926" cy="1254600"/>
          </a:xfrm>
        </p:spPr>
        <p:txBody>
          <a:bodyPr>
            <a:normAutofit/>
          </a:bodyPr>
          <a:lstStyle/>
          <a:p>
            <a:r>
              <a:rPr lang="sv-SE" sz="2800" dirty="0" smtClean="0"/>
              <a:t>C. NIVÅANPASSADE och REALISTISKA</a:t>
            </a:r>
            <a:endParaRPr lang="sv-SE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8292" y="2351079"/>
            <a:ext cx="9931157" cy="59774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3200" dirty="0"/>
              <a:t>Studenten ska kunna redogöra för materialens egenskaper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4457" y="4414841"/>
            <a:ext cx="7919068" cy="2182798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Studenten ska kunna</a:t>
            </a:r>
            <a:r>
              <a:rPr lang="sv-SE" sz="2700" dirty="0"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sv-SE" sz="2700" dirty="0">
                <a:ea typeface="Arial Unicode MS" pitchFamily="34" charset="-128"/>
                <a:cs typeface="Arial Unicode MS" pitchFamily="34" charset="-128"/>
              </a:rPr>
            </a:br>
            <a:r>
              <a:rPr lang="sv-SE" sz="2700" dirty="0">
                <a:ea typeface="Arial Unicode MS" pitchFamily="34" charset="-128"/>
                <a:cs typeface="Arial Unicode MS" pitchFamily="34" charset="-128"/>
              </a:rPr>
              <a:t>- redogöra för sambanden mellan kemisk bindning och </a:t>
            </a:r>
            <a:br>
              <a:rPr lang="sv-SE" sz="2700" dirty="0">
                <a:ea typeface="Arial Unicode MS" pitchFamily="34" charset="-128"/>
                <a:cs typeface="Arial Unicode MS" pitchFamily="34" charset="-128"/>
              </a:rPr>
            </a:br>
            <a:r>
              <a:rPr lang="sv-SE" sz="2700" dirty="0">
                <a:ea typeface="Arial Unicode MS" pitchFamily="34" charset="-128"/>
                <a:cs typeface="Arial Unicode MS" pitchFamily="34" charset="-128"/>
              </a:rPr>
              <a:t>materialegenskaper</a:t>
            </a:r>
            <a:br>
              <a:rPr lang="sv-SE" sz="2700" dirty="0">
                <a:ea typeface="Arial Unicode MS" pitchFamily="34" charset="-128"/>
                <a:cs typeface="Arial Unicode MS" pitchFamily="34" charset="-128"/>
              </a:rPr>
            </a:br>
            <a:r>
              <a:rPr lang="sv-SE" sz="2700" dirty="0">
                <a:ea typeface="Arial Unicode MS" pitchFamily="34" charset="-128"/>
                <a:cs typeface="Arial Unicode MS" pitchFamily="34" charset="-128"/>
              </a:rPr>
              <a:t>- välja lämpligt konstruktionsmaterial med hänsyn till </a:t>
            </a:r>
            <a:br>
              <a:rPr lang="sv-SE" sz="2700" dirty="0">
                <a:ea typeface="Arial Unicode MS" pitchFamily="34" charset="-128"/>
                <a:cs typeface="Arial Unicode MS" pitchFamily="34" charset="-128"/>
              </a:rPr>
            </a:br>
            <a:r>
              <a:rPr lang="sv-SE" sz="2700" dirty="0">
                <a:ea typeface="Arial Unicode MS" pitchFamily="34" charset="-128"/>
                <a:cs typeface="Arial Unicode MS" pitchFamily="34" charset="-128"/>
              </a:rPr>
              <a:t>funktion, ekonomi och miljö</a:t>
            </a:r>
            <a:endParaRPr lang="sv-SE" sz="2700" dirty="0"/>
          </a:p>
        </p:txBody>
      </p:sp>
      <p:sp>
        <p:nvSpPr>
          <p:cNvPr id="6" name="Down Arrow 5"/>
          <p:cNvSpPr/>
          <p:nvPr/>
        </p:nvSpPr>
        <p:spPr>
          <a:xfrm>
            <a:off x="4840726" y="3382960"/>
            <a:ext cx="336787" cy="111125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209899" y="1795451"/>
            <a:ext cx="6300548" cy="520805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Målet är ganska vagt gällande kunskapsnivå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82954" y="6478605"/>
            <a:ext cx="4968003" cy="936303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2700" dirty="0"/>
              <a:t>Exempel på tänkbara lärandemål, </a:t>
            </a:r>
            <a:br>
              <a:rPr lang="sv-SE" sz="2700" dirty="0"/>
            </a:br>
            <a:r>
              <a:rPr lang="sv-SE" sz="2700" dirty="0"/>
              <a:t>beroende på vad man menar</a:t>
            </a:r>
            <a:endParaRPr lang="sv-SE" sz="2700" i="1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440466" y="6161102"/>
            <a:ext cx="589378" cy="39687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22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482" y="301680"/>
            <a:ext cx="8618918" cy="12546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sv-SE" sz="2800" dirty="0" smtClean="0"/>
              <a:t>ETT LÄRANDEMÅL ÄR NIVÅANPASSAT OCH REALISTISKT NÄR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591" y="1763925"/>
            <a:ext cx="9622632" cy="5270307"/>
          </a:xfrm>
        </p:spPr>
        <p:txBody>
          <a:bodyPr>
            <a:normAutofit fontScale="77500" lnSpcReduction="20000"/>
          </a:bodyPr>
          <a:lstStyle/>
          <a:p>
            <a:r>
              <a:rPr lang="sv-SE" sz="5100" dirty="0"/>
              <a:t>Det framgår vilken nivå av förståelse som avses</a:t>
            </a:r>
          </a:p>
          <a:p>
            <a:pPr>
              <a:buNone/>
            </a:pPr>
            <a:endParaRPr lang="sv-SE" sz="5100" dirty="0"/>
          </a:p>
          <a:p>
            <a:r>
              <a:rPr lang="sv-SE" sz="5100" dirty="0"/>
              <a:t>Hänsyn tagits till kontexten och det arbete studenten utför</a:t>
            </a:r>
            <a:br>
              <a:rPr lang="sv-SE" sz="5100" dirty="0"/>
            </a:br>
            <a:endParaRPr lang="sv-SE" sz="5100" dirty="0"/>
          </a:p>
          <a:p>
            <a:r>
              <a:rPr lang="sv-SE" sz="5100" dirty="0" smtClean="0"/>
              <a:t>Kursens bidrag till högre mål för utbildning/program framgår (</a:t>
            </a:r>
            <a:r>
              <a:rPr lang="sv-SE" sz="5100" dirty="0"/>
              <a:t>ex mellan kurser som bygger på varandra bör man kunna se progression av olika slag) </a:t>
            </a:r>
          </a:p>
          <a:p>
            <a:endParaRPr lang="sv-SE" dirty="0"/>
          </a:p>
          <a:p>
            <a:pPr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33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KUNSKAPSTAXONOMIER SOM STÖD VID NIVÅANPASSNING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Bloom, Feisel-Schmitz, SOLO, …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33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41450" y="596726"/>
            <a:ext cx="8574228" cy="8627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altLang="en-US" sz="4100" dirty="0"/>
              <a:t>Taxonomi för lärandemål:</a:t>
            </a:r>
            <a:br>
              <a:rPr lang="sv-SE" altLang="en-US" sz="4100" dirty="0"/>
            </a:br>
            <a:r>
              <a:rPr lang="sv-SE" altLang="en-US" sz="3200" dirty="0"/>
              <a:t>Kognitiva mål [Bloom 1956]</a:t>
            </a:r>
            <a:endParaRPr lang="sv-SE" altLang="en-US" sz="4100" dirty="0"/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265738"/>
              </p:ext>
            </p:extLst>
          </p:nvPr>
        </p:nvGraphicFramePr>
        <p:xfrm>
          <a:off x="449263" y="1765300"/>
          <a:ext cx="9963150" cy="573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4" imgW="9619889" imgH="5533333" progId="Word.Document.8">
                  <p:embed/>
                </p:oleObj>
              </mc:Choice>
              <mc:Fallback>
                <p:oleObj name="Document" r:id="rId4" imgW="9619889" imgH="553333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1765300"/>
                        <a:ext cx="9963150" cy="573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380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4" name="Group 2"/>
          <p:cNvGraphicFramePr>
            <a:graphicFrameLocks noGrp="1"/>
          </p:cNvGraphicFramePr>
          <p:nvPr>
            <p:ph type="tbl" idx="1"/>
          </p:nvPr>
        </p:nvGraphicFramePr>
        <p:xfrm>
          <a:off x="534591" y="1763924"/>
          <a:ext cx="9572514" cy="5101030"/>
        </p:xfrm>
        <a:graphic>
          <a:graphicData uri="http://schemas.openxmlformats.org/drawingml/2006/table">
            <a:tbl>
              <a:tblPr/>
              <a:tblGrid>
                <a:gridCol w="2305396"/>
                <a:gridCol w="7267118"/>
              </a:tblGrid>
              <a:tr h="997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Judge</a:t>
                      </a:r>
                      <a: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b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(värdera)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 be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able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to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critically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evaluate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multiple solutions and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select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an optimum solution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997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Solve</a:t>
                      </a:r>
                      <a: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b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(lösa problem)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Characterize, analyze, and synthesize to model a system (provide appropriate assumptions)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999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Explain</a:t>
                      </a:r>
                      <a: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b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(förklara)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 able to state the outcome/concept in their own words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1108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Compute</a:t>
                      </a:r>
                      <a: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b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(räkna typtal)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Follow rules and procedures (substitute quantities correctly into equations and arrive at a correct result, Plug &amp; Chug)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97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Define</a:t>
                      </a:r>
                      <a: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br>
                        <a:rPr kumimoji="0" lang="sv-SE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(återge)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State the definition of the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concept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or is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able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to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describe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in a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qualitative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or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quantitative</a:t>
                      </a:r>
                      <a:r>
                        <a:rPr kumimoji="0" lang="sv-SE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sv-SE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manner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6918" marR="106918" marT="50404" marB="50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2006" name="Rectangle 22"/>
          <p:cNvSpPr>
            <a:spLocks noChangeArrowheads="1"/>
          </p:cNvSpPr>
          <p:nvPr/>
        </p:nvSpPr>
        <p:spPr bwMode="auto">
          <a:xfrm>
            <a:off x="293283" y="302737"/>
            <a:ext cx="10019862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 anchor="ctr"/>
          <a:lstStyle/>
          <a:p>
            <a:pPr algn="ctr"/>
            <a:r>
              <a:rPr lang="sv-SE" sz="4600"/>
              <a:t>Feisel-Schmitz Technical Taxonomy</a:t>
            </a:r>
            <a:endParaRPr lang="en-US" sz="4600"/>
          </a:p>
        </p:txBody>
      </p:sp>
    </p:spTree>
    <p:extLst>
      <p:ext uri="{BB962C8B-B14F-4D97-AF65-F5344CB8AC3E}">
        <p14:creationId xmlns:p14="http://schemas.microsoft.com/office/powerpoint/2010/main" val="3058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OLO liten"/>
          <p:cNvPicPr>
            <a:picLocks noChangeAspect="1" noChangeArrowheads="1"/>
          </p:cNvPicPr>
          <p:nvPr/>
        </p:nvPicPr>
        <p:blipFill>
          <a:blip r:embed="rId3" cstate="print"/>
          <a:srcRect b="6732"/>
          <a:stretch>
            <a:fillRect/>
          </a:stretch>
        </p:blipFill>
        <p:spPr bwMode="auto">
          <a:xfrm>
            <a:off x="547585" y="1224947"/>
            <a:ext cx="9346055" cy="604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1388451" y="208242"/>
            <a:ext cx="8768772" cy="1259946"/>
          </a:xfrm>
        </p:spPr>
        <p:txBody>
          <a:bodyPr/>
          <a:lstStyle/>
          <a:p>
            <a:pPr algn="l" eaLnBrk="1" hangingPunct="1"/>
            <a:r>
              <a:rPr lang="sv-SE" sz="4100"/>
              <a:t>SOLO-taxonomin Biggs s. 79</a:t>
            </a:r>
            <a:endParaRPr lang="en-US" sz="4100"/>
          </a:p>
        </p:txBody>
      </p:sp>
    </p:spTree>
    <p:extLst>
      <p:ext uri="{BB962C8B-B14F-4D97-AF65-F5344CB8AC3E}">
        <p14:creationId xmlns:p14="http://schemas.microsoft.com/office/powerpoint/2010/main" val="311647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685" y="2986083"/>
            <a:ext cx="9622632" cy="1259946"/>
          </a:xfrm>
        </p:spPr>
        <p:txBody>
          <a:bodyPr>
            <a:normAutofit/>
          </a:bodyPr>
          <a:lstStyle/>
          <a:p>
            <a:r>
              <a:rPr lang="sv-SE" sz="2800" dirty="0" smtClean="0"/>
              <a:t>E. GRUND FÖR EXAMINATION, UNDERVISNINGSPLANERING, UPPFÖLJNING OCH KVALITETSSÄKRING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247256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Oval 2"/>
          <p:cNvSpPr>
            <a:spLocks noChangeArrowheads="1"/>
          </p:cNvSpPr>
          <p:nvPr/>
        </p:nvSpPr>
        <p:spPr bwMode="auto">
          <a:xfrm>
            <a:off x="3474839" y="83997"/>
            <a:ext cx="3029347" cy="285587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87" tIns="52144" rIns="104287" bIns="52144" anchor="ctr"/>
          <a:lstStyle/>
          <a:p>
            <a:endParaRPr lang="sv-SE"/>
          </a:p>
        </p:txBody>
      </p:sp>
      <p:sp>
        <p:nvSpPr>
          <p:cNvPr id="44037" name="Oval 3"/>
          <p:cNvSpPr>
            <a:spLocks noChangeArrowheads="1"/>
          </p:cNvSpPr>
          <p:nvPr/>
        </p:nvSpPr>
        <p:spPr bwMode="auto">
          <a:xfrm>
            <a:off x="2405658" y="3275859"/>
            <a:ext cx="3029347" cy="285587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87" tIns="52144" rIns="104287" bIns="52144" anchor="ctr"/>
          <a:lstStyle/>
          <a:p>
            <a:endParaRPr lang="sv-SE"/>
          </a:p>
        </p:txBody>
      </p:sp>
      <p:sp>
        <p:nvSpPr>
          <p:cNvPr id="44038" name="Oval 4"/>
          <p:cNvSpPr>
            <a:spLocks noChangeArrowheads="1"/>
          </p:cNvSpPr>
          <p:nvPr/>
        </p:nvSpPr>
        <p:spPr bwMode="auto">
          <a:xfrm>
            <a:off x="4811316" y="3275859"/>
            <a:ext cx="3029347" cy="285587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87" tIns="52144" rIns="104287" bIns="52144" anchor="ctr"/>
          <a:lstStyle/>
          <a:p>
            <a:endParaRPr lang="sv-SE"/>
          </a:p>
        </p:txBody>
      </p:sp>
      <p:sp>
        <p:nvSpPr>
          <p:cNvPr id="44039" name="Text Box 5"/>
          <p:cNvSpPr txBox="1">
            <a:spLocks noChangeArrowheads="1"/>
          </p:cNvSpPr>
          <p:nvPr/>
        </p:nvSpPr>
        <p:spPr bwMode="auto">
          <a:xfrm>
            <a:off x="3029347" y="923960"/>
            <a:ext cx="3920331" cy="87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v-SE" sz="5000">
                <a:latin typeface="Arial Unicode MS" pitchFamily="34" charset="-128"/>
              </a:rPr>
              <a:t>Kursmål</a:t>
            </a:r>
            <a:endParaRPr lang="sv-SE" sz="3200">
              <a:latin typeface="Arial Unicode MS" pitchFamily="34" charset="-128"/>
            </a:endParaRPr>
          </a:p>
        </p:txBody>
      </p:sp>
      <p:sp>
        <p:nvSpPr>
          <p:cNvPr id="44040" name="Rectangle 6"/>
          <p:cNvSpPr>
            <a:spLocks noChangeArrowheads="1"/>
          </p:cNvSpPr>
          <p:nvPr/>
        </p:nvSpPr>
        <p:spPr bwMode="auto">
          <a:xfrm>
            <a:off x="1978728" y="4415061"/>
            <a:ext cx="3385741" cy="65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>
            <a:spAutoFit/>
          </a:bodyPr>
          <a:lstStyle/>
          <a:p>
            <a:pPr algn="ctr" eaLnBrk="0" hangingPunct="0"/>
            <a:r>
              <a:rPr lang="sv-SE" sz="3600">
                <a:latin typeface="Arial Unicode MS" pitchFamily="34" charset="-128"/>
              </a:rPr>
              <a:t>Aktiviteter</a:t>
            </a:r>
            <a:endParaRPr lang="sv-SE" sz="8200">
              <a:latin typeface="Arial Unicode MS" pitchFamily="34" charset="-128"/>
            </a:endParaRPr>
          </a:p>
        </p:txBody>
      </p:sp>
      <p:sp>
        <p:nvSpPr>
          <p:cNvPr id="44041" name="Rectangle 7"/>
          <p:cNvSpPr>
            <a:spLocks noChangeArrowheads="1"/>
          </p:cNvSpPr>
          <p:nvPr/>
        </p:nvSpPr>
        <p:spPr bwMode="auto">
          <a:xfrm>
            <a:off x="4098528" y="4401062"/>
            <a:ext cx="4454922" cy="65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>
            <a:spAutoFit/>
          </a:bodyPr>
          <a:lstStyle/>
          <a:p>
            <a:pPr algn="ctr" eaLnBrk="0" hangingPunct="0"/>
            <a:r>
              <a:rPr lang="sv-SE" sz="3600">
                <a:latin typeface="Arial Unicode MS" pitchFamily="34" charset="-128"/>
              </a:rPr>
              <a:t>Examination</a:t>
            </a:r>
            <a:endParaRPr lang="sv-SE" sz="8200">
              <a:latin typeface="Arial Unicode MS" pitchFamily="34" charset="-128"/>
            </a:endParaRPr>
          </a:p>
        </p:txBody>
      </p:sp>
      <p:sp>
        <p:nvSpPr>
          <p:cNvPr id="44042" name="Line 8"/>
          <p:cNvSpPr>
            <a:spLocks noChangeShapeType="1"/>
          </p:cNvSpPr>
          <p:nvPr/>
        </p:nvSpPr>
        <p:spPr bwMode="auto">
          <a:xfrm flipH="1">
            <a:off x="3563938" y="2603888"/>
            <a:ext cx="178197" cy="671971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</p:spPr>
        <p:txBody>
          <a:bodyPr wrap="none" lIns="104287" tIns="52144" rIns="104287" bIns="52144" anchor="ctr"/>
          <a:lstStyle/>
          <a:p>
            <a:endParaRPr lang="sv-SE"/>
          </a:p>
        </p:txBody>
      </p:sp>
      <p:sp>
        <p:nvSpPr>
          <p:cNvPr id="44043" name="Line 9"/>
          <p:cNvSpPr>
            <a:spLocks noChangeShapeType="1"/>
          </p:cNvSpPr>
          <p:nvPr/>
        </p:nvSpPr>
        <p:spPr bwMode="auto">
          <a:xfrm>
            <a:off x="6058694" y="2603888"/>
            <a:ext cx="178197" cy="671971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</p:spPr>
        <p:txBody>
          <a:bodyPr wrap="none" lIns="104287" tIns="52144" rIns="104287" bIns="52144" anchor="ctr"/>
          <a:lstStyle/>
          <a:p>
            <a:endParaRPr lang="sv-SE"/>
          </a:p>
        </p:txBody>
      </p:sp>
      <p:sp>
        <p:nvSpPr>
          <p:cNvPr id="44044" name="Text Box 10"/>
          <p:cNvSpPr txBox="1">
            <a:spLocks noChangeArrowheads="1"/>
          </p:cNvSpPr>
          <p:nvPr/>
        </p:nvSpPr>
        <p:spPr bwMode="auto">
          <a:xfrm>
            <a:off x="209753" y="6065239"/>
            <a:ext cx="4156070" cy="135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>
            <a:spAutoFit/>
          </a:bodyPr>
          <a:lstStyle/>
          <a:p>
            <a:pPr algn="ctr" eaLnBrk="0" hangingPunct="0"/>
            <a:r>
              <a:rPr lang="en-US" sz="2700"/>
              <a:t>Vilket arbete ska </a:t>
            </a:r>
            <a:r>
              <a:rPr lang="en-US" sz="2700" u="sng"/>
              <a:t>studenterna</a:t>
            </a:r>
            <a:r>
              <a:rPr lang="en-US" sz="2700"/>
              <a:t> göra för att nå målen?</a:t>
            </a:r>
            <a:endParaRPr lang="en-US" sz="1400"/>
          </a:p>
        </p:txBody>
      </p:sp>
      <p:sp>
        <p:nvSpPr>
          <p:cNvPr id="44045" name="Text Box 11"/>
          <p:cNvSpPr txBox="1">
            <a:spLocks noChangeArrowheads="1"/>
          </p:cNvSpPr>
          <p:nvPr/>
        </p:nvSpPr>
        <p:spPr bwMode="auto">
          <a:xfrm>
            <a:off x="5345907" y="6166735"/>
            <a:ext cx="5078611" cy="9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AU" sz="2700"/>
              <a:t>Vad ska </a:t>
            </a:r>
            <a:r>
              <a:rPr lang="en-AU" sz="2700" u="sng"/>
              <a:t>studenterna</a:t>
            </a:r>
            <a:r>
              <a:rPr lang="en-AU" sz="2700"/>
              <a:t> göra för att visa att de har nått målen?</a:t>
            </a:r>
            <a:endParaRPr lang="en-US" sz="1400"/>
          </a:p>
        </p:txBody>
      </p:sp>
      <p:sp>
        <p:nvSpPr>
          <p:cNvPr id="44046" name="Text Box 12"/>
          <p:cNvSpPr txBox="1">
            <a:spLocks noChangeArrowheads="1"/>
          </p:cNvSpPr>
          <p:nvPr/>
        </p:nvSpPr>
        <p:spPr bwMode="auto">
          <a:xfrm>
            <a:off x="6771481" y="1007957"/>
            <a:ext cx="3742135" cy="135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2700"/>
              <a:t>Vad ska </a:t>
            </a:r>
            <a:r>
              <a:rPr lang="sv-SE" sz="2700" u="sng"/>
              <a:t>studenterna</a:t>
            </a:r>
            <a:r>
              <a:rPr lang="sv-SE" sz="2700"/>
              <a:t> kunna göra som resultat av kursen?</a:t>
            </a:r>
            <a:endParaRPr lang="en-GB" sz="2700"/>
          </a:p>
        </p:txBody>
      </p:sp>
      <p:sp>
        <p:nvSpPr>
          <p:cNvPr id="44047" name="Rectangle 13"/>
          <p:cNvSpPr>
            <a:spLocks noChangeArrowheads="1"/>
          </p:cNvSpPr>
          <p:nvPr/>
        </p:nvSpPr>
        <p:spPr bwMode="auto">
          <a:xfrm>
            <a:off x="7786834" y="2589889"/>
            <a:ext cx="2285281" cy="17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87" tIns="52144" rIns="104287" bIns="52144">
            <a:spAutoFit/>
          </a:bodyPr>
          <a:lstStyle/>
          <a:p>
            <a:r>
              <a:rPr lang="en-GB" sz="2700" i="1">
                <a:solidFill>
                  <a:srgbClr val="CC0000"/>
                </a:solidFill>
              </a:rPr>
              <a:t>Constructive</a:t>
            </a:r>
            <a:br>
              <a:rPr lang="en-GB" sz="2700" i="1">
                <a:solidFill>
                  <a:srgbClr val="CC0000"/>
                </a:solidFill>
              </a:rPr>
            </a:br>
            <a:r>
              <a:rPr lang="en-US" sz="2700" i="1">
                <a:solidFill>
                  <a:srgbClr val="CC0000"/>
                </a:solidFill>
              </a:rPr>
              <a:t>alignment </a:t>
            </a:r>
            <a:br>
              <a:rPr lang="en-US" sz="2700" i="1">
                <a:solidFill>
                  <a:srgbClr val="CC0000"/>
                </a:solidFill>
              </a:rPr>
            </a:br>
            <a:r>
              <a:rPr lang="en-US" sz="2700"/>
              <a:t>[Biggs]</a:t>
            </a:r>
          </a:p>
          <a:p>
            <a:r>
              <a:rPr lang="sv-SE" sz="2700" i="1">
                <a:solidFill>
                  <a:srgbClr val="CC0000"/>
                </a:solidFill>
              </a:rPr>
              <a:t>Målsamverkan</a:t>
            </a:r>
            <a:endParaRPr lang="en-US" sz="2700" i="1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47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482" y="301680"/>
            <a:ext cx="8618918" cy="1254600"/>
          </a:xfrm>
        </p:spPr>
        <p:txBody>
          <a:bodyPr>
            <a:normAutofit/>
          </a:bodyPr>
          <a:lstStyle/>
          <a:p>
            <a:r>
              <a:rPr lang="sv-SE" sz="2800" dirty="0" smtClean="0"/>
              <a:t>E. ETT LÄRANDEMÅL ÄR TILL GRUND FÖR… OM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92" y="3382960"/>
            <a:ext cx="9622632" cy="388939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sv-SE" dirty="0" smtClean="0"/>
          </a:p>
          <a:p>
            <a:r>
              <a:rPr lang="sv-SE" sz="5800" dirty="0"/>
              <a:t>De lärandeaktiviteter som sker är kopplade till lärandemålen (föreläsningar, övningar, laborationer, seminarier, grupparbeten osv)</a:t>
            </a:r>
          </a:p>
          <a:p>
            <a:r>
              <a:rPr lang="sv-SE" sz="5800" dirty="0"/>
              <a:t> De examinationer som används letar efter individernas måluppfyllelse av samtliga mål</a:t>
            </a:r>
          </a:p>
          <a:p>
            <a:r>
              <a:rPr lang="sv-SE" sz="5800" dirty="0"/>
              <a:t> Mål, aktivitet och examination ses över och utvecklas när man upptäcker att resultaten i verkligheten inte stämmer överens med teorin</a:t>
            </a:r>
          </a:p>
          <a:p>
            <a:endParaRPr lang="sv-SE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30884" y="2271704"/>
            <a:ext cx="9598442" cy="1090191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sv-SE" sz="3200" dirty="0"/>
              <a:t>Det råder ett tydligt samspel mellan mål, aktivitet och examination så att</a:t>
            </a:r>
          </a:p>
        </p:txBody>
      </p:sp>
    </p:spTree>
    <p:extLst>
      <p:ext uri="{BB962C8B-B14F-4D97-AF65-F5344CB8AC3E}">
        <p14:creationId xmlns:p14="http://schemas.microsoft.com/office/powerpoint/2010/main" val="155887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490" y="301680"/>
            <a:ext cx="8546910" cy="1254600"/>
          </a:xfrm>
        </p:spPr>
        <p:txBody>
          <a:bodyPr>
            <a:normAutofit/>
          </a:bodyPr>
          <a:lstStyle/>
          <a:p>
            <a:r>
              <a:rPr lang="sv-SE" sz="2800" dirty="0" smtClean="0"/>
              <a:t>Analysera era lärandemål!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6616" indent="-586616">
              <a:buAutoNum type="alphaUcPeriod"/>
            </a:pPr>
            <a:r>
              <a:rPr lang="sv-SE" dirty="0" smtClean="0"/>
              <a:t>RESULTATORIENTERADE?</a:t>
            </a:r>
          </a:p>
          <a:p>
            <a:pPr marL="586616" indent="-586616">
              <a:buAutoNum type="alphaUcPeriod"/>
            </a:pPr>
            <a:r>
              <a:rPr lang="sv-SE" dirty="0" smtClean="0"/>
              <a:t>EXAMINERBARA?</a:t>
            </a:r>
          </a:p>
          <a:p>
            <a:pPr marL="586616" indent="-586616">
              <a:buAutoNum type="alphaUcPeriod"/>
            </a:pPr>
            <a:r>
              <a:rPr lang="sv-SE" dirty="0" smtClean="0"/>
              <a:t>NIVÅANPASSADE OCH REALISTISKA?</a:t>
            </a:r>
          </a:p>
          <a:p>
            <a:pPr marL="586616" indent="-586616">
              <a:buAutoNum type="alphaUcPeriod"/>
            </a:pPr>
            <a:r>
              <a:rPr lang="sv-SE" dirty="0" smtClean="0"/>
              <a:t>GRUND FÖR EXAMINATION, UNDERVISNINGSPLANERING, UPPFÖLJNING OCH KVALITETSSÄKRING?</a:t>
            </a:r>
          </a:p>
        </p:txBody>
      </p:sp>
    </p:spTree>
    <p:extLst>
      <p:ext uri="{BB962C8B-B14F-4D97-AF65-F5344CB8AC3E}">
        <p14:creationId xmlns:p14="http://schemas.microsoft.com/office/powerpoint/2010/main" val="212453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v-SE" sz="3600" dirty="0" smtClean="0"/>
              <a:t>           Välkommen </a:t>
            </a:r>
            <a:r>
              <a:rPr lang="sv-SE" sz="3600" b="1" dirty="0" smtClean="0"/>
              <a:t>Viggo Kann</a:t>
            </a:r>
            <a:r>
              <a:rPr lang="sv-SE" sz="3600" dirty="0" smtClean="0"/>
              <a:t>!</a:t>
            </a:r>
          </a:p>
          <a:p>
            <a:pPr marL="390240" lvl="0" indent="-379440" algn="ctr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2800" dirty="0">
                <a:latin typeface="Verdana" pitchFamily="34"/>
                <a:ea typeface="Droid Sans Fallback" pitchFamily="2"/>
                <a:cs typeface="Droid Sans Fallback" pitchFamily="2"/>
              </a:rPr>
              <a:t>Skolan för datavetenskap och kommunikation</a:t>
            </a:r>
          </a:p>
          <a:p>
            <a:pPr marL="390240" lvl="0" indent="-379440" algn="ctr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2800" dirty="0">
                <a:latin typeface="Verdana" pitchFamily="34"/>
                <a:ea typeface="Droid Sans Fallback" pitchFamily="2"/>
                <a:cs typeface="Droid Sans Fallback" pitchFamily="2"/>
              </a:rPr>
              <a:t>och</a:t>
            </a:r>
          </a:p>
          <a:p>
            <a:pPr marL="390240" lvl="0" indent="-379440" algn="ctr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2800" dirty="0">
                <a:latin typeface="Verdana" pitchFamily="34"/>
                <a:ea typeface="Droid Sans Fallback" pitchFamily="2"/>
                <a:cs typeface="Droid Sans Fallback" pitchFamily="2"/>
              </a:rPr>
              <a:t>Skolan för teknikvetenskaplig kommunikation och lärande</a:t>
            </a:r>
          </a:p>
          <a:p>
            <a:pPr marL="390240" lvl="0" indent="-379440" algn="ctr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tabLst>
                <a:tab pos="390240" algn="l"/>
                <a:tab pos="839159" algn="l"/>
                <a:tab pos="1288439" algn="l"/>
                <a:tab pos="1737720" algn="l"/>
                <a:tab pos="2187000" algn="l"/>
                <a:tab pos="2636280" algn="l"/>
                <a:tab pos="3085560" algn="l"/>
                <a:tab pos="3534840" algn="l"/>
                <a:tab pos="3984120" algn="l"/>
                <a:tab pos="4433399" algn="l"/>
                <a:tab pos="4882680" algn="l"/>
                <a:tab pos="5331959" algn="l"/>
                <a:tab pos="5781240" algn="l"/>
                <a:tab pos="6230520" algn="l"/>
                <a:tab pos="6679800" algn="l"/>
                <a:tab pos="7129080" algn="l"/>
                <a:tab pos="7578360" algn="l"/>
                <a:tab pos="8027640" algn="l"/>
                <a:tab pos="8476919" algn="l"/>
                <a:tab pos="8926200" algn="l"/>
                <a:tab pos="9375480" algn="l"/>
              </a:tabLst>
            </a:pPr>
            <a:r>
              <a:rPr lang="sv-SE" sz="4000" dirty="0">
                <a:latin typeface="Verdana" pitchFamily="34"/>
                <a:ea typeface="Droid Sans Fallback" pitchFamily="2"/>
                <a:cs typeface="Droid Sans Fallback" pitchFamily="2"/>
              </a:rPr>
              <a:t>viggo@kth.se</a:t>
            </a:r>
          </a:p>
          <a:p>
            <a:endParaRPr lang="sv-SE" sz="3600" dirty="0" smtClean="0"/>
          </a:p>
          <a:p>
            <a:endParaRPr lang="sv-SE" sz="3600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128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817640" y="298440"/>
            <a:ext cx="8194679" cy="1201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3600" b="0" i="0" u="none" strike="noStrike" baseline="0">
                <a:ln>
                  <a:noFill/>
                </a:ln>
                <a:solidFill>
                  <a:srgbClr val="B811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Inlämningsuppgift 1: </a:t>
            </a:r>
            <a:br>
              <a:rPr lang="sv-SE" sz="3600" b="0" i="0" u="none" strike="noStrike" baseline="0">
                <a:ln>
                  <a:noFill/>
                </a:ln>
                <a:solidFill>
                  <a:srgbClr val="B81100"/>
                </a:solidFill>
                <a:latin typeface="Verdana" pitchFamily="34"/>
                <a:ea typeface="Droid Sans Fallback" pitchFamily="2"/>
                <a:cs typeface="Droid Sans Fallback" pitchFamily="2"/>
              </a:rPr>
            </a:br>
            <a:r>
              <a:rPr lang="sv-SE" sz="3600" b="0" i="0" u="none" strike="noStrike" baseline="0">
                <a:ln>
                  <a:noFill/>
                </a:ln>
                <a:solidFill>
                  <a:srgbClr val="B811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skriv egna betygskriterier!</a:t>
            </a:r>
          </a:p>
        </p:txBody>
      </p:sp>
      <p:sp>
        <p:nvSpPr>
          <p:cNvPr id="3" name="Text Box 2"/>
          <p:cNvSpPr/>
          <p:nvPr/>
        </p:nvSpPr>
        <p:spPr>
          <a:xfrm>
            <a:off x="1889280" y="1187280"/>
            <a:ext cx="8424720" cy="58327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t" anchorCtr="0" compatLnSpc="1"/>
          <a:lstStyle/>
          <a:p>
            <a:pPr marL="693719" marR="0" lvl="0" indent="-687600" algn="l" rtl="0" hangingPunct="1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None/>
              <a:tabLst>
                <a:tab pos="693719" algn="l"/>
                <a:tab pos="1142638" algn="l"/>
                <a:tab pos="1591918" algn="l"/>
                <a:tab pos="2041199" algn="l"/>
                <a:tab pos="2490479" algn="l"/>
                <a:tab pos="2939759" algn="l"/>
                <a:tab pos="3389039" algn="l"/>
                <a:tab pos="3838319" algn="l"/>
                <a:tab pos="4287599" algn="l"/>
                <a:tab pos="4736878" algn="l"/>
                <a:tab pos="5186159" algn="l"/>
                <a:tab pos="5635438" algn="l"/>
                <a:tab pos="6084719" algn="l"/>
                <a:tab pos="6533999" algn="l"/>
                <a:tab pos="6983279" algn="l"/>
                <a:tab pos="7432559" algn="l"/>
                <a:tab pos="7881839" algn="l"/>
                <a:tab pos="8331119" algn="l"/>
                <a:tab pos="8780398" algn="l"/>
                <a:tab pos="9229679" algn="l"/>
                <a:tab pos="9678959" algn="l"/>
              </a:tabLst>
            </a:pPr>
            <a:endParaRPr lang="sv-SE" sz="2100" b="0" i="0" u="none" strike="noStrike" baseline="0">
              <a:ln>
                <a:noFill/>
              </a:ln>
              <a:solidFill>
                <a:srgbClr val="0033CC"/>
              </a:solidFill>
              <a:latin typeface="Comic Sans MS" pitchFamily="66"/>
              <a:ea typeface="Droid Sans Fallback" pitchFamily="2"/>
              <a:cs typeface="Droid Sans Fallback" pitchFamily="2"/>
            </a:endParaRPr>
          </a:p>
          <a:p>
            <a:pPr marL="0" marR="0" lvl="0" indent="0" algn="l" rtl="0" hangingPunct="1">
              <a:lnSpc>
                <a:spcPct val="9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Börja med att skriva om lärandemålen om det behövs.</a:t>
            </a:r>
          </a:p>
          <a:p>
            <a:pPr marL="0" marR="0" lvl="0" indent="0" algn="l" rtl="0" hangingPunct="1">
              <a:lnSpc>
                <a:spcPct val="9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Om du bara har/tänker ha ett enda examinationsmoment i kursen och vill skriva holistiska betygskriterier: hoppa till steg 5!</a:t>
            </a:r>
          </a:p>
          <a:p>
            <a:pPr marL="0" marR="0" lvl="0" indent="0" algn="l" rtl="0" hangingPunct="1">
              <a:lnSpc>
                <a:spcPct val="9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Gör en matris som visar vilka mål som examineras var (se ADK-exemplet).</a:t>
            </a:r>
          </a:p>
          <a:p>
            <a:pPr marL="0" marR="0" lvl="0" indent="0" algn="l" rtl="0" hangingPunct="1">
              <a:lnSpc>
                <a:spcPct val="9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Bryt ner lärandemålen i delmål så att varje delmål examineras på samma sätt i (den tänkta examinationen av) kursen. Notera hur varje delmål examineras.</a:t>
            </a:r>
          </a:p>
          <a:p>
            <a:pPr marL="0" marR="0" lvl="0" indent="0" algn="l" rtl="0" hangingPunct="1">
              <a:lnSpc>
                <a:spcPct val="9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Utforma betygskriterier för E (godkäntnivån) för varje delmål.</a:t>
            </a:r>
          </a:p>
          <a:p>
            <a:pPr marL="0" marR="0" lvl="0" indent="0" algn="l" rtl="0" hangingPunct="1">
              <a:lnSpc>
                <a:spcPct val="9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Markera vilka delmål som inte behöver ha kriterier på högre nivå än 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1817640" y="466560"/>
            <a:ext cx="8194679" cy="792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3600" b="0" i="0" u="none" strike="noStrike" baseline="0">
                <a:ln>
                  <a:noFill/>
                </a:ln>
                <a:solidFill>
                  <a:srgbClr val="B811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Inlämningsuppgift 1, fortsättning</a:t>
            </a:r>
          </a:p>
        </p:txBody>
      </p:sp>
      <p:sp>
        <p:nvSpPr>
          <p:cNvPr id="3" name="Text Box 2"/>
          <p:cNvSpPr/>
          <p:nvPr/>
        </p:nvSpPr>
        <p:spPr>
          <a:xfrm>
            <a:off x="1889280" y="755639"/>
            <a:ext cx="8424720" cy="6264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t" anchorCtr="0" compatLnSpc="1"/>
          <a:lstStyle/>
          <a:p>
            <a:pPr marL="693719" marR="0" lvl="0" indent="-687600" algn="l" rtl="0" hangingPunct="1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None/>
              <a:tabLst>
                <a:tab pos="693719" algn="l"/>
                <a:tab pos="1142638" algn="l"/>
                <a:tab pos="1591918" algn="l"/>
                <a:tab pos="2041199" algn="l"/>
                <a:tab pos="2490479" algn="l"/>
                <a:tab pos="2939759" algn="l"/>
                <a:tab pos="3389039" algn="l"/>
                <a:tab pos="3838319" algn="l"/>
                <a:tab pos="4287599" algn="l"/>
                <a:tab pos="4736878" algn="l"/>
                <a:tab pos="5186159" algn="l"/>
                <a:tab pos="5635438" algn="l"/>
                <a:tab pos="6084719" algn="l"/>
                <a:tab pos="6533999" algn="l"/>
                <a:tab pos="6983279" algn="l"/>
                <a:tab pos="7432559" algn="l"/>
                <a:tab pos="7881839" algn="l"/>
                <a:tab pos="8331119" algn="l"/>
                <a:tab pos="8780398" algn="l"/>
                <a:tab pos="9229679" algn="l"/>
                <a:tab pos="9678959" algn="l"/>
              </a:tabLst>
            </a:pPr>
            <a:endParaRPr lang="sv-SE" sz="2100" b="0" i="0" u="none" strike="noStrike" baseline="0" dirty="0">
              <a:ln>
                <a:noFill/>
              </a:ln>
              <a:solidFill>
                <a:srgbClr val="0033CC"/>
              </a:solidFill>
              <a:latin typeface="Comic Sans MS" pitchFamily="66"/>
              <a:ea typeface="Droid Sans Fallback" pitchFamily="2"/>
              <a:cs typeface="Droid Sans Fallback" pitchFamily="2"/>
            </a:endParaRPr>
          </a:p>
          <a:p>
            <a:pPr marL="457200" marR="0" lvl="0" indent="-457200" algn="l" rtl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eriod" startAt="7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Titta igenom gamla examinationsuppgifter och fundera över vad som brukar krävas för olika betyg. Vad borde krävas?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 startAt="7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Utforma </a:t>
            </a:r>
            <a:r>
              <a:rPr lang="sv-SE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betygskriterier för A-nivån för varje delmål. Om du anser att ett delmål inte behöver ha kriterier på högre nivå än till exempel E så skriver du kriterier för den högsta nivån som används!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 startAt="7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Utforma </a:t>
            </a:r>
            <a:r>
              <a:rPr lang="sv-SE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betygskriterier för C-nivån.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 startAt="7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4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Skissa </a:t>
            </a:r>
            <a:r>
              <a:rPr lang="sv-SE" sz="2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på hur betygskriterierna ska användas i examinationen. Kan flera delmål examineras med samma uppgift? Behövs flera uppgifter för att examinera ett delmål? Behövs olika uppgifter för olika betygskriterier?</a:t>
            </a:r>
          </a:p>
          <a:p>
            <a:pPr marL="693719" marR="0" lvl="0" indent="-687600" algn="l" rtl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None/>
              <a:tabLst>
                <a:tab pos="693719" algn="l"/>
                <a:tab pos="1142638" algn="l"/>
                <a:tab pos="1591918" algn="l"/>
                <a:tab pos="2041199" algn="l"/>
                <a:tab pos="2490479" algn="l"/>
                <a:tab pos="2939759" algn="l"/>
                <a:tab pos="3389039" algn="l"/>
                <a:tab pos="3838319" algn="l"/>
                <a:tab pos="4287599" algn="l"/>
                <a:tab pos="4736878" algn="l"/>
                <a:tab pos="5186159" algn="l"/>
                <a:tab pos="5635438" algn="l"/>
                <a:tab pos="6084719" algn="l"/>
                <a:tab pos="6533999" algn="l"/>
                <a:tab pos="6983279" algn="l"/>
                <a:tab pos="7432559" algn="l"/>
                <a:tab pos="7881839" algn="l"/>
                <a:tab pos="8331119" algn="l"/>
                <a:tab pos="8780398" algn="l"/>
                <a:tab pos="9229679" algn="l"/>
                <a:tab pos="9678959" algn="l"/>
              </a:tabLst>
            </a:pPr>
            <a:r>
              <a:rPr lang="sv-SE" sz="2400" b="0" i="1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Skicka in via KTH Social senast </a:t>
            </a:r>
            <a:r>
              <a:rPr lang="sv-SE" sz="2400" b="0" i="1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30 januari</a:t>
            </a:r>
            <a:endParaRPr lang="sv-SE" sz="2400" b="0" i="1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208240" y="957239"/>
            <a:ext cx="7342200" cy="1260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3600" b="0" i="0" u="none" strike="noStrike" baseline="0">
                <a:ln>
                  <a:noFill/>
                </a:ln>
                <a:solidFill>
                  <a:srgbClr val="B811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Till sist en 2-minuters-utvärdering</a:t>
            </a:r>
          </a:p>
        </p:txBody>
      </p:sp>
      <p:sp>
        <p:nvSpPr>
          <p:cNvPr id="3" name="Text Box 2"/>
          <p:cNvSpPr/>
          <p:nvPr/>
        </p:nvSpPr>
        <p:spPr>
          <a:xfrm>
            <a:off x="2249640" y="2212920"/>
            <a:ext cx="8280360" cy="4551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4400" tIns="52200" rIns="104400" bIns="522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800" b="0" i="0" u="none" strike="noStrike" baseline="0" dirty="0">
              <a:ln>
                <a:noFill/>
              </a:ln>
              <a:solidFill>
                <a:srgbClr val="0D0D0D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800" b="0" i="0" u="none" strike="noStrike" baseline="0" dirty="0" err="1">
                <a:ln>
                  <a:noFill/>
                </a:ln>
                <a:solidFill>
                  <a:srgbClr val="0D0D0D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Nästa</a:t>
            </a:r>
            <a:r>
              <a:rPr lang="en-US" sz="2800" b="0" i="0" u="none" strike="noStrike" baseline="0" dirty="0">
                <a:ln>
                  <a:noFill/>
                </a:ln>
                <a:solidFill>
                  <a:srgbClr val="0D0D0D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</a:t>
            </a:r>
            <a:r>
              <a:rPr lang="en-US" sz="2800" b="0" i="0" u="none" strike="noStrike" baseline="0" dirty="0" err="1">
                <a:ln>
                  <a:noFill/>
                </a:ln>
                <a:solidFill>
                  <a:srgbClr val="0D0D0D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gång</a:t>
            </a:r>
            <a:r>
              <a:rPr lang="en-US" sz="2800" b="0" i="0" u="none" strike="noStrike" baseline="0" dirty="0">
                <a:ln>
                  <a:noFill/>
                </a:ln>
                <a:solidFill>
                  <a:srgbClr val="0D0D0D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</a:t>
            </a:r>
            <a:r>
              <a:rPr lang="en-US" sz="2800" b="0" i="0" u="none" strike="noStrike" baseline="0" dirty="0" err="1">
                <a:ln>
                  <a:noFill/>
                </a:ln>
                <a:solidFill>
                  <a:srgbClr val="0D0D0D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blir</a:t>
            </a:r>
            <a:r>
              <a:rPr lang="en-US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</a:t>
            </a:r>
            <a:r>
              <a:rPr lang="en-US" sz="28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4/2 </a:t>
            </a:r>
            <a:r>
              <a:rPr lang="en-US" sz="2800" b="0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klockan</a:t>
            </a:r>
            <a:r>
              <a:rPr lang="en-US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</a:t>
            </a:r>
            <a:r>
              <a:rPr lang="en-US" sz="2800" smtClean="0"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13:15</a:t>
            </a:r>
            <a:r>
              <a:rPr lang="en-US" sz="2800" b="0" i="0" u="none" strike="noStrike" baseline="0" smtClean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-16:00</a:t>
            </a:r>
            <a:endParaRPr lang="en-US" sz="2800" b="0" i="0" u="none" strike="noStrike" baseline="0" dirty="0">
              <a:ln>
                <a:noFill/>
              </a:ln>
              <a:solidFill>
                <a:srgbClr val="000000"/>
              </a:solidFill>
              <a:latin typeface="Verdana" pitchFamily="34"/>
              <a:ea typeface="Droid Sans Fallback" pitchFamily="2"/>
              <a:cs typeface="Droid Sans Fallback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8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Godbitar</a:t>
            </a:r>
            <a:r>
              <a:rPr lang="en-US" sz="28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 ur </a:t>
            </a:r>
            <a:r>
              <a:rPr lang="en-US" sz="28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innehållet</a:t>
            </a:r>
            <a:r>
              <a:rPr lang="en-US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studentperspektiv på betygskriterier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utvärdering av betygskriterier (gäst)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betygskriterier i din egen kurs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testning och granskning av betygskriterier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sammanvägning av betyg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sv-SE" sz="2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itchFamily="34"/>
                <a:ea typeface="Droid Sans Fallback" pitchFamily="2"/>
                <a:cs typeface="Droid Sans Fallback" pitchFamily="2"/>
              </a:rPr>
              <a:t>fallgropar och tips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el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1117</Words>
  <Application>Microsoft Office PowerPoint</Application>
  <PresentationFormat>Custom</PresentationFormat>
  <Paragraphs>210</Paragraphs>
  <Slides>27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Standard</vt:lpstr>
      <vt:lpstr>Titel1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Analys av lärandemålen</vt:lpstr>
      <vt:lpstr>Målen definierar kursen för olika intressenter</vt:lpstr>
      <vt:lpstr>Kriterier för formulering av lärandemål</vt:lpstr>
      <vt:lpstr>A. RESULTATORIENTERADE</vt:lpstr>
      <vt:lpstr>ETT LÄRANDEMÅL ÄR RESULTATORIENTERAT NÄR </vt:lpstr>
      <vt:lpstr>B. EXAMINERBARA/OBSERVERBARA</vt:lpstr>
      <vt:lpstr>ETT LÄRANDEMÅL ÄR EXAMINERBART NÄR</vt:lpstr>
      <vt:lpstr>C. NIVÅANPASSADE och REALISTISKA</vt:lpstr>
      <vt:lpstr>ETT LÄRANDEMÅL ÄR NIVÅANPASSAT OCH REALISTISKT NÄR</vt:lpstr>
      <vt:lpstr>KUNSKAPSTAXONOMIER SOM STÖD VID NIVÅANPASSNING</vt:lpstr>
      <vt:lpstr>Taxonomi för lärandemål: Kognitiva mål [Bloom 1956]</vt:lpstr>
      <vt:lpstr>PowerPoint Presentation</vt:lpstr>
      <vt:lpstr>SOLO-taxonomin Biggs s. 79</vt:lpstr>
      <vt:lpstr>E. GRUND FÖR EXAMINATION, UNDERVISNINGSPLANERING, UPPFÖLJNING OCH KVALITETSSÄKRING</vt:lpstr>
      <vt:lpstr>PowerPoint Presentation</vt:lpstr>
      <vt:lpstr>E. ETT LÄRANDEMÅL ÄR TILL GRUND FÖR… OM</vt:lpstr>
      <vt:lpstr>Analysera era lärandemål!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Personal</dc:creator>
  <cp:lastModifiedBy>Anna-Karin Högfeldt</cp:lastModifiedBy>
  <cp:revision>74</cp:revision>
  <cp:lastPrinted>2013-03-12T18:23:59Z</cp:lastPrinted>
  <dcterms:created xsi:type="dcterms:W3CDTF">2004-06-01T10:47:02Z</dcterms:created>
  <dcterms:modified xsi:type="dcterms:W3CDTF">2014-01-13T10:08:26Z</dcterms:modified>
</cp:coreProperties>
</file>