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16"/>
  </p:notesMasterIdLst>
  <p:sldIdLst>
    <p:sldId id="264" r:id="rId3"/>
    <p:sldId id="289" r:id="rId4"/>
    <p:sldId id="267" r:id="rId5"/>
    <p:sldId id="265" r:id="rId6"/>
    <p:sldId id="269" r:id="rId7"/>
    <p:sldId id="274" r:id="rId8"/>
    <p:sldId id="273" r:id="rId9"/>
    <p:sldId id="275" r:id="rId10"/>
    <p:sldId id="276" r:id="rId11"/>
    <p:sldId id="277" r:id="rId12"/>
    <p:sldId id="278" r:id="rId13"/>
    <p:sldId id="270" r:id="rId14"/>
    <p:sldId id="271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41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6" y="3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82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D64E0-5308-49B9-8D77-3F656433E2B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D604E-9828-4DD1-BF45-066D7CE22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91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8EF42-C66E-47A9-B5C6-C861A095A5A7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0480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12192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2090914" y="1161181"/>
            <a:ext cx="9312449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2090618" y="2276872"/>
            <a:ext cx="9316100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463551" y="344489"/>
            <a:ext cx="1071917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834193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4314" y="4049403"/>
            <a:ext cx="1220115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10556" y="4480919"/>
            <a:ext cx="12215512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5" y="4482313"/>
            <a:ext cx="12191996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6639" y="4336986"/>
            <a:ext cx="12196456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3703" y="5966252"/>
            <a:ext cx="12209945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310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59000" y="982456"/>
            <a:ext cx="9247717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159000" y="2057400"/>
            <a:ext cx="9247717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680D72F4-1C41-4187-A4BC-492CF086CF40}" type="slidenum">
              <a:rPr lang="sv-SE">
                <a:solidFill>
                  <a:prstClr val="white"/>
                </a:solidFill>
              </a:rPr>
              <a:pPr/>
              <a:t>‹#›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159000" y="6308726"/>
            <a:ext cx="38608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97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ts val="900"/>
              </a:lnSpc>
            </a:pPr>
            <a:r>
              <a:rPr lang="en-US" smtClean="0">
                <a:solidFill>
                  <a:prstClr val="white"/>
                </a:solidFill>
              </a:rPr>
              <a:t>SD2905 Human Spaceflight course 2014 Lecture 3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sv-SE" smtClean="0">
                <a:solidFill>
                  <a:prstClr val="white"/>
                </a:solidFill>
              </a:rPr>
              <a:pPr>
                <a:lnSpc>
                  <a:spcPts val="900"/>
                </a:lnSpc>
              </a:pPr>
              <a:t>‹#›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r">
              <a:lnSpc>
                <a:spcPts val="900"/>
              </a:lnSpc>
            </a:pPr>
            <a:endParaRPr lang="sv-S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31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59000" y="982456"/>
            <a:ext cx="9250528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159000" y="2057400"/>
            <a:ext cx="4417053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159000" y="6308726"/>
            <a:ext cx="38608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>
                <a:solidFill>
                  <a:prstClr val="white"/>
                </a:solidFill>
              </a:rPr>
              <a:t>SD2905 Human Spaceflight course 2014 Lecture 3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968067" y="2057400"/>
            <a:ext cx="4438651" cy="3603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778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59000" y="982456"/>
            <a:ext cx="9247717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159000" y="2057400"/>
            <a:ext cx="4417053" cy="360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159000" y="6308726"/>
            <a:ext cx="38608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>
                <a:solidFill>
                  <a:prstClr val="white"/>
                </a:solidFill>
              </a:rPr>
              <a:t>SD2905 Human Spaceflight course 2014 Lecture 3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6968067" y="2057400"/>
            <a:ext cx="4438651" cy="36036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629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59000" y="982456"/>
            <a:ext cx="9247717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159000" y="6308726"/>
            <a:ext cx="38608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>
                <a:solidFill>
                  <a:prstClr val="white"/>
                </a:solidFill>
              </a:rPr>
              <a:t>SD2905 Human Spaceflight course 2014 Lecture 3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968067" y="2057400"/>
            <a:ext cx="4438651" cy="3603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2159000" y="2057400"/>
            <a:ext cx="4438651" cy="3603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0147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59000" y="982456"/>
            <a:ext cx="9247717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159000" y="6308726"/>
            <a:ext cx="38608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>
                <a:solidFill>
                  <a:prstClr val="white"/>
                </a:solidFill>
              </a:rPr>
              <a:t>SD2905 Human Spaceflight course 2014 Lecture 3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4867" y="2067717"/>
            <a:ext cx="12240833" cy="4219952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0006" h="4281672">
                <a:moveTo>
                  <a:pt x="69" y="0"/>
                </a:moveTo>
                <a:lnTo>
                  <a:pt x="9149876" y="9702"/>
                </a:lnTo>
                <a:lnTo>
                  <a:pt x="9149876" y="89"/>
                </a:lnTo>
                <a:cubicBezTo>
                  <a:pt x="9151464" y="1317690"/>
                  <a:pt x="9138022" y="2649786"/>
                  <a:pt x="9139610" y="3967387"/>
                </a:cubicBezTo>
                <a:lnTo>
                  <a:pt x="1343580" y="3963016"/>
                </a:lnTo>
                <a:cubicBezTo>
                  <a:pt x="1305423" y="3967687"/>
                  <a:pt x="1277548" y="3969456"/>
                  <a:pt x="1268613" y="4009885"/>
                </a:cubicBezTo>
                <a:cubicBezTo>
                  <a:pt x="1259678" y="4050314"/>
                  <a:pt x="1265601" y="4168622"/>
                  <a:pt x="1261493" y="4220084"/>
                </a:cubicBezTo>
                <a:cubicBezTo>
                  <a:pt x="1252639" y="4259467"/>
                  <a:pt x="1251642" y="4256446"/>
                  <a:pt x="1213117" y="4280000"/>
                </a:cubicBezTo>
                <a:lnTo>
                  <a:pt x="5075" y="4281672"/>
                </a:lnTo>
                <a:cubicBezTo>
                  <a:pt x="9308" y="3094403"/>
                  <a:pt x="1643" y="1905539"/>
                  <a:pt x="5876" y="718270"/>
                </a:cubicBezTo>
                <a:cubicBezTo>
                  <a:pt x="5876" y="326939"/>
                  <a:pt x="-737" y="428625"/>
                  <a:pt x="6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4001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59000" y="982456"/>
            <a:ext cx="9247717" cy="6683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159000" y="6308726"/>
            <a:ext cx="38608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7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>
                <a:solidFill>
                  <a:prstClr val="white"/>
                </a:solidFill>
              </a:rPr>
              <a:t>SD2905 Human Spaceflight course 2014 Lecture 3</a:t>
            </a:r>
            <a:endParaRPr dirty="0">
              <a:solidFill>
                <a:prstClr val="white"/>
              </a:solidFill>
            </a:endParaRP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2159000" y="2057401"/>
            <a:ext cx="9247717" cy="3603624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943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3</a:t>
            </a:r>
            <a:endParaRPr>
              <a:solidFill>
                <a:prstClr val="white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05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pardo\AppData\Local\Microsoft\Windows\Temporary Internet Files\Content.Outlook\QJNUTEB2\CCP-Large-Footer.png"/>
          <p:cNvPicPr>
            <a:picLocks noChangeAspect="1" noChangeArrowheads="1"/>
          </p:cNvPicPr>
          <p:nvPr userDrawn="1"/>
        </p:nvPicPr>
        <p:blipFill>
          <a:blip r:embed="rId2" cstate="print"/>
          <a:srcRect b="7338"/>
          <a:stretch>
            <a:fillRect/>
          </a:stretch>
        </p:blipFill>
        <p:spPr bwMode="auto">
          <a:xfrm>
            <a:off x="0" y="5209405"/>
            <a:ext cx="12192000" cy="1658384"/>
          </a:xfrm>
          <a:prstGeom prst="rect">
            <a:avLst/>
          </a:prstGeom>
          <a:noFill/>
        </p:spPr>
      </p:pic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8845649" y="6069420"/>
            <a:ext cx="3086100" cy="409575"/>
          </a:xfrm>
        </p:spPr>
        <p:txBody>
          <a:bodyPr anchor="ctr">
            <a:noAutofit/>
          </a:bodyPr>
          <a:lstStyle>
            <a:lvl1pPr algn="r">
              <a:buNone/>
              <a:defRPr sz="14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  <a:lvl2pPr>
              <a:defRPr sz="1200">
                <a:latin typeface="Helvetica" pitchFamily="34" charset="0"/>
                <a:cs typeface="Helvetica" pitchFamily="34" charset="0"/>
              </a:defRPr>
            </a:lvl2pPr>
            <a:lvl3pPr>
              <a:defRPr sz="1200">
                <a:latin typeface="Helvetica" pitchFamily="34" charset="0"/>
                <a:cs typeface="Helvetica" pitchFamily="34" charset="0"/>
              </a:defRPr>
            </a:lvl3pPr>
            <a:lvl4pPr>
              <a:defRPr sz="1200">
                <a:latin typeface="Helvetica" pitchFamily="34" charset="0"/>
                <a:cs typeface="Helvetica" pitchFamily="34" charset="0"/>
              </a:defRPr>
            </a:lvl4pPr>
            <a:lvl5pPr>
              <a:defRPr sz="1200">
                <a:latin typeface="Helvetica" pitchFamily="34" charset="0"/>
                <a:cs typeface="Helvetica" pitchFamily="34" charset="0"/>
              </a:defRPr>
            </a:lvl5pPr>
          </a:lstStyle>
          <a:p>
            <a:pPr lvl="0"/>
            <a:r>
              <a:rPr lang="en-US" dirty="0" smtClean="0"/>
              <a:t>Date:</a:t>
            </a:r>
          </a:p>
        </p:txBody>
      </p:sp>
      <p:sp>
        <p:nvSpPr>
          <p:cNvPr id="15" name="Rectangle 4"/>
          <p:cNvSpPr txBox="1">
            <a:spLocks noChangeArrowheads="1"/>
          </p:cNvSpPr>
          <p:nvPr userDrawn="1"/>
        </p:nvSpPr>
        <p:spPr>
          <a:xfrm>
            <a:off x="283841" y="411936"/>
            <a:ext cx="3962400" cy="228600"/>
          </a:xfrm>
          <a:prstGeom prst="rect">
            <a:avLst/>
          </a:prstGeom>
        </p:spPr>
        <p:txBody>
          <a:bodyPr anchor="t"/>
          <a:lstStyle>
            <a:lvl1pPr>
              <a:defRPr sz="700" kern="900" spc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en-US" sz="1000" dirty="0" smtClean="0">
                <a:solidFill>
                  <a:prstClr val="white"/>
                </a:solidFill>
                <a:effectLst/>
                <a:latin typeface="Helvetica" pitchFamily="34" charset="0"/>
                <a:cs typeface="Helvetica" pitchFamily="34" charset="0"/>
              </a:rPr>
              <a:t>National Aeronautics and Space Administration</a:t>
            </a:r>
            <a:endParaRPr lang="en-US" sz="1000" dirty="0">
              <a:solidFill>
                <a:prstClr val="white"/>
              </a:solidFill>
              <a:effectLst/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10" name="Picture 9" descr="NASA_full_color_on_black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462439" y="60954"/>
            <a:ext cx="1388005" cy="915244"/>
          </a:xfrm>
          <a:prstGeom prst="rect">
            <a:avLst/>
          </a:prstGeom>
        </p:spPr>
      </p:pic>
      <p:pic>
        <p:nvPicPr>
          <p:cNvPr id="9" name="Picture 8" descr="CCP-Title-Slide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10296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6480" y="6460174"/>
            <a:ext cx="644144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pPr>
              <a:defRPr/>
            </a:pPr>
            <a:endParaRPr lang="en-US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25014" y="6460174"/>
            <a:ext cx="71797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pPr>
              <a:defRPr/>
            </a:pPr>
            <a:fld id="{39A9B7F0-F34B-4685-81B9-882247956827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411868"/>
      </p:ext>
    </p:extLst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B7F0-F34B-4685-81B9-88224795682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6" name="Picture 5" descr="NASA_full_color_on_black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206755" y="39688"/>
            <a:ext cx="984575" cy="64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6155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vpardo\AppData\Local\Microsoft\Windows\Temporary Internet Files\Content.Outlook\QJNUTEB2\CCP-Small-Footer.png"/>
          <p:cNvPicPr>
            <a:picLocks noChangeAspect="1" noChangeArrowheads="1"/>
          </p:cNvPicPr>
          <p:nvPr userDrawn="1"/>
        </p:nvPicPr>
        <p:blipFill>
          <a:blip r:embed="rId2" cstate="print"/>
          <a:srcRect b="16466"/>
          <a:stretch>
            <a:fillRect/>
          </a:stretch>
        </p:blipFill>
        <p:spPr bwMode="auto">
          <a:xfrm>
            <a:off x="0" y="5813745"/>
            <a:ext cx="12192000" cy="1054089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914400" y="57150"/>
            <a:ext cx="10363200" cy="628650"/>
          </a:xfrm>
        </p:spPr>
        <p:txBody>
          <a:bodyPr>
            <a:normAutofit/>
          </a:bodyPr>
          <a:lstStyle>
            <a:lvl1pPr algn="ctr">
              <a:defRPr sz="2800" baseline="0"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76107" y="753166"/>
            <a:ext cx="5865707" cy="5200594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buClr>
                <a:srgbClr val="FDB924"/>
              </a:buClr>
              <a:buSzPct val="80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  <a:lvl2pPr marL="457200" indent="-228600">
              <a:buClr>
                <a:srgbClr val="FDB924"/>
              </a:buClr>
              <a:buSzPct val="8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2pPr>
            <a:lvl3pPr marL="688975" indent="-231775">
              <a:buClr>
                <a:srgbClr val="FDB924"/>
              </a:buClr>
              <a:buSzPct val="80000"/>
              <a:buFont typeface="Helvetica" pitchFamily="34" charset="0"/>
              <a:buChar char="–"/>
              <a:defRPr sz="20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3pPr>
            <a:lvl4pPr marL="914400" indent="-225425">
              <a:buClr>
                <a:srgbClr val="FDB924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4pPr>
            <a:lvl5pPr marL="1146175" indent="-230188">
              <a:buClr>
                <a:srgbClr val="FDB924"/>
              </a:buClr>
              <a:buSzPct val="80000"/>
              <a:buFont typeface="Wingdings 3" pitchFamily="18" charset="2"/>
              <a:buChar char=""/>
              <a:defRPr sz="2200" baseline="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5pPr>
            <a:lvl6pPr>
              <a:buClr>
                <a:schemeClr val="tx2">
                  <a:lumMod val="50000"/>
                </a:schemeClr>
              </a:buClr>
              <a:defRPr baseline="0"/>
            </a:lvl6pPr>
            <a:lvl7pPr>
              <a:buClr>
                <a:schemeClr val="tx2">
                  <a:lumMod val="50000"/>
                </a:schemeClr>
              </a:buClr>
              <a:defRPr/>
            </a:lvl7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3"/>
          </p:nvPr>
        </p:nvSpPr>
        <p:spPr>
          <a:xfrm>
            <a:off x="6136640" y="753166"/>
            <a:ext cx="5864352" cy="5200594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buClr>
                <a:srgbClr val="FDB924"/>
              </a:buClr>
              <a:buSzPct val="80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  <a:lvl2pPr marL="457200" indent="-228600">
              <a:buClr>
                <a:srgbClr val="FDB924"/>
              </a:buClr>
              <a:buSzPct val="8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2pPr>
            <a:lvl3pPr marL="688975" indent="-231775">
              <a:buClr>
                <a:srgbClr val="FDB924"/>
              </a:buClr>
              <a:buSzPct val="80000"/>
              <a:buFont typeface="Helvetica" pitchFamily="34" charset="0"/>
              <a:buChar char="–"/>
              <a:defRPr sz="20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3pPr>
            <a:lvl4pPr marL="914400" indent="-225425">
              <a:buClr>
                <a:srgbClr val="FDB924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4pPr>
            <a:lvl5pPr marL="1146175" indent="-230188">
              <a:buClr>
                <a:srgbClr val="FDB924"/>
              </a:buClr>
              <a:buSzPct val="80000"/>
              <a:buFont typeface="Wingdings 3" pitchFamily="18" charset="2"/>
              <a:buChar char=""/>
              <a:defRPr sz="2200" baseline="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5pPr>
            <a:lvl6pPr>
              <a:buClr>
                <a:schemeClr val="tx2">
                  <a:lumMod val="50000"/>
                </a:schemeClr>
              </a:buClr>
              <a:defRPr baseline="0"/>
            </a:lvl6pPr>
            <a:lvl7pPr>
              <a:buClr>
                <a:schemeClr val="tx2">
                  <a:lumMod val="50000"/>
                </a:schemeClr>
              </a:buClr>
              <a:defRPr/>
            </a:lvl7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pic>
        <p:nvPicPr>
          <p:cNvPr id="12" name="Picture 11" descr="NASA_full_color_on_black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206755" y="39688"/>
            <a:ext cx="984575" cy="649224"/>
          </a:xfrm>
          <a:prstGeom prst="rect">
            <a:avLst/>
          </a:prstGeom>
        </p:spPr>
      </p:pic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6480" y="6460174"/>
            <a:ext cx="644144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pPr>
              <a:defRPr/>
            </a:pPr>
            <a:endParaRPr lang="en-US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25014" y="6460174"/>
            <a:ext cx="71797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pPr>
              <a:defRPr/>
            </a:pPr>
            <a:fld id="{39A9B7F0-F34B-4685-81B9-882247956827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smtClean="0">
              <a:solidFill>
                <a:sysClr val="windowText" lastClr="000000"/>
              </a:solidFill>
            </a:endParaRP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184151" y="694945"/>
            <a:ext cx="11090752" cy="971"/>
          </a:xfrm>
          <a:prstGeom prst="line">
            <a:avLst/>
          </a:prstGeom>
          <a:ln w="22225">
            <a:solidFill>
              <a:srgbClr val="D11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21386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vpardo\AppData\Local\Microsoft\Windows\Temporary Internet Files\Content.Outlook\QJNUTEB2\CCP-Small-Footer.png"/>
          <p:cNvPicPr>
            <a:picLocks noChangeAspect="1" noChangeArrowheads="1"/>
          </p:cNvPicPr>
          <p:nvPr userDrawn="1"/>
        </p:nvPicPr>
        <p:blipFill>
          <a:blip r:embed="rId2" cstate="print"/>
          <a:srcRect b="16466"/>
          <a:stretch>
            <a:fillRect/>
          </a:stretch>
        </p:blipFill>
        <p:spPr bwMode="auto">
          <a:xfrm>
            <a:off x="0" y="5813745"/>
            <a:ext cx="12192000" cy="1054089"/>
          </a:xfrm>
          <a:prstGeom prst="rect">
            <a:avLst/>
          </a:prstGeom>
          <a:noFill/>
        </p:spPr>
      </p:pic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914400" y="57150"/>
            <a:ext cx="10363200" cy="628650"/>
          </a:xfrm>
        </p:spPr>
        <p:txBody>
          <a:bodyPr>
            <a:normAutofit/>
          </a:bodyPr>
          <a:lstStyle>
            <a:lvl1pPr algn="ctr">
              <a:defRPr sz="2800" baseline="0"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9" name="Picture 8" descr="NASA_full_color_on_black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206755" y="39688"/>
            <a:ext cx="984575" cy="649224"/>
          </a:xfrm>
          <a:prstGeom prst="rect">
            <a:avLst/>
          </a:prstGeom>
        </p:spPr>
      </p:pic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6480" y="6460174"/>
            <a:ext cx="644144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pPr>
              <a:defRPr/>
            </a:pPr>
            <a:endParaRPr lang="en-US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25014" y="6460174"/>
            <a:ext cx="71797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pPr>
              <a:defRPr/>
            </a:pPr>
            <a:fld id="{39A9B7F0-F34B-4685-81B9-882247956827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smtClean="0">
              <a:solidFill>
                <a:sysClr val="windowText" lastClr="000000"/>
              </a:solidFill>
            </a:endParaRP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184151" y="694945"/>
            <a:ext cx="11090752" cy="971"/>
          </a:xfrm>
          <a:prstGeom prst="line">
            <a:avLst/>
          </a:prstGeom>
          <a:ln w="22225">
            <a:solidFill>
              <a:srgbClr val="D11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29185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914400" y="57150"/>
            <a:ext cx="10363200" cy="628650"/>
          </a:xfrm>
        </p:spPr>
        <p:txBody>
          <a:bodyPr>
            <a:normAutofit/>
          </a:bodyPr>
          <a:lstStyle>
            <a:lvl1pPr algn="ctr">
              <a:defRPr sz="2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927889" y="695915"/>
            <a:ext cx="10357807" cy="0"/>
          </a:xfrm>
          <a:prstGeom prst="line">
            <a:avLst/>
          </a:prstGeom>
          <a:ln w="22225">
            <a:solidFill>
              <a:srgbClr val="D11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tint val="75000"/>
                  </a:prstClr>
                </a:solidFill>
              </a:rPr>
              <a:t>October 3, 2012</a:t>
            </a: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2F8CE3-7D9C-4AA2-88D8-B653B51B101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tint val="75000"/>
                  </a:prstClr>
                </a:solidFill>
              </a:rPr>
              <a:t>Pre-Decisional:  NASA Internal Use Only</a:t>
            </a: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6711" y="753166"/>
            <a:ext cx="12044324" cy="5571434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buClr>
                <a:srgbClr val="FDB924"/>
              </a:buClr>
              <a:buSzPct val="80000"/>
              <a:buFont typeface="Wingdings" pitchFamily="2" charset="2"/>
              <a:buChar char="v"/>
              <a:defRPr sz="24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  <a:lvl2pPr marL="457200" indent="-228600">
              <a:buClr>
                <a:srgbClr val="FDB924"/>
              </a:buClr>
              <a:buSzPct val="80000"/>
              <a:buFont typeface="Arial" pitchFamily="34" charset="0"/>
              <a:buChar char="•"/>
              <a:defRPr sz="22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2pPr>
            <a:lvl3pPr marL="688975" indent="-231775">
              <a:buClr>
                <a:srgbClr val="FDB924"/>
              </a:buClr>
              <a:buSzPct val="80000"/>
              <a:buFont typeface="Helvetica" pitchFamily="34" charset="0"/>
              <a:buChar char="–"/>
              <a:defRPr sz="20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3pPr>
            <a:lvl4pPr marL="914400" indent="-225425">
              <a:buClr>
                <a:srgbClr val="FDB924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4pPr>
            <a:lvl5pPr marL="1146175" indent="-230188">
              <a:buClr>
                <a:srgbClr val="FDB924"/>
              </a:buClr>
              <a:buSzPct val="80000"/>
              <a:buFont typeface="Wingdings 3" pitchFamily="18" charset="2"/>
              <a:buChar char=""/>
              <a:defRPr sz="2200" baseline="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5pPr>
            <a:lvl6pPr>
              <a:buClr>
                <a:schemeClr val="tx2">
                  <a:lumMod val="50000"/>
                </a:schemeClr>
              </a:buClr>
              <a:defRPr baseline="0"/>
            </a:lvl6pPr>
            <a:lvl7pPr>
              <a:buClr>
                <a:schemeClr val="tx2">
                  <a:lumMod val="50000"/>
                </a:schemeClr>
              </a:buClr>
              <a:defRPr/>
            </a:lvl7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01591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2159000" y="982456"/>
            <a:ext cx="9247717" cy="668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159000" y="2057400"/>
            <a:ext cx="9247717" cy="360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53" y="344489"/>
            <a:ext cx="883665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159000" y="6308726"/>
            <a:ext cx="38608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r>
              <a:rPr lang="en-US" smtClean="0">
                <a:solidFill>
                  <a:prstClr val="white"/>
                </a:solidFill>
              </a:rPr>
              <a:t>SD2905 Human Spaceflight course 2014 Lecture 3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896533" y="6308726"/>
            <a:ext cx="709151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sv-SE" smtClean="0">
                <a:solidFill>
                  <a:prstClr val="white"/>
                </a:solidFill>
              </a:rPr>
              <a:pPr>
                <a:lnSpc>
                  <a:spcPts val="900"/>
                </a:lnSpc>
              </a:pPr>
              <a:t>‹#›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440149" y="6288510"/>
            <a:ext cx="28448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9" name="Rektangel 12"/>
          <p:cNvSpPr/>
          <p:nvPr userDrawn="1"/>
        </p:nvSpPr>
        <p:spPr>
          <a:xfrm>
            <a:off x="0" y="5971378"/>
            <a:ext cx="12192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rgbClr val="195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419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9B7F0-F34B-4685-81B9-88224795682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512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7" r:id="rId6"/>
  </p:sldLayoutIdLst>
  <p:transition>
    <p:wip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/>
          <p:cNvSpPr>
            <a:spLocks noGrp="1"/>
          </p:cNvSpPr>
          <p:nvPr>
            <p:ph type="ctrTitle"/>
          </p:nvPr>
        </p:nvSpPr>
        <p:spPr>
          <a:xfrm>
            <a:off x="3203699" y="703981"/>
            <a:ext cx="6984337" cy="1043684"/>
          </a:xfrm>
        </p:spPr>
        <p:txBody>
          <a:bodyPr/>
          <a:lstStyle/>
          <a:p>
            <a:r>
              <a:rPr lang="en-GB" dirty="0">
                <a:solidFill>
                  <a:prstClr val="black"/>
                </a:solidFill>
              </a:rPr>
              <a:t>SD2905 Human Spaceflight</a:t>
            </a:r>
            <a:r>
              <a:rPr lang="en-GB" sz="2400" dirty="0">
                <a:solidFill>
                  <a:prstClr val="black"/>
                </a:solidFill>
              </a:rPr>
              <a:t/>
            </a:r>
            <a:br>
              <a:rPr lang="en-GB" sz="2400" dirty="0">
                <a:solidFill>
                  <a:prstClr val="black"/>
                </a:solidFill>
              </a:rPr>
            </a:br>
            <a:r>
              <a:rPr lang="en-GB" sz="2400" dirty="0">
                <a:solidFill>
                  <a:prstClr val="black"/>
                </a:solidFill>
              </a:rPr>
              <a:t>Lecture </a:t>
            </a:r>
            <a:r>
              <a:rPr lang="en-GB" sz="2400" dirty="0" smtClean="0">
                <a:solidFill>
                  <a:prstClr val="black"/>
                </a:solidFill>
              </a:rPr>
              <a:t>5, part 2, 4-2-2014</a:t>
            </a:r>
            <a:endParaRPr lang="en-GB" dirty="0"/>
          </a:p>
        </p:txBody>
      </p:sp>
      <p:sp>
        <p:nvSpPr>
          <p:cNvPr id="12" name="Underrubrik 11"/>
          <p:cNvSpPr>
            <a:spLocks noGrp="1"/>
          </p:cNvSpPr>
          <p:nvPr>
            <p:ph type="subTitle" idx="1"/>
          </p:nvPr>
        </p:nvSpPr>
        <p:spPr>
          <a:xfrm>
            <a:off x="3203699" y="2087301"/>
            <a:ext cx="6987075" cy="936104"/>
          </a:xfrm>
        </p:spPr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pace vehicles for humans</a:t>
            </a:r>
            <a:endParaRPr lang="en-GB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699" y="3809114"/>
            <a:ext cx="3815428" cy="285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3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Today’s class: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Reminder of requirements for human space vehicles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What’s ”human-rating”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Examples of how to protect crew for a few selected systems</a:t>
            </a:r>
          </a:p>
          <a:p>
            <a:r>
              <a:rPr lang="sv-SE" dirty="0"/>
              <a:t>	</a:t>
            </a:r>
            <a:r>
              <a:rPr lang="sv-SE" dirty="0" smtClean="0"/>
              <a:t>- Shuttle</a:t>
            </a:r>
          </a:p>
          <a:p>
            <a:r>
              <a:rPr lang="sv-SE" dirty="0"/>
              <a:t>	</a:t>
            </a:r>
            <a:r>
              <a:rPr lang="sv-SE" dirty="0" smtClean="0"/>
              <a:t>- Soyus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New (orbital) space vehicles in the US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2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9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000" y="426195"/>
            <a:ext cx="9247717" cy="983504"/>
          </a:xfrm>
        </p:spPr>
        <p:txBody>
          <a:bodyPr/>
          <a:lstStyle/>
          <a:p>
            <a:r>
              <a:rPr lang="sv-SE" dirty="0" smtClean="0"/>
              <a:t>What are specific requirements for space vehicels for humans? In addition to ”any” rocket.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0" y="1691640"/>
            <a:ext cx="9247717" cy="3603625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Keep them safe and bring them back alive!</a:t>
            </a:r>
          </a:p>
          <a:p>
            <a:r>
              <a:rPr lang="sv-SE" dirty="0" smtClean="0"/>
              <a:t>Need: 	- A cabin with life support system</a:t>
            </a:r>
          </a:p>
          <a:p>
            <a:r>
              <a:rPr lang="sv-SE" dirty="0"/>
              <a:t>	</a:t>
            </a:r>
            <a:r>
              <a:rPr lang="sv-SE" dirty="0" smtClean="0"/>
              <a:t>- A launcher that is not too rough on the human body</a:t>
            </a:r>
          </a:p>
          <a:p>
            <a:r>
              <a:rPr lang="sv-SE" dirty="0"/>
              <a:t>	</a:t>
            </a:r>
            <a:r>
              <a:rPr lang="sv-SE" dirty="0" smtClean="0"/>
              <a:t>- Some way to get back: survive re-entry trough the atmosphere and re-	contact with the ground</a:t>
            </a:r>
          </a:p>
          <a:p>
            <a:r>
              <a:rPr lang="sv-SE" dirty="0"/>
              <a:t>	</a:t>
            </a:r>
            <a:r>
              <a:rPr lang="sv-SE" dirty="0" smtClean="0"/>
              <a:t>- Communication</a:t>
            </a:r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Design safe and robust systems, i.e. with back-up features.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Never a ”single-fault failure” system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/>
              <a:t>Most critical system is two-fault tolerant (You survive two faults; normally can fulfill the mission with one fault)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3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6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000" y="410956"/>
            <a:ext cx="9247717" cy="668338"/>
          </a:xfrm>
        </p:spPr>
        <p:txBody>
          <a:bodyPr/>
          <a:lstStyle/>
          <a:p>
            <a:r>
              <a:rPr lang="sv-SE" dirty="0" smtClean="0"/>
              <a:t>Human-rating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4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810351" y="1257300"/>
            <a:ext cx="9440757" cy="4392295"/>
          </a:xfrm>
        </p:spPr>
        <p:txBody>
          <a:bodyPr>
            <a:normAutofit fontScale="77500" lnSpcReduction="20000"/>
          </a:bodyPr>
          <a:lstStyle/>
          <a:p>
            <a:r>
              <a:rPr lang="en-US" sz="2600" b="1" dirty="0" smtClean="0">
                <a:solidFill>
                  <a:srgbClr val="000000"/>
                </a:solidFill>
                <a:latin typeface="TUM Neue Helvetica"/>
              </a:rPr>
              <a:t>The </a:t>
            </a:r>
            <a:r>
              <a:rPr lang="en-US" sz="2600" b="1" dirty="0">
                <a:solidFill>
                  <a:srgbClr val="000000"/>
                </a:solidFill>
                <a:latin typeface="TUM Neue Helvetica"/>
              </a:rPr>
              <a:t>process of reducing the probability of loss of </a:t>
            </a:r>
            <a:r>
              <a:rPr lang="en-US" sz="2600" b="1" dirty="0" smtClean="0">
                <a:solidFill>
                  <a:srgbClr val="000000"/>
                </a:solidFill>
                <a:latin typeface="TUM Neue Helvetica"/>
              </a:rPr>
              <a:t>crew to </a:t>
            </a:r>
            <a:r>
              <a:rPr lang="en-US" sz="2600" b="1" dirty="0">
                <a:solidFill>
                  <a:srgbClr val="000000"/>
                </a:solidFill>
                <a:latin typeface="TUM Neue Helvetica"/>
              </a:rPr>
              <a:t>acceptable levels</a:t>
            </a:r>
            <a:endParaRPr lang="en-US" sz="2600" dirty="0">
              <a:solidFill>
                <a:srgbClr val="000000"/>
              </a:solidFill>
              <a:latin typeface="TUM Neue Helvetica"/>
            </a:endParaRPr>
          </a:p>
          <a:p>
            <a:pPr lvl="0"/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/>
            <a:r>
              <a:rPr lang="en-US" sz="2700" i="1" dirty="0" smtClean="0">
                <a:solidFill>
                  <a:prstClr val="black"/>
                </a:solidFill>
              </a:rPr>
              <a:t>A </a:t>
            </a:r>
            <a:r>
              <a:rPr lang="en-US" sz="2700" i="1" dirty="0">
                <a:solidFill>
                  <a:prstClr val="black"/>
                </a:solidFill>
              </a:rPr>
              <a:t>human-rated system </a:t>
            </a:r>
            <a:r>
              <a:rPr lang="en-US" sz="2700" i="1" u="sng" dirty="0">
                <a:solidFill>
                  <a:prstClr val="black"/>
                </a:solidFill>
              </a:rPr>
              <a:t>accommodates human needs</a:t>
            </a:r>
            <a:r>
              <a:rPr lang="en-US" sz="2700" i="1" dirty="0">
                <a:solidFill>
                  <a:prstClr val="black"/>
                </a:solidFill>
              </a:rPr>
              <a:t>, effectively </a:t>
            </a:r>
            <a:r>
              <a:rPr lang="en-US" sz="2700" i="1" u="sng" dirty="0">
                <a:solidFill>
                  <a:prstClr val="black"/>
                </a:solidFill>
              </a:rPr>
              <a:t>utilizes human capabilities,</a:t>
            </a:r>
            <a:r>
              <a:rPr lang="en-US" sz="2700" i="1" dirty="0">
                <a:solidFill>
                  <a:prstClr val="black"/>
                </a:solidFill>
              </a:rPr>
              <a:t> </a:t>
            </a:r>
            <a:r>
              <a:rPr lang="en-US" sz="2700" i="1" u="sng" dirty="0">
                <a:solidFill>
                  <a:prstClr val="black"/>
                </a:solidFill>
              </a:rPr>
              <a:t>controls hazards </a:t>
            </a:r>
            <a:r>
              <a:rPr lang="en-US" sz="2700" i="1" dirty="0">
                <a:solidFill>
                  <a:prstClr val="black"/>
                </a:solidFill>
              </a:rPr>
              <a:t>with sufficient certainty to be considered safe for human operations, and provides, to the maximum extent practical, </a:t>
            </a:r>
            <a:r>
              <a:rPr lang="en-US" sz="2700" i="1" u="sng" dirty="0">
                <a:solidFill>
                  <a:prstClr val="black"/>
                </a:solidFill>
              </a:rPr>
              <a:t>the capability to safely recover the crew from hazardous situations</a:t>
            </a:r>
            <a:r>
              <a:rPr lang="en-US" sz="2700" i="1" dirty="0">
                <a:solidFill>
                  <a:prstClr val="black"/>
                </a:solidFill>
              </a:rPr>
              <a:t>. </a:t>
            </a:r>
            <a:endParaRPr lang="en-US" sz="2700" i="1" dirty="0" smtClean="0">
              <a:solidFill>
                <a:prstClr val="black"/>
              </a:solidFill>
            </a:endParaRPr>
          </a:p>
          <a:p>
            <a:pPr lvl="0"/>
            <a:r>
              <a:rPr lang="sv-SE" sz="2200" dirty="0">
                <a:solidFill>
                  <a:prstClr val="black"/>
                </a:solidFill>
              </a:rPr>
              <a:t>From </a:t>
            </a:r>
            <a:r>
              <a:rPr lang="sv-SE" sz="2200" dirty="0" smtClean="0">
                <a:solidFill>
                  <a:prstClr val="black"/>
                </a:solidFill>
              </a:rPr>
              <a:t>NASA human-rating standard: </a:t>
            </a:r>
            <a:r>
              <a:rPr lang="sv-SE" sz="2200" dirty="0">
                <a:solidFill>
                  <a:prstClr val="black"/>
                </a:solidFill>
              </a:rPr>
              <a:t>http://nodis3.gsfc.nasa.gov/displayDir.cfm?Internal_ID=N_PR_8705_002B_&amp;page_name=Preface</a:t>
            </a:r>
          </a:p>
          <a:p>
            <a:pPr lvl="0"/>
            <a:endParaRPr lang="en-US" sz="2200" i="1" dirty="0">
              <a:solidFill>
                <a:prstClr val="black"/>
              </a:solidFill>
            </a:endParaRPr>
          </a:p>
          <a:p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3200" dirty="0">
                <a:solidFill>
                  <a:srgbClr val="000000"/>
                </a:solidFill>
                <a:latin typeface="TUM Neue Helvetica"/>
              </a:rPr>
              <a:t>How is human-rating achieved?</a:t>
            </a:r>
          </a:p>
          <a:p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300" dirty="0">
                <a:solidFill>
                  <a:srgbClr val="000000"/>
                </a:solidFill>
                <a:latin typeface="TUM Neue Helvetica"/>
              </a:rPr>
              <a:t>Generally, human-rating is achieved by providing </a:t>
            </a:r>
            <a:r>
              <a:rPr lang="en-US" sz="2300" u="sng" dirty="0">
                <a:solidFill>
                  <a:srgbClr val="000000"/>
                </a:solidFill>
                <a:latin typeface="TUM Neue Helvetica"/>
              </a:rPr>
              <a:t>redundancy in key subsystems</a:t>
            </a:r>
            <a:r>
              <a:rPr lang="en-US" sz="2300" dirty="0">
                <a:solidFill>
                  <a:srgbClr val="000000"/>
                </a:solidFill>
                <a:latin typeface="TUM Neue Helvetica"/>
              </a:rPr>
              <a:t>; notable examples would be the launch abort systems used on Mercury and Apollo or redundant fuel cells in Gemini, Apollo, Shuttle</a:t>
            </a:r>
          </a:p>
          <a:p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300" dirty="0">
                <a:solidFill>
                  <a:srgbClr val="000000"/>
                </a:solidFill>
                <a:latin typeface="TUM Neue Helvetica"/>
              </a:rPr>
              <a:t>Features such as self-helping mechanisms or passive cooling can be employed</a:t>
            </a:r>
          </a:p>
          <a:p>
            <a:r>
              <a:rPr lang="en-US" sz="23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300" dirty="0">
                <a:solidFill>
                  <a:srgbClr val="000000"/>
                </a:solidFill>
                <a:latin typeface="TUM Neue Helvetica"/>
              </a:rPr>
              <a:t>Trajectories designed to include features such as "free-return" (no burn required for safety)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15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8999" y="224266"/>
            <a:ext cx="9247717" cy="668338"/>
          </a:xfrm>
        </p:spPr>
        <p:txBody>
          <a:bodyPr/>
          <a:lstStyle/>
          <a:p>
            <a:r>
              <a:rPr lang="sv-SE" dirty="0" smtClean="0"/>
              <a:t>Examples Redundancy: Space Shuttle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8998" y="807381"/>
            <a:ext cx="9247717" cy="4444571"/>
          </a:xfrm>
        </p:spPr>
        <p:txBody>
          <a:bodyPr/>
          <a:lstStyle/>
          <a:p>
            <a:r>
              <a:rPr lang="sv-SE" dirty="0" smtClean="0"/>
              <a:t>5 Built-in identical computers, with one running idenpendent s/w</a:t>
            </a:r>
          </a:p>
          <a:p>
            <a:r>
              <a:rPr lang="sv-SE" dirty="0" smtClean="0"/>
              <a:t>3 Auxillary Power Units</a:t>
            </a:r>
            <a:endParaRPr lang="en-US" dirty="0" smtClean="0"/>
          </a:p>
          <a:p>
            <a:r>
              <a:rPr lang="sv-SE" dirty="0" smtClean="0"/>
              <a:t>3 Fuells with electrical buses</a:t>
            </a:r>
          </a:p>
          <a:p>
            <a:r>
              <a:rPr lang="sv-SE" dirty="0" smtClean="0"/>
              <a:t>...etc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5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 descr="SCOM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3" t="13383" r="36344" b="3351"/>
          <a:stretch/>
        </p:blipFill>
        <p:spPr>
          <a:xfrm>
            <a:off x="8316127" y="1236805"/>
            <a:ext cx="3547010" cy="53690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166" y="2261938"/>
            <a:ext cx="6368034" cy="449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7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4422" y="268046"/>
            <a:ext cx="9247717" cy="668338"/>
          </a:xfrm>
        </p:spPr>
        <p:txBody>
          <a:bodyPr/>
          <a:lstStyle/>
          <a:p>
            <a:r>
              <a:rPr lang="sv-SE" dirty="0" smtClean="0"/>
              <a:t>Some switches in the Shuttle for power system control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148798" y="-257072"/>
            <a:ext cx="5688962" cy="780775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6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SCOM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8" t="15724" r="31094" b="15891"/>
          <a:stretch/>
        </p:blipFill>
        <p:spPr>
          <a:xfrm>
            <a:off x="59445" y="1650794"/>
            <a:ext cx="4029955" cy="418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3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816" y="150751"/>
            <a:ext cx="9247717" cy="668338"/>
          </a:xfrm>
        </p:spPr>
        <p:txBody>
          <a:bodyPr/>
          <a:lstStyle/>
          <a:p>
            <a:r>
              <a:rPr lang="sv-SE" dirty="0" smtClean="0"/>
              <a:t>Shuttle abort modes: 4 major + Contigency abort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7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SCOM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94" t="39633" r="14781" b="1011"/>
          <a:stretch/>
        </p:blipFill>
        <p:spPr>
          <a:xfrm>
            <a:off x="6441173" y="923828"/>
            <a:ext cx="5806440" cy="4057650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3826" y="2648375"/>
            <a:ext cx="5061151" cy="35618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242" y="4275059"/>
            <a:ext cx="2484000" cy="24987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43790" y="889035"/>
            <a:ext cx="3886199" cy="1815882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 1</a:t>
            </a:r>
            <a:r>
              <a:rPr lang="en-US" sz="1400" b="1" dirty="0" smtClean="0"/>
              <a:t>. </a:t>
            </a:r>
            <a:r>
              <a:rPr lang="en-US" sz="1400" b="1" dirty="0"/>
              <a:t>Intact abort modes</a:t>
            </a:r>
          </a:p>
          <a:p>
            <a:r>
              <a:rPr lang="en-US" sz="1400" b="1" dirty="0"/>
              <a:t>        </a:t>
            </a:r>
            <a:r>
              <a:rPr lang="en-US" sz="1400" b="1" dirty="0" smtClean="0"/>
              <a:t>1.1 </a:t>
            </a:r>
            <a:r>
              <a:rPr lang="en-US" sz="1400" b="1" dirty="0"/>
              <a:t>Return To Launch Site (RTLS)</a:t>
            </a:r>
          </a:p>
          <a:p>
            <a:r>
              <a:rPr lang="en-US" sz="1400" b="1" dirty="0"/>
              <a:t>        </a:t>
            </a:r>
            <a:r>
              <a:rPr lang="en-US" sz="1400" b="1" dirty="0" smtClean="0"/>
              <a:t>1.2.Transoceanic </a:t>
            </a:r>
            <a:r>
              <a:rPr lang="en-US" sz="1400" b="1" dirty="0"/>
              <a:t>Abort Landing (TAL)</a:t>
            </a:r>
          </a:p>
          <a:p>
            <a:r>
              <a:rPr lang="en-US" sz="1400" b="1" dirty="0"/>
              <a:t>        </a:t>
            </a:r>
            <a:r>
              <a:rPr lang="en-US" sz="1400" b="1" dirty="0" smtClean="0"/>
              <a:t>1.3 </a:t>
            </a:r>
            <a:r>
              <a:rPr lang="en-US" sz="1400" b="1" dirty="0"/>
              <a:t>Abort Once Around (AOA)</a:t>
            </a:r>
          </a:p>
          <a:p>
            <a:r>
              <a:rPr lang="en-US" sz="1400" b="1" dirty="0"/>
              <a:t>        </a:t>
            </a:r>
            <a:r>
              <a:rPr lang="en-US" sz="1400" b="1" dirty="0" smtClean="0"/>
              <a:t>1.4 </a:t>
            </a:r>
            <a:r>
              <a:rPr lang="en-US" sz="1400" b="1" dirty="0"/>
              <a:t>Abort to Orbit (ATO)</a:t>
            </a:r>
          </a:p>
          <a:p>
            <a:r>
              <a:rPr lang="en-US" sz="1400" b="1" dirty="0" smtClean="0"/>
              <a:t>2 </a:t>
            </a:r>
            <a:r>
              <a:rPr lang="en-US" sz="1400" b="1" dirty="0"/>
              <a:t>Emergency landing </a:t>
            </a:r>
            <a:r>
              <a:rPr lang="en-US" sz="1400" b="1" dirty="0" smtClean="0"/>
              <a:t>sites</a:t>
            </a:r>
          </a:p>
          <a:p>
            <a:r>
              <a:rPr lang="sv-SE" sz="1400" b="1" dirty="0" smtClean="0"/>
              <a:t>3 Contingency aborts</a:t>
            </a:r>
          </a:p>
          <a:p>
            <a:r>
              <a:rPr lang="sv-SE" sz="1400" b="1" dirty="0" smtClean="0"/>
              <a:t>Bailout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530389" y="4632158"/>
            <a:ext cx="2225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RTLS Scenario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617368" y="5692962"/>
            <a:ext cx="2069432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 smtClean="0"/>
              <a:t>AOA abort criteria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89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01343" y="3585846"/>
            <a:ext cx="11745351" cy="2714625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3391" y="170926"/>
            <a:ext cx="9247717" cy="668338"/>
          </a:xfrm>
        </p:spPr>
        <p:txBody>
          <a:bodyPr/>
          <a:lstStyle/>
          <a:p>
            <a:r>
              <a:rPr lang="sv-SE" dirty="0" smtClean="0"/>
              <a:t>Example alternative methods: Soyuz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7350" y="708660"/>
            <a:ext cx="10172700" cy="36036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u="sng" dirty="0" smtClean="0"/>
              <a:t>De-orbit burn</a:t>
            </a:r>
          </a:p>
          <a:p>
            <a:pPr lvl="1" indent="0">
              <a:buNone/>
            </a:pPr>
            <a:r>
              <a:rPr lang="sv-SE" dirty="0" smtClean="0"/>
              <a:t>- Main engine (</a:t>
            </a:r>
            <a:r>
              <a:rPr lang="az-Cyrl-AZ" dirty="0" smtClean="0"/>
              <a:t>СКД</a:t>
            </a:r>
            <a:r>
              <a:rPr lang="sv-SE" dirty="0" smtClean="0"/>
              <a:t> CKD) vs Orbital Manuever Engines (</a:t>
            </a:r>
            <a:r>
              <a:rPr lang="az-Cyrl-AZ" dirty="0" smtClean="0"/>
              <a:t>ДПО</a:t>
            </a:r>
            <a:r>
              <a:rPr lang="sv-SE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u="sng" dirty="0" smtClean="0"/>
              <a:t>Entry </a:t>
            </a:r>
          </a:p>
          <a:p>
            <a:r>
              <a:rPr lang="sv-SE" dirty="0" smtClean="0"/>
              <a:t>   </a:t>
            </a:r>
            <a:r>
              <a:rPr lang="az-Cyrl-AZ" dirty="0" smtClean="0"/>
              <a:t>- </a:t>
            </a:r>
            <a:r>
              <a:rPr lang="az-Cyrl-AZ" dirty="0"/>
              <a:t>АУС, </a:t>
            </a:r>
            <a:r>
              <a:rPr lang="en-US" dirty="0"/>
              <a:t>automatically controlled entry;</a:t>
            </a:r>
          </a:p>
          <a:p>
            <a:r>
              <a:rPr lang="sv-SE" dirty="0" smtClean="0"/>
              <a:t>   </a:t>
            </a:r>
            <a:r>
              <a:rPr lang="az-Cyrl-AZ" dirty="0" smtClean="0"/>
              <a:t>- </a:t>
            </a:r>
            <a:r>
              <a:rPr lang="az-Cyrl-AZ" dirty="0"/>
              <a:t>РУС, </a:t>
            </a:r>
            <a:r>
              <a:rPr lang="en-US" dirty="0"/>
              <a:t>manually controlled entry;</a:t>
            </a:r>
          </a:p>
          <a:p>
            <a:r>
              <a:rPr lang="sv-SE" dirty="0" smtClean="0"/>
              <a:t>   </a:t>
            </a:r>
            <a:r>
              <a:rPr lang="az-Cyrl-AZ" dirty="0" smtClean="0"/>
              <a:t>- </a:t>
            </a:r>
            <a:r>
              <a:rPr lang="az-Cyrl-AZ" dirty="0"/>
              <a:t>БС, </a:t>
            </a:r>
            <a:r>
              <a:rPr lang="en-US" dirty="0"/>
              <a:t>ballistic entry</a:t>
            </a:r>
            <a:r>
              <a:rPr lang="en-US" dirty="0" smtClean="0"/>
              <a:t>; (Soyuz-5 in 1969,-TMA10 2007, TMA-11 in 2011 due to 				incomplete modules separation. Soyuz-TMA1 due to computer failure)</a:t>
            </a:r>
            <a:endParaRPr lang="en-US" dirty="0"/>
          </a:p>
          <a:p>
            <a:r>
              <a:rPr lang="sv-SE" dirty="0" smtClean="0"/>
              <a:t>   </a:t>
            </a:r>
            <a:r>
              <a:rPr lang="az-Cyrl-AZ" dirty="0" smtClean="0"/>
              <a:t>- </a:t>
            </a:r>
            <a:r>
              <a:rPr lang="az-Cyrl-AZ" dirty="0"/>
              <a:t>БСР, </a:t>
            </a:r>
            <a:r>
              <a:rPr lang="en-US" dirty="0"/>
              <a:t>backup ballistic entry.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8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2" descr="Drawing-Soyuz-TMA-exp1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" r="1326" b="2756"/>
          <a:stretch/>
        </p:blipFill>
        <p:spPr bwMode="auto">
          <a:xfrm>
            <a:off x="235731" y="3634741"/>
            <a:ext cx="5639289" cy="25831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671243" y="3585846"/>
            <a:ext cx="3342582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Orbital module (A)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docking mechanism,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Kurs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antenna,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Kurs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antenna,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 television transmission antenna,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 camera,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6 hatch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Descent module (B)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7 parachute compartment,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8 periscope,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9 porthole,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11 heat shield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6660" y="3704327"/>
            <a:ext cx="3370034" cy="2462213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latin typeface="Arial" panose="020B0604020202020204" pitchFamily="34" charset="0"/>
              </a:rPr>
              <a:t>        Service </a:t>
            </a:r>
            <a:r>
              <a:rPr lang="en-US" sz="1400" b="1" dirty="0">
                <a:latin typeface="Arial" panose="020B0604020202020204" pitchFamily="34" charset="0"/>
              </a:rPr>
              <a:t>module (C)</a:t>
            </a:r>
            <a:endParaRPr lang="en-US" sz="1400" dirty="0"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panose="020B0604020202020204" pitchFamily="34" charset="0"/>
              </a:rPr>
              <a:t>10 and 18 attitude control engines,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panose="020B0604020202020204" pitchFamily="34" charset="0"/>
              </a:rPr>
              <a:t>21 oxygen tank,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panose="020B0604020202020204" pitchFamily="34" charset="0"/>
              </a:rPr>
              <a:t>12 Earth sensors,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panose="020B0604020202020204" pitchFamily="34" charset="0"/>
              </a:rPr>
              <a:t>13 Sun sensor,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panose="020B0604020202020204" pitchFamily="34" charset="0"/>
              </a:rPr>
              <a:t>14 solar panel attachment point,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panose="020B0604020202020204" pitchFamily="34" charset="0"/>
              </a:rPr>
              <a:t>16 </a:t>
            </a:r>
            <a:r>
              <a:rPr lang="en-US" sz="1400" dirty="0" err="1">
                <a:latin typeface="Arial" panose="020B0604020202020204" pitchFamily="34" charset="0"/>
              </a:rPr>
              <a:t>Kurs</a:t>
            </a:r>
            <a:r>
              <a:rPr lang="en-US" sz="1400" dirty="0">
                <a:latin typeface="Arial" panose="020B0604020202020204" pitchFamily="34" charset="0"/>
              </a:rPr>
              <a:t> antenna,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panose="020B0604020202020204" pitchFamily="34" charset="0"/>
              </a:rPr>
              <a:t>15 thermal sensor,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panose="020B0604020202020204" pitchFamily="34" charset="0"/>
              </a:rPr>
              <a:t>17 main propulsion,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panose="020B0604020202020204" pitchFamily="34" charset="0"/>
              </a:rPr>
              <a:t>20 fuel tanks,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panose="020B0604020202020204" pitchFamily="34" charset="0"/>
              </a:rPr>
              <a:t>19 communication antenna</a:t>
            </a:r>
          </a:p>
        </p:txBody>
      </p:sp>
    </p:spTree>
    <p:extLst>
      <p:ext uri="{BB962C8B-B14F-4D97-AF65-F5344CB8AC3E}">
        <p14:creationId xmlns:p14="http://schemas.microsoft.com/office/powerpoint/2010/main" val="2734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3391" y="148066"/>
            <a:ext cx="9247717" cy="668338"/>
          </a:xfrm>
        </p:spPr>
        <p:txBody>
          <a:bodyPr/>
          <a:lstStyle/>
          <a:p>
            <a:r>
              <a:rPr lang="en-US" sz="1600" dirty="0" smtClean="0"/>
              <a:t>Soyuz COMBINED </a:t>
            </a:r>
            <a:r>
              <a:rPr lang="en-US" sz="1600" dirty="0"/>
              <a:t>PROPULSION SYSTEM (КДУ)</a:t>
            </a:r>
            <a:br>
              <a:rPr lang="en-US" sz="1600" dirty="0"/>
            </a:br>
            <a:r>
              <a:rPr lang="en-US" sz="1400" b="0" dirty="0" smtClean="0"/>
              <a:t>The </a:t>
            </a:r>
            <a:r>
              <a:rPr lang="en-US" sz="1400" b="0" dirty="0"/>
              <a:t>combined propulsion system (КДУ) is the motion control system (СУД) effector and creates thrust</a:t>
            </a:r>
            <a:br>
              <a:rPr lang="en-US" sz="1400" b="0" dirty="0"/>
            </a:br>
            <a:r>
              <a:rPr lang="en-US" sz="1400" b="0" dirty="0"/>
              <a:t>along the vehicle body axes (±Х, ±У, ±Z) and control moments about these axes (±</a:t>
            </a:r>
            <a:r>
              <a:rPr lang="en-US" sz="1400" b="0" dirty="0" err="1"/>
              <a:t>Мх</a:t>
            </a:r>
            <a:r>
              <a:rPr lang="en-US" sz="1400" b="0" dirty="0"/>
              <a:t>, ±</a:t>
            </a:r>
            <a:r>
              <a:rPr lang="en-US" sz="1400" b="0" dirty="0" err="1"/>
              <a:t>Му</a:t>
            </a:r>
            <a:r>
              <a:rPr lang="en-US" sz="1400" b="0" dirty="0"/>
              <a:t>, ±</a:t>
            </a:r>
            <a:r>
              <a:rPr lang="en-US" sz="1400" b="0" dirty="0" err="1"/>
              <a:t>Мz</a:t>
            </a:r>
            <a:r>
              <a:rPr lang="en-US" sz="1400" b="0" dirty="0"/>
              <a:t>).</a:t>
            </a:r>
            <a:br>
              <a:rPr lang="en-US" sz="1400" b="0" dirty="0"/>
            </a:br>
            <a:r>
              <a:rPr lang="en-US" sz="1400" b="0" dirty="0"/>
              <a:t>The КДУ is a pressure-fed propulsion system, which uses bi-propellant liquid-fuel reactive thrusters. An</a:t>
            </a:r>
            <a:br>
              <a:rPr lang="en-US" sz="1400" b="0" dirty="0"/>
            </a:br>
            <a:r>
              <a:rPr lang="en-US" sz="1400" b="0" dirty="0"/>
              <a:t>oxidizer (nitrogen tetroxide) and fuel (non-symmetrical </a:t>
            </a:r>
            <a:r>
              <a:rPr lang="en-US" sz="1400" b="0" dirty="0" err="1"/>
              <a:t>dimethylhydrazine</a:t>
            </a:r>
            <a:r>
              <a:rPr lang="en-US" sz="1400" b="0" dirty="0"/>
              <a:t>), stored separately in </a:t>
            </a:r>
            <a:r>
              <a:rPr lang="en-US" sz="1400" b="0" dirty="0" smtClean="0"/>
              <a:t>different tanks</a:t>
            </a:r>
            <a:r>
              <a:rPr lang="en-US" sz="1400" b="0" dirty="0"/>
              <a:t>, are used as propellants.</a:t>
            </a:r>
            <a:endParaRPr lang="en-US" sz="1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9000" y="2726113"/>
            <a:ext cx="9247188" cy="306889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9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16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6022" y="877681"/>
            <a:ext cx="2425032" cy="2627018"/>
          </a:xfrm>
        </p:spPr>
        <p:txBody>
          <a:bodyPr/>
          <a:lstStyle/>
          <a:p>
            <a:r>
              <a:rPr lang="sv-SE" dirty="0" smtClean="0"/>
              <a:t>Soyuz combined propulsion system schematic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57967" y="151398"/>
            <a:ext cx="6058078" cy="670660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10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14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5777" y="60263"/>
            <a:ext cx="9247717" cy="668338"/>
          </a:xfrm>
        </p:spPr>
        <p:txBody>
          <a:bodyPr/>
          <a:lstStyle/>
          <a:p>
            <a:r>
              <a:rPr lang="sv-SE" dirty="0" smtClean="0"/>
              <a:t>Soyuz landing modes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11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098" name="Picture 2" descr="http://spectrum.ieee.org/images/may08/images/soyuz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557" y="402286"/>
            <a:ext cx="8629707" cy="530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26280" y="5664383"/>
            <a:ext cx="99512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http://spectrum.ieee.org/aerospace/space-flight/internal-nasa-documents-give-clues-to-scary-soyuz-return-flight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550" t="3800" r="1750" b="10600"/>
          <a:stretch/>
        </p:blipFill>
        <p:spPr>
          <a:xfrm>
            <a:off x="146683" y="3221952"/>
            <a:ext cx="3713415" cy="2571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2292" y="5709556"/>
            <a:ext cx="3713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http://starcity-tours.com/category/special/landing/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611" y="659480"/>
            <a:ext cx="2071176" cy="25370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0628" y="1389377"/>
            <a:ext cx="9075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 smtClean="0"/>
              <a:t>Manual descent control handle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4681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182" y="330946"/>
            <a:ext cx="9247717" cy="668338"/>
          </a:xfrm>
        </p:spPr>
        <p:txBody>
          <a:bodyPr/>
          <a:lstStyle/>
          <a:p>
            <a:r>
              <a:rPr lang="sv-SE" u="sng" dirty="0" smtClean="0"/>
              <a:t>Orion</a:t>
            </a:r>
            <a:r>
              <a:rPr lang="sv-SE" dirty="0" smtClean="0"/>
              <a:t> and the </a:t>
            </a:r>
            <a:r>
              <a:rPr lang="sv-SE" u="sng" dirty="0" smtClean="0"/>
              <a:t>Space Launch System </a:t>
            </a:r>
            <a:r>
              <a:rPr lang="sv-SE" dirty="0" smtClean="0"/>
              <a:t>(SLS)</a:t>
            </a:r>
            <a:br>
              <a:rPr lang="sv-SE" dirty="0" smtClean="0"/>
            </a:br>
            <a:r>
              <a:rPr lang="sv-SE" sz="2400" dirty="0" smtClean="0"/>
              <a:t>NASA’s next human spaceflight system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599" y="3784807"/>
            <a:ext cx="4481830" cy="198056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•Orion multi-purpose crew vehicle (MPCV) and launch abort system (LAS)</a:t>
            </a:r>
          </a:p>
          <a:p>
            <a:r>
              <a:rPr lang="en-US" dirty="0"/>
              <a:t>•Crew: 2-6, stand-alone dv: &gt; 1500 m/s</a:t>
            </a:r>
          </a:p>
          <a:p>
            <a:r>
              <a:rPr lang="en-US" dirty="0" smtClean="0"/>
              <a:t>•ESA ATV </a:t>
            </a:r>
            <a:r>
              <a:rPr lang="en-US" dirty="0"/>
              <a:t>service module as Orion service module; engine provided by NASA</a:t>
            </a:r>
          </a:p>
          <a:p>
            <a:r>
              <a:rPr lang="en-US" dirty="0"/>
              <a:t>•Unmanned test flights planned for 2014 and 2017, first manned mission </a:t>
            </a:r>
            <a:r>
              <a:rPr lang="en-US" dirty="0" smtClean="0"/>
              <a:t>ca 2021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12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627248" y="4219358"/>
            <a:ext cx="4978435" cy="1980565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355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3900" indent="-3683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352425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113" indent="-457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•SLS is a Shuttle-derived </a:t>
            </a:r>
            <a:r>
              <a:rPr lang="en-US" dirty="0"/>
              <a:t>heavy-lift launch vehicle in two configurations:</a:t>
            </a:r>
          </a:p>
          <a:p>
            <a:r>
              <a:rPr lang="en-US" dirty="0"/>
              <a:t>•</a:t>
            </a:r>
            <a:r>
              <a:rPr lang="en-US" dirty="0" err="1"/>
              <a:t>Config</a:t>
            </a:r>
            <a:r>
              <a:rPr lang="en-US" dirty="0"/>
              <a:t> 1 (left): initial capability without an upper stage; ca 70 </a:t>
            </a:r>
            <a:r>
              <a:rPr lang="en-US" dirty="0" err="1"/>
              <a:t>mt</a:t>
            </a:r>
            <a:r>
              <a:rPr lang="en-US" dirty="0"/>
              <a:t> to LEO (28,5 degree incl.)</a:t>
            </a:r>
          </a:p>
          <a:p>
            <a:r>
              <a:rPr lang="en-US" dirty="0"/>
              <a:t>•</a:t>
            </a:r>
            <a:r>
              <a:rPr lang="en-US" dirty="0" err="1"/>
              <a:t>Config</a:t>
            </a:r>
            <a:r>
              <a:rPr lang="en-US" dirty="0"/>
              <a:t> </a:t>
            </a:r>
            <a:r>
              <a:rPr lang="en-US" dirty="0" smtClean="0"/>
              <a:t>2: </a:t>
            </a:r>
            <a:r>
              <a:rPr lang="en-US" dirty="0"/>
              <a:t>evolved launch vehicle with a J-2X upper stage, 130 </a:t>
            </a:r>
            <a:r>
              <a:rPr lang="en-US" dirty="0" err="1"/>
              <a:t>mt</a:t>
            </a:r>
            <a:r>
              <a:rPr lang="en-US" dirty="0"/>
              <a:t> to LEO (28,5 deg. incl.)</a:t>
            </a:r>
          </a:p>
          <a:p>
            <a:r>
              <a:rPr lang="en-US" dirty="0"/>
              <a:t>•Initial flight of </a:t>
            </a:r>
            <a:r>
              <a:rPr lang="en-US" dirty="0" err="1"/>
              <a:t>config</a:t>
            </a:r>
            <a:r>
              <a:rPr lang="en-US" dirty="0"/>
              <a:t> 1 planned for 2017</a:t>
            </a:r>
          </a:p>
        </p:txBody>
      </p:sp>
      <p:pic>
        <p:nvPicPr>
          <p:cNvPr id="1026" name="Picture 2" descr="Orion with Orion Service Modu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182" y="1247981"/>
            <a:ext cx="4184934" cy="236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6/61/Orion_2009_version.jpg/170px-Orion_2009_vers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97" y="1391182"/>
            <a:ext cx="1086796" cy="510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0.wp.com/fridayafterwork.fm/wp-content/uploads/2013/12/space-launch-system-illustration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387" y="186689"/>
            <a:ext cx="3717347" cy="392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87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>
                <a:solidFill>
                  <a:prstClr val="white"/>
                </a:solidFill>
              </a:rPr>
              <a:pPr/>
              <a:t>13</a:t>
            </a:fld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SD2905 Human Spaceflight course 2014 Lecture 5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6" descr="https://acesflyinghigh.files.wordpress.com/2013/09/nasa-sls.jpg%3Fw%3D690%26h%3D46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340" y="-91440"/>
            <a:ext cx="7307632" cy="495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40729" y="4640580"/>
            <a:ext cx="99581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To put the power of the </a:t>
            </a:r>
            <a:r>
              <a:rPr lang="en-US" sz="1400" dirty="0" err="1"/>
              <a:t>Aerojet</a:t>
            </a:r>
            <a:r>
              <a:rPr lang="en-US" sz="1400" dirty="0"/>
              <a:t> </a:t>
            </a:r>
            <a:r>
              <a:rPr lang="en-US" sz="1400" dirty="0" err="1"/>
              <a:t>Rocketdyne</a:t>
            </a:r>
            <a:r>
              <a:rPr lang="en-US" sz="1400" dirty="0"/>
              <a:t>-built RS-25 engines into perspective, consider this:</a:t>
            </a:r>
          </a:p>
          <a:p>
            <a:pPr lvl="0"/>
            <a:r>
              <a:rPr lang="en-US" sz="1400" dirty="0"/>
              <a:t>The fuel turbine on the RS-25’s high-pressure fuel </a:t>
            </a:r>
            <a:r>
              <a:rPr lang="en-US" sz="1400" dirty="0" err="1"/>
              <a:t>turbopump</a:t>
            </a:r>
            <a:r>
              <a:rPr lang="en-US" sz="1400" dirty="0"/>
              <a:t> is so powerful that if it were spinning an electrical generator instead of a pump, it could power 11 locomotives; 1,315 Toyota Prius cars; 1,231,519 </a:t>
            </a:r>
            <a:r>
              <a:rPr lang="en-US" sz="1400" dirty="0" smtClean="0"/>
              <a:t>iPads</a:t>
            </a:r>
            <a:endParaRPr lang="en-US" sz="1400" dirty="0"/>
          </a:p>
          <a:p>
            <a:pPr lvl="0"/>
            <a:r>
              <a:rPr lang="en-US" sz="1400" dirty="0"/>
              <a:t>Pressure within the RS-25 is equivalent to the pressure a submarine experiences three miles beneath the ocean.</a:t>
            </a:r>
          </a:p>
          <a:p>
            <a:pPr lvl="0"/>
            <a:r>
              <a:rPr lang="en-US" sz="1400" dirty="0"/>
              <a:t>The four RS-25 engines on the SLS launch vehicle gobble propellant at the rate of 1,500 gallons per second. That’s enough to drain an average family-sized swimming pool in 60 seconds.</a:t>
            </a:r>
          </a:p>
        </p:txBody>
      </p:sp>
    </p:spTree>
    <p:extLst>
      <p:ext uri="{BB962C8B-B14F-4D97-AF65-F5344CB8AC3E}">
        <p14:creationId xmlns:p14="http://schemas.microsoft.com/office/powerpoint/2010/main" val="25093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Anpassat 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E87C1"/>
      </a:accent2>
      <a:accent3>
        <a:srgbClr val="A3BBDB"/>
      </a:accent3>
      <a:accent4>
        <a:srgbClr val="65656C"/>
      </a:accent4>
      <a:accent5>
        <a:srgbClr val="939398"/>
      </a:accent5>
      <a:accent6>
        <a:srgbClr val="C2C2C4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FFC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1946</TotalTime>
  <Words>712</Words>
  <Application>Microsoft Office PowerPoint</Application>
  <PresentationFormat>Widescreen</PresentationFormat>
  <Paragraphs>121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Helvetica</vt:lpstr>
      <vt:lpstr>TUM Neue Helvetica</vt:lpstr>
      <vt:lpstr>Wingdings</vt:lpstr>
      <vt:lpstr>Wingdings 3</vt:lpstr>
      <vt:lpstr>Office-tema</vt:lpstr>
      <vt:lpstr>1_Office Theme</vt:lpstr>
      <vt:lpstr>SD2905 Human Spaceflight Lecture 5, part 2, 4-2-2014</vt:lpstr>
      <vt:lpstr>Today’s class:</vt:lpstr>
      <vt:lpstr>What are specific requirements for space vehicels for humans? In addition to ”any” rocket.</vt:lpstr>
      <vt:lpstr>Human-rating</vt:lpstr>
      <vt:lpstr>Examples Redundancy: Space Shuttle</vt:lpstr>
      <vt:lpstr>Some switches in the Shuttle for power system control</vt:lpstr>
      <vt:lpstr>Shuttle abort modes: 4 major + Contigency abort</vt:lpstr>
      <vt:lpstr>Example alternative methods: Soyuz</vt:lpstr>
      <vt:lpstr>Soyuz COMBINED PROPULSION SYSTEM (КДУ) The combined propulsion system (КДУ) is the motion control system (СУД) effector and creates thrust along the vehicle body axes (±Х, ±У, ±Z) and control moments about these axes (±Мх, ±Му, ±Мz). The КДУ is a pressure-fed propulsion system, which uses bi-propellant liquid-fuel reactive thrusters. An oxidizer (nitrogen tetroxide) and fuel (non-symmetrical dimethylhydrazine), stored separately in different tanks, are used as propellants.</vt:lpstr>
      <vt:lpstr>Soyuz combined propulsion system schematic</vt:lpstr>
      <vt:lpstr>Soyuz landing modes</vt:lpstr>
      <vt:lpstr>Orion and the Space Launch System (SLS) NASA’s next human spaceflight system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Christer Fuglesang</dc:creator>
  <cp:lastModifiedBy>Christer Fuglesang</cp:lastModifiedBy>
  <cp:revision>45</cp:revision>
  <dcterms:created xsi:type="dcterms:W3CDTF">2014-01-27T20:42:29Z</dcterms:created>
  <dcterms:modified xsi:type="dcterms:W3CDTF">2014-02-04T10:45:50Z</dcterms:modified>
</cp:coreProperties>
</file>