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58" r:id="rId4"/>
    <p:sldId id="259" r:id="rId5"/>
    <p:sldId id="265" r:id="rId6"/>
    <p:sldId id="266" r:id="rId7"/>
    <p:sldId id="260" r:id="rId8"/>
    <p:sldId id="261" r:id="rId9"/>
    <p:sldId id="262" r:id="rId10"/>
    <p:sldId id="263" r:id="rId11"/>
    <p:sldId id="264" r:id="rId12"/>
    <p:sldId id="267" r:id="rId13"/>
    <p:sldId id="268" r:id="rId14"/>
    <p:sldId id="269" r:id="rId15"/>
    <p:sldId id="271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42FCCE33-ECA7-40B4-BC78-9540B9C98C13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104A7-A35A-4556-835F-93A0FBD33E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CCE33-ECA7-40B4-BC78-9540B9C98C13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104A7-A35A-4556-835F-93A0FBD33E4C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CCE33-ECA7-40B4-BC78-9540B9C98C13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104A7-A35A-4556-835F-93A0FBD33E4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CCE33-ECA7-40B4-BC78-9540B9C98C13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104A7-A35A-4556-835F-93A0FBD33E4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CCE33-ECA7-40B4-BC78-9540B9C98C13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104A7-A35A-4556-835F-93A0FBD33E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CCE33-ECA7-40B4-BC78-9540B9C98C13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104A7-A35A-4556-835F-93A0FBD33E4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CCE33-ECA7-40B4-BC78-9540B9C98C13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104A7-A35A-4556-835F-93A0FBD33E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CCE33-ECA7-40B4-BC78-9540B9C98C13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104A7-A35A-4556-835F-93A0FBD33E4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CCE33-ECA7-40B4-BC78-9540B9C98C13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104A7-A35A-4556-835F-93A0FBD33E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CCE33-ECA7-40B4-BC78-9540B9C98C13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104A7-A35A-4556-835F-93A0FBD33E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CCE33-ECA7-40B4-BC78-9540B9C98C13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104A7-A35A-4556-835F-93A0FBD33E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42FCCE33-ECA7-40B4-BC78-9540B9C98C13}" type="datetimeFigureOut">
              <a:rPr lang="en-US" smtClean="0"/>
              <a:t>3/5/2014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E9D104A7-A35A-4556-835F-93A0FBD33E4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smtClean="0"/>
              <a:t>DD1320/25 tilda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smtClean="0"/>
              <a:t>Lösningsskiss tenta 31 oktober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764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Rubrik 1"/>
          <p:cNvSpPr>
            <a:spLocks noGrp="1"/>
          </p:cNvSpPr>
          <p:nvPr>
            <p:ph type="title"/>
          </p:nvPr>
        </p:nvSpPr>
        <p:spPr>
          <a:xfrm>
            <a:off x="168980" y="116632"/>
            <a:ext cx="6400800" cy="685800"/>
          </a:xfrm>
        </p:spPr>
        <p:txBody>
          <a:bodyPr>
            <a:normAutofit/>
          </a:bodyPr>
          <a:lstStyle/>
          <a:p>
            <a:pPr algn="l"/>
            <a:r>
              <a:rPr lang="sv-SE" sz="2800"/>
              <a:t>1</a:t>
            </a:r>
            <a:r>
              <a:rPr lang="sv-SE" sz="2800" smtClean="0"/>
              <a:t>. (betyg E)</a:t>
            </a:r>
            <a:endParaRPr lang="en-US" sz="280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865515"/>
          </a:xfrm>
        </p:spPr>
        <p:txBody>
          <a:bodyPr/>
          <a:lstStyle/>
          <a:p>
            <a:pPr marL="0" indent="0">
              <a:buNone/>
            </a:pPr>
            <a:endParaRPr lang="en-US"/>
          </a:p>
        </p:txBody>
      </p:sp>
      <p:sp>
        <p:nvSpPr>
          <p:cNvPr id="31" name="Ellips 30"/>
          <p:cNvSpPr>
            <a:spLocks noChangeAspect="1"/>
          </p:cNvSpPr>
          <p:nvPr/>
        </p:nvSpPr>
        <p:spPr>
          <a:xfrm>
            <a:off x="842939" y="1689877"/>
            <a:ext cx="641591" cy="57030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2" name="Rak 31"/>
          <p:cNvCxnSpPr>
            <a:cxnSpLocks/>
            <a:stCxn id="31" idx="6"/>
          </p:cNvCxnSpPr>
          <p:nvPr/>
        </p:nvCxnSpPr>
        <p:spPr>
          <a:xfrm>
            <a:off x="1484540" y="1975029"/>
            <a:ext cx="234906" cy="2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ruta 32"/>
          <p:cNvSpPr txBox="1">
            <a:spLocks noChangeAspect="1"/>
          </p:cNvSpPr>
          <p:nvPr/>
        </p:nvSpPr>
        <p:spPr>
          <a:xfrm>
            <a:off x="1015917" y="1795817"/>
            <a:ext cx="306603" cy="365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R</a:t>
            </a:r>
          </a:p>
        </p:txBody>
      </p:sp>
      <p:sp>
        <p:nvSpPr>
          <p:cNvPr id="34" name="Ellips 33"/>
          <p:cNvSpPr>
            <a:spLocks noChangeAspect="1"/>
          </p:cNvSpPr>
          <p:nvPr/>
        </p:nvSpPr>
        <p:spPr>
          <a:xfrm>
            <a:off x="1743345" y="1699573"/>
            <a:ext cx="641591" cy="57030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5" name="Rak 34"/>
          <p:cNvCxnSpPr>
            <a:cxnSpLocks/>
            <a:stCxn id="34" idx="6"/>
            <a:endCxn id="37" idx="2"/>
          </p:cNvCxnSpPr>
          <p:nvPr/>
        </p:nvCxnSpPr>
        <p:spPr>
          <a:xfrm>
            <a:off x="2384936" y="1984725"/>
            <a:ext cx="290360" cy="33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ruta 35"/>
          <p:cNvSpPr txBox="1">
            <a:spLocks noChangeAspect="1"/>
          </p:cNvSpPr>
          <p:nvPr/>
        </p:nvSpPr>
        <p:spPr>
          <a:xfrm>
            <a:off x="1916323" y="1805513"/>
            <a:ext cx="293907" cy="365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E</a:t>
            </a:r>
          </a:p>
        </p:txBody>
      </p:sp>
      <p:sp>
        <p:nvSpPr>
          <p:cNvPr id="37" name="Ellips 36"/>
          <p:cNvSpPr>
            <a:spLocks noChangeAspect="1"/>
          </p:cNvSpPr>
          <p:nvPr/>
        </p:nvSpPr>
        <p:spPr>
          <a:xfrm>
            <a:off x="2675296" y="1702928"/>
            <a:ext cx="641591" cy="57030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8" name="Rak 37"/>
          <p:cNvCxnSpPr>
            <a:cxnSpLocks/>
            <a:stCxn id="37" idx="6"/>
          </p:cNvCxnSpPr>
          <p:nvPr/>
        </p:nvCxnSpPr>
        <p:spPr>
          <a:xfrm>
            <a:off x="3316897" y="1988080"/>
            <a:ext cx="234906" cy="2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ruta 38"/>
          <p:cNvSpPr txBox="1">
            <a:spLocks noChangeAspect="1"/>
          </p:cNvSpPr>
          <p:nvPr/>
        </p:nvSpPr>
        <p:spPr>
          <a:xfrm>
            <a:off x="2848273" y="1808868"/>
            <a:ext cx="378018" cy="365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M</a:t>
            </a:r>
          </a:p>
        </p:txBody>
      </p:sp>
      <p:sp>
        <p:nvSpPr>
          <p:cNvPr id="40" name="Ellips 39"/>
          <p:cNvSpPr>
            <a:spLocks noChangeAspect="1"/>
          </p:cNvSpPr>
          <p:nvPr/>
        </p:nvSpPr>
        <p:spPr>
          <a:xfrm>
            <a:off x="3561581" y="1707086"/>
            <a:ext cx="641591" cy="57030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41" name="Rak 40"/>
          <p:cNvCxnSpPr>
            <a:cxnSpLocks/>
            <a:stCxn id="40" idx="6"/>
          </p:cNvCxnSpPr>
          <p:nvPr/>
        </p:nvCxnSpPr>
        <p:spPr>
          <a:xfrm>
            <a:off x="4203182" y="1992238"/>
            <a:ext cx="234906" cy="2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ruta 41"/>
          <p:cNvSpPr txBox="1">
            <a:spLocks noChangeAspect="1"/>
          </p:cNvSpPr>
          <p:nvPr/>
        </p:nvSpPr>
        <p:spPr>
          <a:xfrm>
            <a:off x="3734558" y="1813026"/>
            <a:ext cx="239950" cy="365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I</a:t>
            </a:r>
          </a:p>
        </p:txBody>
      </p:sp>
      <p:sp>
        <p:nvSpPr>
          <p:cNvPr id="43" name="Ellips 42"/>
          <p:cNvSpPr>
            <a:spLocks noChangeAspect="1"/>
          </p:cNvSpPr>
          <p:nvPr/>
        </p:nvSpPr>
        <p:spPr>
          <a:xfrm>
            <a:off x="4447279" y="1699573"/>
            <a:ext cx="641591" cy="57030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44" name="Rak 43"/>
          <p:cNvCxnSpPr>
            <a:cxnSpLocks/>
            <a:stCxn id="43" idx="6"/>
          </p:cNvCxnSpPr>
          <p:nvPr/>
        </p:nvCxnSpPr>
        <p:spPr>
          <a:xfrm>
            <a:off x="5088880" y="1984725"/>
            <a:ext cx="234906" cy="2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ruta 44"/>
          <p:cNvSpPr txBox="1">
            <a:spLocks noChangeAspect="1"/>
          </p:cNvSpPr>
          <p:nvPr/>
        </p:nvSpPr>
        <p:spPr>
          <a:xfrm>
            <a:off x="4620257" y="1805513"/>
            <a:ext cx="293907" cy="365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T</a:t>
            </a:r>
          </a:p>
        </p:txBody>
      </p:sp>
      <p:sp>
        <p:nvSpPr>
          <p:cNvPr id="46" name="Ellips 45"/>
          <p:cNvSpPr>
            <a:spLocks noChangeAspect="1"/>
          </p:cNvSpPr>
          <p:nvPr/>
        </p:nvSpPr>
        <p:spPr>
          <a:xfrm>
            <a:off x="5323786" y="1698105"/>
            <a:ext cx="641591" cy="57030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7" name="textruta 46"/>
          <p:cNvSpPr txBox="1">
            <a:spLocks noChangeAspect="1"/>
          </p:cNvSpPr>
          <p:nvPr/>
        </p:nvSpPr>
        <p:spPr>
          <a:xfrm>
            <a:off x="5496764" y="1804045"/>
            <a:ext cx="293907" cy="365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T</a:t>
            </a:r>
          </a:p>
        </p:txBody>
      </p:sp>
      <p:sp>
        <p:nvSpPr>
          <p:cNvPr id="48" name="Ellips 47"/>
          <p:cNvSpPr>
            <a:spLocks noChangeAspect="1"/>
          </p:cNvSpPr>
          <p:nvPr/>
        </p:nvSpPr>
        <p:spPr>
          <a:xfrm>
            <a:off x="458726" y="1910692"/>
            <a:ext cx="142576" cy="15738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49" name="Rak 48"/>
          <p:cNvCxnSpPr>
            <a:cxnSpLocks noChangeAspect="1"/>
            <a:endCxn id="31" idx="2"/>
          </p:cNvCxnSpPr>
          <p:nvPr/>
        </p:nvCxnSpPr>
        <p:spPr>
          <a:xfrm flipV="1">
            <a:off x="595939" y="1975029"/>
            <a:ext cx="244530" cy="2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Kurva 49"/>
          <p:cNvCxnSpPr>
            <a:cxnSpLocks noChangeAspect="1"/>
            <a:stCxn id="31" idx="0"/>
            <a:endCxn id="48" idx="7"/>
          </p:cNvCxnSpPr>
          <p:nvPr/>
        </p:nvCxnSpPr>
        <p:spPr>
          <a:xfrm rot="16200000" flipH="1" flipV="1">
            <a:off x="748450" y="1524286"/>
            <a:ext cx="241424" cy="577480"/>
          </a:xfrm>
          <a:prstGeom prst="curvedConnector3">
            <a:avLst>
              <a:gd name="adj1" fmla="val -93741"/>
            </a:avLst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Kurva 50"/>
          <p:cNvCxnSpPr>
            <a:cxnSpLocks noChangeAspect="1"/>
            <a:stCxn id="34" idx="0"/>
            <a:endCxn id="31" idx="7"/>
          </p:cNvCxnSpPr>
          <p:nvPr/>
        </p:nvCxnSpPr>
        <p:spPr>
          <a:xfrm rot="16200000" flipH="1" flipV="1">
            <a:off x="1690444" y="1399699"/>
            <a:ext cx="73823" cy="673570"/>
          </a:xfrm>
          <a:prstGeom prst="curvedConnector3">
            <a:avLst>
              <a:gd name="adj1" fmla="val -322794"/>
            </a:avLst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Kurva 51"/>
          <p:cNvCxnSpPr>
            <a:cxnSpLocks noChangeAspect="1"/>
            <a:stCxn id="37" idx="0"/>
            <a:endCxn id="31" idx="7"/>
          </p:cNvCxnSpPr>
          <p:nvPr/>
        </p:nvCxnSpPr>
        <p:spPr>
          <a:xfrm rot="16200000" flipH="1" flipV="1">
            <a:off x="2158098" y="935401"/>
            <a:ext cx="70468" cy="1605521"/>
          </a:xfrm>
          <a:prstGeom prst="curvedConnector3">
            <a:avLst>
              <a:gd name="adj1" fmla="val -658557"/>
            </a:avLst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Kurva 53"/>
          <p:cNvCxnSpPr>
            <a:cxnSpLocks noChangeAspect="1"/>
            <a:stCxn id="60" idx="4"/>
            <a:endCxn id="48" idx="4"/>
          </p:cNvCxnSpPr>
          <p:nvPr/>
        </p:nvCxnSpPr>
        <p:spPr>
          <a:xfrm rot="5400000" flipH="1">
            <a:off x="3869709" y="-1271621"/>
            <a:ext cx="192105" cy="6871496"/>
          </a:xfrm>
          <a:prstGeom prst="curvedConnector3">
            <a:avLst>
              <a:gd name="adj1" fmla="val -408451"/>
            </a:avLst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ak 55"/>
          <p:cNvCxnSpPr>
            <a:cxnSpLocks/>
          </p:cNvCxnSpPr>
          <p:nvPr/>
        </p:nvCxnSpPr>
        <p:spPr>
          <a:xfrm>
            <a:off x="6840987" y="1975029"/>
            <a:ext cx="2310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Ellips 56"/>
          <p:cNvSpPr>
            <a:spLocks noChangeAspect="1"/>
          </p:cNvSpPr>
          <p:nvPr/>
        </p:nvSpPr>
        <p:spPr>
          <a:xfrm>
            <a:off x="6199396" y="1686268"/>
            <a:ext cx="641591" cy="57030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8" name="textruta 57"/>
          <p:cNvSpPr txBox="1">
            <a:spLocks noChangeAspect="1"/>
          </p:cNvSpPr>
          <p:nvPr/>
        </p:nvSpPr>
        <p:spPr>
          <a:xfrm>
            <a:off x="6372374" y="1792208"/>
            <a:ext cx="293907" cy="365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E</a:t>
            </a:r>
          </a:p>
        </p:txBody>
      </p:sp>
      <p:cxnSp>
        <p:nvCxnSpPr>
          <p:cNvPr id="59" name="Rak 58"/>
          <p:cNvCxnSpPr>
            <a:cxnSpLocks/>
          </p:cNvCxnSpPr>
          <p:nvPr/>
        </p:nvCxnSpPr>
        <p:spPr>
          <a:xfrm>
            <a:off x="5965377" y="1953492"/>
            <a:ext cx="2310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Ellips 59"/>
          <p:cNvSpPr>
            <a:spLocks noChangeAspect="1"/>
          </p:cNvSpPr>
          <p:nvPr/>
        </p:nvSpPr>
        <p:spPr>
          <a:xfrm>
            <a:off x="7080714" y="1689876"/>
            <a:ext cx="641591" cy="57030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1" name="textruta 60"/>
          <p:cNvSpPr txBox="1">
            <a:spLocks noChangeAspect="1"/>
          </p:cNvSpPr>
          <p:nvPr/>
        </p:nvSpPr>
        <p:spPr>
          <a:xfrm>
            <a:off x="7253692" y="1795816"/>
            <a:ext cx="306603" cy="365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R</a:t>
            </a:r>
          </a:p>
        </p:txBody>
      </p:sp>
      <p:cxnSp>
        <p:nvCxnSpPr>
          <p:cNvPr id="68" name="Rak 67"/>
          <p:cNvCxnSpPr>
            <a:cxnSpLocks/>
          </p:cNvCxnSpPr>
          <p:nvPr/>
        </p:nvCxnSpPr>
        <p:spPr>
          <a:xfrm>
            <a:off x="7665325" y="1986402"/>
            <a:ext cx="2310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Ellips 68"/>
          <p:cNvSpPr>
            <a:spLocks noChangeAspect="1"/>
          </p:cNvSpPr>
          <p:nvPr/>
        </p:nvSpPr>
        <p:spPr>
          <a:xfrm>
            <a:off x="7907322" y="1709936"/>
            <a:ext cx="641591" cy="57030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0" name="textruta 69"/>
          <p:cNvSpPr txBox="1">
            <a:spLocks noChangeAspect="1"/>
          </p:cNvSpPr>
          <p:nvPr/>
        </p:nvSpPr>
        <p:spPr>
          <a:xfrm>
            <a:off x="8080300" y="1815876"/>
            <a:ext cx="293907" cy="365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E</a:t>
            </a:r>
          </a:p>
        </p:txBody>
      </p:sp>
      <p:cxnSp>
        <p:nvCxnSpPr>
          <p:cNvPr id="97" name="Kurva 96"/>
          <p:cNvCxnSpPr>
            <a:cxnSpLocks noChangeAspect="1"/>
            <a:stCxn id="40" idx="0"/>
            <a:endCxn id="31" idx="7"/>
          </p:cNvCxnSpPr>
          <p:nvPr/>
        </p:nvCxnSpPr>
        <p:spPr>
          <a:xfrm rot="16200000" flipH="1" flipV="1">
            <a:off x="2603319" y="494338"/>
            <a:ext cx="66310" cy="2491806"/>
          </a:xfrm>
          <a:prstGeom prst="curvedConnector3">
            <a:avLst>
              <a:gd name="adj1" fmla="val -836568"/>
            </a:avLst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Kurva 110"/>
          <p:cNvCxnSpPr>
            <a:cxnSpLocks noChangeAspect="1"/>
            <a:stCxn id="43" idx="0"/>
            <a:endCxn id="31" idx="7"/>
          </p:cNvCxnSpPr>
          <p:nvPr/>
        </p:nvCxnSpPr>
        <p:spPr>
          <a:xfrm rot="16200000" flipH="1" flipV="1">
            <a:off x="3042411" y="47732"/>
            <a:ext cx="73823" cy="3377504"/>
          </a:xfrm>
          <a:prstGeom prst="curvedConnector3">
            <a:avLst>
              <a:gd name="adj1" fmla="val -891901"/>
            </a:avLst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Kurva 127"/>
          <p:cNvCxnSpPr>
            <a:cxnSpLocks noChangeAspect="1"/>
            <a:stCxn id="46" idx="0"/>
            <a:endCxn id="31" idx="7"/>
          </p:cNvCxnSpPr>
          <p:nvPr/>
        </p:nvCxnSpPr>
        <p:spPr>
          <a:xfrm rot="16200000" flipH="1" flipV="1">
            <a:off x="3479931" y="-391256"/>
            <a:ext cx="75291" cy="4254011"/>
          </a:xfrm>
          <a:prstGeom prst="curvedConnector3">
            <a:avLst>
              <a:gd name="adj1" fmla="val -971030"/>
            </a:avLst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Kurva 136"/>
          <p:cNvCxnSpPr>
            <a:cxnSpLocks noChangeAspect="1"/>
            <a:stCxn id="57" idx="0"/>
            <a:endCxn id="31" idx="7"/>
          </p:cNvCxnSpPr>
          <p:nvPr/>
        </p:nvCxnSpPr>
        <p:spPr>
          <a:xfrm rot="16200000" flipH="1" flipV="1">
            <a:off x="3911818" y="-834979"/>
            <a:ext cx="87128" cy="5129621"/>
          </a:xfrm>
          <a:prstGeom prst="curvedConnector3">
            <a:avLst>
              <a:gd name="adj1" fmla="val -943126"/>
            </a:avLst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Kurva 163"/>
          <p:cNvCxnSpPr>
            <a:cxnSpLocks noChangeAspect="1"/>
            <a:stCxn id="69" idx="0"/>
            <a:endCxn id="31" idx="7"/>
          </p:cNvCxnSpPr>
          <p:nvPr/>
        </p:nvCxnSpPr>
        <p:spPr>
          <a:xfrm rot="16200000" flipH="1" flipV="1">
            <a:off x="4777615" y="-1677108"/>
            <a:ext cx="63460" cy="6837547"/>
          </a:xfrm>
          <a:prstGeom prst="curvedConnector3">
            <a:avLst>
              <a:gd name="adj1" fmla="val -1560139"/>
            </a:avLst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0" name="Tabell 1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83418"/>
              </p:ext>
            </p:extLst>
          </p:nvPr>
        </p:nvGraphicFramePr>
        <p:xfrm>
          <a:off x="323527" y="3861048"/>
          <a:ext cx="8225390" cy="129858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22539"/>
                <a:gridCol w="822539"/>
                <a:gridCol w="822539"/>
                <a:gridCol w="822539"/>
                <a:gridCol w="822539"/>
                <a:gridCol w="822539"/>
                <a:gridCol w="822539"/>
                <a:gridCol w="822539"/>
                <a:gridCol w="822539"/>
                <a:gridCol w="822539"/>
              </a:tblGrid>
              <a:tr h="328537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R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E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M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I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T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T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E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R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E</a:t>
                      </a:r>
                      <a:endParaRPr lang="sv-SE" dirty="0"/>
                    </a:p>
                  </a:txBody>
                  <a:tcPr/>
                </a:tc>
              </a:tr>
              <a:tr h="328537">
                <a:tc>
                  <a:txBody>
                    <a:bodyPr/>
                    <a:lstStyle/>
                    <a:p>
                      <a:r>
                        <a:rPr lang="sv-SE" dirty="0" smtClean="0"/>
                        <a:t>i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2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3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4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5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6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7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8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9</a:t>
                      </a:r>
                      <a:endParaRPr lang="sv-SE" dirty="0"/>
                    </a:p>
                  </a:txBody>
                  <a:tcPr/>
                </a:tc>
              </a:tr>
              <a:tr h="567063">
                <a:tc>
                  <a:txBody>
                    <a:bodyPr/>
                    <a:lstStyle/>
                    <a:p>
                      <a:r>
                        <a:rPr lang="sv-SE" dirty="0" err="1" smtClean="0"/>
                        <a:t>Next</a:t>
                      </a:r>
                      <a:r>
                        <a:rPr lang="sv-SE" dirty="0" smtClean="0"/>
                        <a:t>[i]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1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1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1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1</a:t>
                      </a:r>
                      <a:endParaRPr lang="sv-S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3554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6400800" cy="685800"/>
          </a:xfrm>
        </p:spPr>
        <p:txBody>
          <a:bodyPr>
            <a:normAutofit/>
          </a:bodyPr>
          <a:lstStyle/>
          <a:p>
            <a:pPr algn="l"/>
            <a:r>
              <a:rPr lang="sv-SE" sz="2800" smtClean="0"/>
              <a:t>2. (betyg E)</a:t>
            </a:r>
            <a:endParaRPr lang="en-US" sz="280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79512" y="1340768"/>
            <a:ext cx="7592888" cy="4145633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sv-SE" smtClean="0"/>
              <a:t>Caesarchiffer kan lätt  knäckas med frekvensanalys (eller testning), RSA är svårknäckt.. RSA kräver ingen överlämning av nyckeln (som kan avlyssnas).</a:t>
            </a:r>
          </a:p>
          <a:p>
            <a:pPr marL="342900" indent="-342900">
              <a:buFont typeface="+mj-lt"/>
              <a:buAutoNum type="alphaLcParenR"/>
            </a:pPr>
            <a:r>
              <a:rPr lang="sv-SE" smtClean="0"/>
              <a:t>Utan basfall får vi oändlig rekursion.</a:t>
            </a:r>
          </a:p>
          <a:p>
            <a:pPr marL="342900" indent="-342900">
              <a:buFont typeface="+mj-lt"/>
              <a:buAutoNum type="alphaLcParenR"/>
            </a:pPr>
            <a:r>
              <a:rPr lang="sv-SE" smtClean="0"/>
              <a:t>Trädet är balanserat (skillnad i höjd max 1</a:t>
            </a:r>
            <a:r>
              <a:rPr lang="sv-SE" smtClean="0"/>
              <a:t>)</a:t>
            </a:r>
            <a:endParaRPr lang="sv-SE" smtClean="0"/>
          </a:p>
          <a:p>
            <a:pPr marL="342900" indent="-342900">
              <a:buFont typeface="+mj-lt"/>
              <a:buAutoNum type="alphaLcParenR"/>
            </a:pPr>
            <a:r>
              <a:rPr lang="sv-SE" smtClean="0"/>
              <a:t>postorder:  4  8  6  10  9                 </a:t>
            </a:r>
          </a:p>
          <a:p>
            <a:pPr marL="342900" indent="-342900">
              <a:buFont typeface="+mj-lt"/>
              <a:buAutoNum type="alphaLcParenR"/>
            </a:pPr>
            <a:r>
              <a:rPr lang="sv-SE" smtClean="0"/>
              <a:t>En BNF-syntax kan t ex användas för att</a:t>
            </a:r>
          </a:p>
          <a:p>
            <a:pPr indent="0">
              <a:buNone/>
            </a:pPr>
            <a:r>
              <a:rPr lang="sv-SE"/>
              <a:t> </a:t>
            </a:r>
            <a:r>
              <a:rPr lang="sv-SE" smtClean="0"/>
              <a:t>     beskriva satser i ett programspråk.. </a:t>
            </a:r>
          </a:p>
          <a:p>
            <a:endParaRPr lang="en-US"/>
          </a:p>
        </p:txBody>
      </p:sp>
      <p:sp>
        <p:nvSpPr>
          <p:cNvPr id="8" name="Rektangel 7"/>
          <p:cNvSpPr/>
          <p:nvPr/>
        </p:nvSpPr>
        <p:spPr>
          <a:xfrm>
            <a:off x="5172063" y="3765819"/>
            <a:ext cx="360040" cy="36004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mtClean="0"/>
              <a:t>8</a:t>
            </a:r>
            <a:endParaRPr lang="en-US"/>
          </a:p>
        </p:txBody>
      </p:sp>
      <p:grpSp>
        <p:nvGrpSpPr>
          <p:cNvPr id="9" name="Grupp 8"/>
          <p:cNvGrpSpPr/>
          <p:nvPr/>
        </p:nvGrpSpPr>
        <p:grpSpPr>
          <a:xfrm>
            <a:off x="4475338" y="2577687"/>
            <a:ext cx="1917998" cy="1548172"/>
            <a:chOff x="4475338" y="2577687"/>
            <a:chExt cx="1917998" cy="1548172"/>
          </a:xfrm>
        </p:grpSpPr>
        <p:sp>
          <p:nvSpPr>
            <p:cNvPr id="4" name="Rektangel 3"/>
            <p:cNvSpPr/>
            <p:nvPr/>
          </p:nvSpPr>
          <p:spPr>
            <a:xfrm>
              <a:off x="5436096" y="2577687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/>
                <a:t>9</a:t>
              </a:r>
              <a:endParaRPr lang="en-US"/>
            </a:p>
          </p:txBody>
        </p:sp>
        <p:sp>
          <p:nvSpPr>
            <p:cNvPr id="5" name="Rektangel 4"/>
            <p:cNvSpPr/>
            <p:nvPr/>
          </p:nvSpPr>
          <p:spPr>
            <a:xfrm>
              <a:off x="4860032" y="3167247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mtClean="0"/>
                <a:t>6</a:t>
              </a:r>
              <a:endParaRPr lang="en-US"/>
            </a:p>
          </p:txBody>
        </p:sp>
        <p:sp>
          <p:nvSpPr>
            <p:cNvPr id="6" name="Rektangel 5"/>
            <p:cNvSpPr/>
            <p:nvPr/>
          </p:nvSpPr>
          <p:spPr>
            <a:xfrm>
              <a:off x="5940152" y="3185709"/>
              <a:ext cx="453184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mtClean="0"/>
                <a:t>10</a:t>
              </a:r>
              <a:endParaRPr lang="en-US"/>
            </a:p>
          </p:txBody>
        </p:sp>
        <p:sp>
          <p:nvSpPr>
            <p:cNvPr id="7" name="Rektangel 6"/>
            <p:cNvSpPr/>
            <p:nvPr/>
          </p:nvSpPr>
          <p:spPr>
            <a:xfrm>
              <a:off x="4475338" y="3765819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mtClean="0"/>
                <a:t>4</a:t>
              </a:r>
              <a:endParaRPr lang="en-US"/>
            </a:p>
          </p:txBody>
        </p:sp>
        <p:cxnSp>
          <p:nvCxnSpPr>
            <p:cNvPr id="10" name="Rak pil 9"/>
            <p:cNvCxnSpPr/>
            <p:nvPr/>
          </p:nvCxnSpPr>
          <p:spPr>
            <a:xfrm>
              <a:off x="5616116" y="2937727"/>
              <a:ext cx="324036" cy="2295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ak pil 10"/>
            <p:cNvCxnSpPr/>
            <p:nvPr/>
          </p:nvCxnSpPr>
          <p:spPr>
            <a:xfrm>
              <a:off x="5112060" y="3536299"/>
              <a:ext cx="324036" cy="2295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ak pil 11"/>
            <p:cNvCxnSpPr/>
            <p:nvPr/>
          </p:nvCxnSpPr>
          <p:spPr>
            <a:xfrm>
              <a:off x="5132292" y="2937727"/>
              <a:ext cx="324036" cy="22952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ak pil 13"/>
            <p:cNvCxnSpPr/>
            <p:nvPr/>
          </p:nvCxnSpPr>
          <p:spPr>
            <a:xfrm>
              <a:off x="4624529" y="3545749"/>
              <a:ext cx="324036" cy="22952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17502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6400800" cy="685800"/>
          </a:xfrm>
        </p:spPr>
        <p:txBody>
          <a:bodyPr>
            <a:normAutofit/>
          </a:bodyPr>
          <a:lstStyle/>
          <a:p>
            <a:pPr algn="l"/>
            <a:r>
              <a:rPr lang="sv-SE" sz="2800"/>
              <a:t>3</a:t>
            </a:r>
            <a:r>
              <a:rPr lang="sv-SE" sz="2800" smtClean="0"/>
              <a:t>. (betyg E)</a:t>
            </a:r>
            <a:endParaRPr lang="en-US" sz="280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5576" y="1412776"/>
            <a:ext cx="6400800" cy="3048001"/>
          </a:xfrm>
        </p:spPr>
        <p:txBody>
          <a:bodyPr/>
          <a:lstStyle/>
          <a:p>
            <a:pPr indent="0">
              <a:buNone/>
            </a:pPr>
            <a:r>
              <a:rPr lang="sv-SE" smtClean="0"/>
              <a:t>Ja, RLE kan användas för att komprimera bilden. Långa följder av </a:t>
            </a:r>
            <a:r>
              <a:rPr lang="sv-SE" smtClean="0"/>
              <a:t>vita (resp svarta) </a:t>
            </a:r>
            <a:r>
              <a:rPr lang="sv-SE" smtClean="0"/>
              <a:t>pixlar </a:t>
            </a:r>
            <a:r>
              <a:rPr lang="sv-SE" smtClean="0"/>
              <a:t>kan kodas med </a:t>
            </a:r>
            <a:r>
              <a:rPr lang="sv-SE" smtClean="0"/>
              <a:t>antal &amp; färg.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421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Vinklad  39"/>
          <p:cNvCxnSpPr/>
          <p:nvPr/>
        </p:nvCxnSpPr>
        <p:spPr>
          <a:xfrm rot="10800000">
            <a:off x="2909352" y="3069444"/>
            <a:ext cx="936104" cy="351035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Vinklad  40"/>
          <p:cNvCxnSpPr/>
          <p:nvPr/>
        </p:nvCxnSpPr>
        <p:spPr>
          <a:xfrm rot="10800000" flipV="1">
            <a:off x="2909354" y="3423862"/>
            <a:ext cx="936103" cy="36003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ubrik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6400800" cy="685800"/>
          </a:xfrm>
        </p:spPr>
        <p:txBody>
          <a:bodyPr>
            <a:normAutofit/>
          </a:bodyPr>
          <a:lstStyle/>
          <a:p>
            <a:pPr algn="l"/>
            <a:r>
              <a:rPr lang="sv-SE" sz="2800"/>
              <a:t>3</a:t>
            </a:r>
            <a:r>
              <a:rPr lang="sv-SE" sz="2800" smtClean="0"/>
              <a:t>. (betyg C)</a:t>
            </a:r>
            <a:endParaRPr lang="en-US" sz="2800"/>
          </a:p>
        </p:txBody>
      </p:sp>
      <p:graphicFrame>
        <p:nvGraphicFramePr>
          <p:cNvPr id="2" name="Platshållare för innehåll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7269558"/>
              </p:ext>
            </p:extLst>
          </p:nvPr>
        </p:nvGraphicFramePr>
        <p:xfrm>
          <a:off x="755650" y="1268759"/>
          <a:ext cx="2160165" cy="5040560"/>
        </p:xfrm>
        <a:graphic>
          <a:graphicData uri="http://schemas.openxmlformats.org/drawingml/2006/table">
            <a:tbl>
              <a:tblPr bandCol="1">
                <a:tableStyleId>{00A15C55-8517-42AA-B614-E9B94910E393}</a:tableStyleId>
              </a:tblPr>
              <a:tblGrid>
                <a:gridCol w="1152054"/>
                <a:gridCol w="576064"/>
                <a:gridCol w="432047"/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v-SE" smtClean="0"/>
                        <a:t>0000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mtClean="0"/>
                        <a:t>B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mtClean="0"/>
                        <a:t>4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v-SE" smtClean="0"/>
                        <a:t>0001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mtClean="0"/>
                        <a:t>Y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mtClean="0"/>
                        <a:t>6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v-SE" smtClean="0"/>
                        <a:t>010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mtClean="0"/>
                        <a:t>L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mtClean="0"/>
                        <a:t>8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v-SE" smtClean="0"/>
                        <a:t>011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mtClean="0"/>
                        <a:t>R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mtClean="0"/>
                        <a:t>9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v-SE" smtClean="0"/>
                        <a:t>001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mtClean="0"/>
                        <a:t>I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mtClean="0"/>
                        <a:t>13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v-SE" smtClean="0"/>
                        <a:t>10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mtClean="0"/>
                        <a:t>T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mtClean="0"/>
                        <a:t>28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v-SE" smtClean="0"/>
                        <a:t>11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mtClean="0"/>
                        <a:t>E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mtClean="0"/>
                        <a:t>32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cxnSp>
        <p:nvCxnSpPr>
          <p:cNvPr id="7" name="Vinklad  6"/>
          <p:cNvCxnSpPr/>
          <p:nvPr/>
        </p:nvCxnSpPr>
        <p:spPr>
          <a:xfrm rot="10800000">
            <a:off x="2915816" y="1637806"/>
            <a:ext cx="936104" cy="351035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k 10"/>
          <p:cNvCxnSpPr/>
          <p:nvPr/>
        </p:nvCxnSpPr>
        <p:spPr>
          <a:xfrm flipV="1">
            <a:off x="2909351" y="4462472"/>
            <a:ext cx="1302609" cy="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ruta 18"/>
          <p:cNvSpPr txBox="1"/>
          <p:nvPr/>
        </p:nvSpPr>
        <p:spPr>
          <a:xfrm>
            <a:off x="6666256" y="4703167"/>
            <a:ext cx="609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smtClean="0">
                <a:solidFill>
                  <a:schemeClr val="bg1"/>
                </a:solidFill>
              </a:rPr>
              <a:t>10</a:t>
            </a: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24" name="Ellips 23"/>
          <p:cNvSpPr/>
          <p:nvPr/>
        </p:nvSpPr>
        <p:spPr>
          <a:xfrm>
            <a:off x="3059832" y="3244962"/>
            <a:ext cx="497591" cy="36004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175"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smtClean="0">
                <a:solidFill>
                  <a:schemeClr val="tx1"/>
                </a:solidFill>
              </a:rPr>
              <a:t>17</a:t>
            </a:r>
            <a:endParaRPr lang="sv-SE" sz="1400">
              <a:solidFill>
                <a:schemeClr val="tx1"/>
              </a:solidFill>
            </a:endParaRPr>
          </a:p>
        </p:txBody>
      </p:sp>
      <p:sp>
        <p:nvSpPr>
          <p:cNvPr id="25" name="textruta 24"/>
          <p:cNvSpPr txBox="1"/>
          <p:nvPr/>
        </p:nvSpPr>
        <p:spPr>
          <a:xfrm>
            <a:off x="6566324" y="3208030"/>
            <a:ext cx="609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smtClean="0">
                <a:solidFill>
                  <a:schemeClr val="bg1"/>
                </a:solidFill>
              </a:rPr>
              <a:t>5</a:t>
            </a: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27" name="textruta 26"/>
          <p:cNvSpPr txBox="1"/>
          <p:nvPr/>
        </p:nvSpPr>
        <p:spPr>
          <a:xfrm>
            <a:off x="5505408" y="3532365"/>
            <a:ext cx="609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smtClean="0">
                <a:solidFill>
                  <a:schemeClr val="bg1"/>
                </a:solidFill>
              </a:rPr>
              <a:t>55</a:t>
            </a:r>
            <a:endParaRPr lang="sv-SE" b="1" dirty="0">
              <a:solidFill>
                <a:schemeClr val="bg1"/>
              </a:solidFill>
            </a:endParaRPr>
          </a:p>
        </p:txBody>
      </p:sp>
      <p:cxnSp>
        <p:nvCxnSpPr>
          <p:cNvPr id="35" name="Vinklad  34"/>
          <p:cNvCxnSpPr/>
          <p:nvPr/>
        </p:nvCxnSpPr>
        <p:spPr>
          <a:xfrm rot="10800000" flipV="1">
            <a:off x="2915818" y="1988840"/>
            <a:ext cx="936103" cy="36003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Vinklad  41"/>
          <p:cNvCxnSpPr/>
          <p:nvPr/>
        </p:nvCxnSpPr>
        <p:spPr>
          <a:xfrm rot="10800000">
            <a:off x="2931070" y="5238206"/>
            <a:ext cx="936104" cy="351035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Vinklad  42"/>
          <p:cNvCxnSpPr/>
          <p:nvPr/>
        </p:nvCxnSpPr>
        <p:spPr>
          <a:xfrm rot="10800000" flipV="1">
            <a:off x="2931072" y="5589240"/>
            <a:ext cx="936103" cy="36003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Ellips 74"/>
          <p:cNvSpPr/>
          <p:nvPr/>
        </p:nvSpPr>
        <p:spPr>
          <a:xfrm>
            <a:off x="3128607" y="1851964"/>
            <a:ext cx="497591" cy="36004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175"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smtClean="0">
                <a:solidFill>
                  <a:schemeClr val="tx1"/>
                </a:solidFill>
              </a:rPr>
              <a:t>10</a:t>
            </a:r>
            <a:endParaRPr lang="sv-SE" sz="1400">
              <a:solidFill>
                <a:schemeClr val="tx1"/>
              </a:solidFill>
            </a:endParaRPr>
          </a:p>
        </p:txBody>
      </p:sp>
      <p:sp>
        <p:nvSpPr>
          <p:cNvPr id="76" name="Ellips 75"/>
          <p:cNvSpPr/>
          <p:nvPr/>
        </p:nvSpPr>
        <p:spPr>
          <a:xfrm>
            <a:off x="3150328" y="5413724"/>
            <a:ext cx="497591" cy="36004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175"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smtClean="0">
                <a:solidFill>
                  <a:schemeClr val="tx1"/>
                </a:solidFill>
              </a:rPr>
              <a:t>60</a:t>
            </a:r>
            <a:endParaRPr lang="sv-SE" sz="1400">
              <a:solidFill>
                <a:schemeClr val="tx1"/>
              </a:solidFill>
            </a:endParaRPr>
          </a:p>
        </p:txBody>
      </p:sp>
      <p:cxnSp>
        <p:nvCxnSpPr>
          <p:cNvPr id="77" name="Rak 76"/>
          <p:cNvCxnSpPr/>
          <p:nvPr/>
        </p:nvCxnSpPr>
        <p:spPr>
          <a:xfrm>
            <a:off x="6012160" y="3188583"/>
            <a:ext cx="0" cy="24051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Rak 79"/>
          <p:cNvCxnSpPr/>
          <p:nvPr/>
        </p:nvCxnSpPr>
        <p:spPr>
          <a:xfrm>
            <a:off x="3845456" y="1989040"/>
            <a:ext cx="3665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Rak 82"/>
          <p:cNvCxnSpPr/>
          <p:nvPr/>
        </p:nvCxnSpPr>
        <p:spPr>
          <a:xfrm>
            <a:off x="4211960" y="1974929"/>
            <a:ext cx="0" cy="24877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Rak 86"/>
          <p:cNvCxnSpPr/>
          <p:nvPr/>
        </p:nvCxnSpPr>
        <p:spPr>
          <a:xfrm flipV="1">
            <a:off x="3841850" y="3420478"/>
            <a:ext cx="1450230" cy="6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Rak 87"/>
          <p:cNvCxnSpPr/>
          <p:nvPr/>
        </p:nvCxnSpPr>
        <p:spPr>
          <a:xfrm>
            <a:off x="3814983" y="5589241"/>
            <a:ext cx="2197177" cy="45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Rak 88"/>
          <p:cNvCxnSpPr/>
          <p:nvPr/>
        </p:nvCxnSpPr>
        <p:spPr>
          <a:xfrm flipV="1">
            <a:off x="4355976" y="2956687"/>
            <a:ext cx="93610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Rak 91"/>
          <p:cNvCxnSpPr/>
          <p:nvPr/>
        </p:nvCxnSpPr>
        <p:spPr>
          <a:xfrm>
            <a:off x="5292080" y="2956688"/>
            <a:ext cx="0" cy="4637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Ellips 85"/>
          <p:cNvSpPr/>
          <p:nvPr/>
        </p:nvSpPr>
        <p:spPr>
          <a:xfrm>
            <a:off x="3963164" y="2776667"/>
            <a:ext cx="497591" cy="36004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175"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smtClean="0">
                <a:solidFill>
                  <a:schemeClr val="tx1"/>
                </a:solidFill>
              </a:rPr>
              <a:t>23</a:t>
            </a:r>
            <a:endParaRPr lang="sv-SE" sz="1400">
              <a:solidFill>
                <a:schemeClr val="tx1"/>
              </a:solidFill>
            </a:endParaRPr>
          </a:p>
        </p:txBody>
      </p:sp>
      <p:sp>
        <p:nvSpPr>
          <p:cNvPr id="94" name="Ellips 93"/>
          <p:cNvSpPr/>
          <p:nvPr/>
        </p:nvSpPr>
        <p:spPr>
          <a:xfrm>
            <a:off x="5043284" y="3008563"/>
            <a:ext cx="497591" cy="36004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175"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smtClean="0">
                <a:solidFill>
                  <a:schemeClr val="tx1"/>
                </a:solidFill>
              </a:rPr>
              <a:t>40</a:t>
            </a:r>
            <a:endParaRPr lang="sv-SE" sz="1400">
              <a:solidFill>
                <a:schemeClr val="tx1"/>
              </a:solidFill>
            </a:endParaRPr>
          </a:p>
        </p:txBody>
      </p:sp>
      <p:cxnSp>
        <p:nvCxnSpPr>
          <p:cNvPr id="96" name="Rak 95"/>
          <p:cNvCxnSpPr>
            <a:stCxn id="94" idx="6"/>
          </p:cNvCxnSpPr>
          <p:nvPr/>
        </p:nvCxnSpPr>
        <p:spPr>
          <a:xfrm>
            <a:off x="5540875" y="3188583"/>
            <a:ext cx="4712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Ellips 101"/>
          <p:cNvSpPr/>
          <p:nvPr/>
        </p:nvSpPr>
        <p:spPr>
          <a:xfrm>
            <a:off x="5697536" y="4211143"/>
            <a:ext cx="629248" cy="36004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175"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smtClean="0">
                <a:solidFill>
                  <a:schemeClr val="tx1"/>
                </a:solidFill>
              </a:rPr>
              <a:t>100</a:t>
            </a:r>
            <a:endParaRPr lang="sv-SE" sz="1400">
              <a:solidFill>
                <a:schemeClr val="tx1"/>
              </a:solidFill>
            </a:endParaRPr>
          </a:p>
        </p:txBody>
      </p:sp>
      <p:cxnSp>
        <p:nvCxnSpPr>
          <p:cNvPr id="103" name="Rak 102"/>
          <p:cNvCxnSpPr/>
          <p:nvPr/>
        </p:nvCxnSpPr>
        <p:spPr>
          <a:xfrm flipV="1">
            <a:off x="6326784" y="4404625"/>
            <a:ext cx="468052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5" name="Tabell 1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250459"/>
              </p:ext>
            </p:extLst>
          </p:nvPr>
        </p:nvGraphicFramePr>
        <p:xfrm>
          <a:off x="3867179" y="5969248"/>
          <a:ext cx="5199215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745"/>
                <a:gridCol w="742745"/>
                <a:gridCol w="742745"/>
                <a:gridCol w="742745"/>
                <a:gridCol w="742745"/>
                <a:gridCol w="742745"/>
                <a:gridCol w="742745"/>
              </a:tblGrid>
              <a:tr h="370840">
                <a:tc>
                  <a:txBody>
                    <a:bodyPr/>
                    <a:lstStyle/>
                    <a:p>
                      <a:r>
                        <a:rPr lang="sv-SE" smtClean="0"/>
                        <a:t>L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I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B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Y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smtClean="0"/>
                        <a:t>010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001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0000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11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011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10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0001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1148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6400800" cy="685800"/>
          </a:xfrm>
        </p:spPr>
        <p:txBody>
          <a:bodyPr>
            <a:normAutofit/>
          </a:bodyPr>
          <a:lstStyle/>
          <a:p>
            <a:pPr algn="l"/>
            <a:r>
              <a:rPr lang="sv-SE" sz="2800"/>
              <a:t>3</a:t>
            </a:r>
            <a:r>
              <a:rPr lang="sv-SE" sz="2800" smtClean="0"/>
              <a:t>. (betyg A)</a:t>
            </a:r>
            <a:endParaRPr lang="en-US" sz="2800"/>
          </a:p>
        </p:txBody>
      </p:sp>
      <p:graphicFrame>
        <p:nvGraphicFramePr>
          <p:cNvPr id="2" name="Platshållare för innehåll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0825338"/>
              </p:ext>
            </p:extLst>
          </p:nvPr>
        </p:nvGraphicFramePr>
        <p:xfrm>
          <a:off x="755650" y="1412875"/>
          <a:ext cx="64008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1200"/>
                <a:gridCol w="711200"/>
                <a:gridCol w="711200"/>
                <a:gridCol w="711200"/>
                <a:gridCol w="711200"/>
                <a:gridCol w="711200"/>
                <a:gridCol w="711200"/>
                <a:gridCol w="711200"/>
                <a:gridCol w="711200"/>
              </a:tblGrid>
              <a:tr h="370840">
                <a:tc>
                  <a:txBody>
                    <a:bodyPr/>
                    <a:lstStyle/>
                    <a:p>
                      <a:r>
                        <a:rPr lang="sv-SE" smtClean="0"/>
                        <a:t>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4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6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7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8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smtClean="0"/>
                        <a:t>V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A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L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B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SK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EN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Platshållare för innehåll 2"/>
          <p:cNvSpPr txBox="1">
            <a:spLocks/>
          </p:cNvSpPr>
          <p:nvPr/>
        </p:nvSpPr>
        <p:spPr>
          <a:xfrm>
            <a:off x="765403" y="2492896"/>
            <a:ext cx="6400800" cy="3048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-27432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Char char="v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Font typeface="Wingdings" pitchFamily="2" charset="2"/>
              <a:buNone/>
            </a:pPr>
            <a:r>
              <a:rPr lang="sv-SE" sz="2400" smtClean="0"/>
              <a:t>VALBENSSKENA blir</a:t>
            </a:r>
          </a:p>
          <a:p>
            <a:pPr indent="0">
              <a:buFont typeface="Wingdings" pitchFamily="2" charset="2"/>
              <a:buNone/>
            </a:pPr>
            <a:r>
              <a:rPr lang="sv-SE" sz="2400" smtClean="0"/>
              <a:t>VALBENS6K451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405538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6400800" cy="685800"/>
          </a:xfrm>
        </p:spPr>
        <p:txBody>
          <a:bodyPr>
            <a:normAutofit/>
          </a:bodyPr>
          <a:lstStyle/>
          <a:p>
            <a:pPr algn="l"/>
            <a:r>
              <a:rPr lang="sv-SE" sz="2800"/>
              <a:t>4</a:t>
            </a:r>
            <a:r>
              <a:rPr lang="sv-SE" sz="2800" smtClean="0"/>
              <a:t>. </a:t>
            </a:r>
            <a:r>
              <a:rPr lang="sv-SE" sz="2800" smtClean="0"/>
              <a:t>(betyg </a:t>
            </a:r>
            <a:r>
              <a:rPr lang="sv-SE" sz="2800" smtClean="0"/>
              <a:t>E)</a:t>
            </a:r>
            <a:endParaRPr lang="en-US" sz="2800"/>
          </a:p>
        </p:txBody>
      </p:sp>
      <p:graphicFrame>
        <p:nvGraphicFramePr>
          <p:cNvPr id="5" name="Platshållare för innehåll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0725036"/>
              </p:ext>
            </p:extLst>
          </p:nvPr>
        </p:nvGraphicFramePr>
        <p:xfrm>
          <a:off x="900113" y="1700213"/>
          <a:ext cx="3455863" cy="1112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6583"/>
                <a:gridCol w="979280"/>
              </a:tblGrid>
              <a:tr h="370840">
                <a:tc>
                  <a:txBody>
                    <a:bodyPr/>
                    <a:lstStyle/>
                    <a:p>
                      <a:r>
                        <a:rPr lang="sv-SE" smtClean="0"/>
                        <a:t>Linjärsökning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O(n)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smtClean="0"/>
                        <a:t>Binärsökning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O(logn)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smtClean="0"/>
                        <a:t>Slå</a:t>
                      </a:r>
                      <a:r>
                        <a:rPr lang="sv-SE" baseline="0" smtClean="0"/>
                        <a:t> upp i hashtabell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O(1)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ruta 5"/>
          <p:cNvSpPr txBox="1"/>
          <p:nvPr/>
        </p:nvSpPr>
        <p:spPr>
          <a:xfrm>
            <a:off x="971600" y="3501008"/>
            <a:ext cx="7653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mtClean="0"/>
              <a:t>n är antal  element man söker bland, här är  det antal röstberättigade, dvs 7 miljoner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88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99592" y="1700808"/>
            <a:ext cx="6400800" cy="4248472"/>
          </a:xfrm>
        </p:spPr>
        <p:txBody>
          <a:bodyPr>
            <a:normAutofit/>
          </a:bodyPr>
          <a:lstStyle/>
          <a:p>
            <a:r>
              <a:rPr lang="sv-SE" smtClean="0"/>
              <a:t>Fördelar:</a:t>
            </a:r>
          </a:p>
          <a:p>
            <a:pPr lvl="1"/>
            <a:r>
              <a:rPr lang="sv-SE" smtClean="0"/>
              <a:t>Snabb och enkel att beräkna</a:t>
            </a:r>
          </a:p>
          <a:p>
            <a:pPr lvl="1"/>
            <a:r>
              <a:rPr lang="sv-SE" smtClean="0"/>
              <a:t>Unika nycklar (inga krockar)</a:t>
            </a:r>
          </a:p>
          <a:p>
            <a:r>
              <a:rPr lang="sv-SE" smtClean="0"/>
              <a:t>Nackdelar:</a:t>
            </a:r>
          </a:p>
          <a:p>
            <a:pPr lvl="1"/>
            <a:r>
              <a:rPr lang="sv-SE" smtClean="0"/>
              <a:t>Hashtabellen blir onödigt stor - av storleksordningen en miljard fast vi bara har 7 miljoner värden.</a:t>
            </a:r>
          </a:p>
          <a:p>
            <a:r>
              <a:rPr lang="sv-SE" smtClean="0"/>
              <a:t>Förbättrad hashfunktion (två förslag)</a:t>
            </a:r>
          </a:p>
          <a:p>
            <a:pPr lvl="1"/>
            <a:r>
              <a:rPr lang="sv-SE" smtClean="0"/>
              <a:t>pnr % hashtabellens storlek  (enkel att beräkna, ger lagom stora värden men den utnyttjar inte alla siffror i pnr)</a:t>
            </a:r>
          </a:p>
          <a:p>
            <a:pPr lvl="1"/>
            <a:r>
              <a:rPr lang="sv-SE" smtClean="0"/>
              <a:t>Konkatenera årtal + fyra sista siffrorna, multiplicera med månad och med dag, sen % hashtabellens storlek (lite mer komplicerad att beräkna men ger bättre spridning)</a:t>
            </a:r>
          </a:p>
          <a:p>
            <a:pPr marL="514350" lvl="1" indent="0">
              <a:buNone/>
            </a:pPr>
            <a:r>
              <a:rPr lang="sv-SE" smtClean="0"/>
              <a:t>Tips för att kontrollera hashfunktionen: beräkna min och max (före %)</a:t>
            </a:r>
            <a:endParaRPr lang="sv-SE" smtClean="0"/>
          </a:p>
          <a:p>
            <a:pPr lvl="1"/>
            <a:endParaRPr lang="en-US"/>
          </a:p>
        </p:txBody>
      </p:sp>
      <p:sp>
        <p:nvSpPr>
          <p:cNvPr id="4" name="Rubrik 1"/>
          <p:cNvSpPr txBox="1">
            <a:spLocks/>
          </p:cNvSpPr>
          <p:nvPr/>
        </p:nvSpPr>
        <p:spPr>
          <a:xfrm>
            <a:off x="683568" y="476672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cap="all" spc="3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sv-SE" sz="2800" smtClean="0"/>
              <a:t>4. (betyg C)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742803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67544" y="1268760"/>
            <a:ext cx="6048672" cy="5472608"/>
          </a:xfrm>
        </p:spPr>
        <p:txBody>
          <a:bodyPr>
            <a:normAutofit/>
          </a:bodyPr>
          <a:lstStyle/>
          <a:p>
            <a:r>
              <a:rPr lang="sv-SE" smtClean="0"/>
              <a:t>I noderna lagras personnummer, namn, och en boolean "röstat"</a:t>
            </a:r>
          </a:p>
          <a:p>
            <a:r>
              <a:rPr lang="sv-SE" smtClean="0"/>
              <a:t>Använd krocklistor för krockhantering.</a:t>
            </a:r>
          </a:p>
          <a:p>
            <a:r>
              <a:rPr lang="sv-SE" smtClean="0"/>
              <a:t>Hashtabellens storlek = 7 miljoner (men om man har kvadratisk probning behövs 14 miljoner)</a:t>
            </a:r>
          </a:p>
          <a:p>
            <a:r>
              <a:rPr lang="sv-SE" smtClean="0"/>
              <a:t>Hasha in alla med personnummer som nyckel, röstat = False</a:t>
            </a:r>
          </a:p>
          <a:p>
            <a:r>
              <a:rPr lang="sv-SE" smtClean="0"/>
              <a:t>Vid kontrollen - slå upp på personnummer, kontrollera att röstat = False, och sätt röstat = True efter att rösten lämnats in.</a:t>
            </a:r>
          </a:p>
          <a:p>
            <a:endParaRPr lang="sv-SE" smtClean="0"/>
          </a:p>
          <a:p>
            <a:r>
              <a:rPr lang="sv-SE" smtClean="0"/>
              <a:t>PS Bloomfilter är inte en bra idé - då kan det felaktigt se ut som om någon redan röstat vilket kan rasera förtroendet för den demokratiska processen.</a:t>
            </a:r>
            <a:endParaRPr lang="en-US"/>
          </a:p>
        </p:txBody>
      </p:sp>
      <p:sp>
        <p:nvSpPr>
          <p:cNvPr id="4" name="Rubrik 1"/>
          <p:cNvSpPr txBox="1">
            <a:spLocks/>
          </p:cNvSpPr>
          <p:nvPr/>
        </p:nvSpPr>
        <p:spPr>
          <a:xfrm>
            <a:off x="683568" y="476672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cap="all" spc="3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sv-SE" sz="2800" smtClean="0"/>
              <a:t>4. (betyg A)</a:t>
            </a:r>
            <a:endParaRPr lang="en-US" sz="2800"/>
          </a:p>
        </p:txBody>
      </p:sp>
      <p:graphicFrame>
        <p:nvGraphicFramePr>
          <p:cNvPr id="6" name="Tabel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065448"/>
              </p:ext>
            </p:extLst>
          </p:nvPr>
        </p:nvGraphicFramePr>
        <p:xfrm>
          <a:off x="6856512" y="620688"/>
          <a:ext cx="455712" cy="554461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55712"/>
              </a:tblGrid>
              <a:tr h="693077">
                <a:tc>
                  <a:txBody>
                    <a:bodyPr/>
                    <a:lstStyle/>
                    <a:p>
                      <a:r>
                        <a:rPr lang="sv-SE" smtClean="0"/>
                        <a:t>0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3077">
                <a:tc>
                  <a:txBody>
                    <a:bodyPr/>
                    <a:lstStyle/>
                    <a:p>
                      <a:r>
                        <a:rPr lang="sv-SE" smtClean="0"/>
                        <a:t>1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3077">
                <a:tc>
                  <a:txBody>
                    <a:bodyPr/>
                    <a:lstStyle/>
                    <a:p>
                      <a:r>
                        <a:rPr lang="sv-SE" smtClean="0"/>
                        <a:t>2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3077">
                <a:tc>
                  <a:txBody>
                    <a:bodyPr/>
                    <a:lstStyle/>
                    <a:p>
                      <a:r>
                        <a:rPr lang="sv-SE" smtClean="0"/>
                        <a:t>.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3077">
                <a:tc>
                  <a:txBody>
                    <a:bodyPr/>
                    <a:lstStyle/>
                    <a:p>
                      <a:r>
                        <a:rPr lang="sv-SE" smtClean="0"/>
                        <a:t>.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3077">
                <a:tc>
                  <a:txBody>
                    <a:bodyPr/>
                    <a:lstStyle/>
                    <a:p>
                      <a:r>
                        <a:rPr lang="sv-SE" smtClean="0"/>
                        <a:t>.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3077">
                <a:tc>
                  <a:txBody>
                    <a:bodyPr/>
                    <a:lstStyle/>
                    <a:p>
                      <a:r>
                        <a:rPr lang="sv-SE" smtClean="0"/>
                        <a:t>.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3077">
                <a:tc>
                  <a:txBody>
                    <a:bodyPr/>
                    <a:lstStyle/>
                    <a:p>
                      <a:r>
                        <a:rPr lang="sv-SE" smtClean="0"/>
                        <a:t>.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8" name="Rak pil 7"/>
          <p:cNvCxnSpPr/>
          <p:nvPr/>
        </p:nvCxnSpPr>
        <p:spPr>
          <a:xfrm>
            <a:off x="7236296" y="2420888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ktangel med rundade hörn 9"/>
          <p:cNvSpPr/>
          <p:nvPr/>
        </p:nvSpPr>
        <p:spPr>
          <a:xfrm>
            <a:off x="7677819" y="2003038"/>
            <a:ext cx="648072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800" smtClean="0"/>
              <a:t>pnr:8610..</a:t>
            </a:r>
          </a:p>
          <a:p>
            <a:r>
              <a:rPr lang="sv-SE" sz="800" smtClean="0"/>
              <a:t>namn:Li</a:t>
            </a:r>
          </a:p>
          <a:p>
            <a:r>
              <a:rPr lang="sv-SE" sz="800" smtClean="0"/>
              <a:t>röst:False</a:t>
            </a:r>
            <a:endParaRPr lang="en-US"/>
          </a:p>
        </p:txBody>
      </p:sp>
      <p:sp>
        <p:nvSpPr>
          <p:cNvPr id="12" name="Rektangel med rundade hörn 11"/>
          <p:cNvSpPr/>
          <p:nvPr/>
        </p:nvSpPr>
        <p:spPr>
          <a:xfrm>
            <a:off x="8525966" y="2003038"/>
            <a:ext cx="648072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800" smtClean="0"/>
              <a:t>pnr:8811..</a:t>
            </a:r>
            <a:endParaRPr lang="sv-SE" sz="800"/>
          </a:p>
          <a:p>
            <a:r>
              <a:rPr lang="sv-SE" sz="800"/>
              <a:t>namn:Lo</a:t>
            </a:r>
          </a:p>
          <a:p>
            <a:r>
              <a:rPr lang="sv-SE" sz="800"/>
              <a:t>röst:False</a:t>
            </a:r>
            <a:endParaRPr lang="en-US" sz="800"/>
          </a:p>
        </p:txBody>
      </p:sp>
      <p:cxnSp>
        <p:nvCxnSpPr>
          <p:cNvPr id="13" name="Rak pil 12"/>
          <p:cNvCxnSpPr/>
          <p:nvPr/>
        </p:nvCxnSpPr>
        <p:spPr>
          <a:xfrm>
            <a:off x="8063880" y="2399082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807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004048" y="1315962"/>
            <a:ext cx="3560440" cy="3048001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sv-SE" smtClean="0"/>
              <a:t>Visa att</a:t>
            </a:r>
            <a:r>
              <a:rPr lang="sv-SE" smtClean="0"/>
              <a:t> heapvillkoret är uppfyllt (föräldern &gt; bägge barnen):</a:t>
            </a:r>
          </a:p>
          <a:p>
            <a:r>
              <a:rPr lang="sv-SE" smtClean="0"/>
              <a:t>92 &gt; 88, 92 &gt; 73  OK!</a:t>
            </a:r>
          </a:p>
          <a:p>
            <a:r>
              <a:rPr lang="sv-SE" smtClean="0"/>
              <a:t>88 &gt; 54, 88 &gt; 65  OK!</a:t>
            </a:r>
          </a:p>
          <a:p>
            <a:r>
              <a:rPr lang="sv-SE" smtClean="0"/>
              <a:t>73 &gt; 26  OK!</a:t>
            </a:r>
            <a:endParaRPr lang="sv-SE" smtClean="0"/>
          </a:p>
          <a:p>
            <a:endParaRPr lang="en-US"/>
          </a:p>
        </p:txBody>
      </p:sp>
      <p:sp>
        <p:nvSpPr>
          <p:cNvPr id="4" name="Rubrik 1"/>
          <p:cNvSpPr txBox="1">
            <a:spLocks/>
          </p:cNvSpPr>
          <p:nvPr/>
        </p:nvSpPr>
        <p:spPr>
          <a:xfrm>
            <a:off x="683568" y="476672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cap="all" spc="3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sv-SE" sz="2800"/>
              <a:t>5</a:t>
            </a:r>
            <a:r>
              <a:rPr lang="sv-SE" sz="2800" smtClean="0"/>
              <a:t>. (betyg E)</a:t>
            </a:r>
            <a:endParaRPr lang="en-US" sz="2800"/>
          </a:p>
        </p:txBody>
      </p:sp>
      <p:grpSp>
        <p:nvGrpSpPr>
          <p:cNvPr id="17" name="Grupp 16"/>
          <p:cNvGrpSpPr/>
          <p:nvPr/>
        </p:nvGrpSpPr>
        <p:grpSpPr>
          <a:xfrm>
            <a:off x="1236737" y="1645246"/>
            <a:ext cx="1917998" cy="1557622"/>
            <a:chOff x="2195736" y="3022848"/>
            <a:chExt cx="1917998" cy="1557622"/>
          </a:xfrm>
        </p:grpSpPr>
        <p:sp>
          <p:nvSpPr>
            <p:cNvPr id="6" name="Rektangel 5"/>
            <p:cNvSpPr/>
            <p:nvPr/>
          </p:nvSpPr>
          <p:spPr>
            <a:xfrm>
              <a:off x="3156494" y="3022848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smtClean="0"/>
                <a:t>92</a:t>
              </a:r>
              <a:endParaRPr lang="en-US" sz="1400"/>
            </a:p>
          </p:txBody>
        </p:sp>
        <p:sp>
          <p:nvSpPr>
            <p:cNvPr id="7" name="Rektangel 6"/>
            <p:cNvSpPr/>
            <p:nvPr/>
          </p:nvSpPr>
          <p:spPr>
            <a:xfrm>
              <a:off x="2580430" y="3612408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smtClean="0"/>
                <a:t>88</a:t>
              </a:r>
              <a:endParaRPr lang="en-US" sz="1400"/>
            </a:p>
          </p:txBody>
        </p:sp>
        <p:sp>
          <p:nvSpPr>
            <p:cNvPr id="8" name="Rektangel 7"/>
            <p:cNvSpPr/>
            <p:nvPr/>
          </p:nvSpPr>
          <p:spPr>
            <a:xfrm>
              <a:off x="3660550" y="3630870"/>
              <a:ext cx="453184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smtClean="0"/>
                <a:t>73</a:t>
              </a:r>
              <a:endParaRPr lang="en-US" sz="1400"/>
            </a:p>
          </p:txBody>
        </p:sp>
        <p:sp>
          <p:nvSpPr>
            <p:cNvPr id="9" name="Rektangel 8"/>
            <p:cNvSpPr/>
            <p:nvPr/>
          </p:nvSpPr>
          <p:spPr>
            <a:xfrm>
              <a:off x="2195736" y="4210980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smtClean="0"/>
                <a:t>54</a:t>
              </a:r>
              <a:endParaRPr lang="en-US" sz="1400"/>
            </a:p>
          </p:txBody>
        </p:sp>
        <p:cxnSp>
          <p:nvCxnSpPr>
            <p:cNvPr id="10" name="Rak pil 9"/>
            <p:cNvCxnSpPr/>
            <p:nvPr/>
          </p:nvCxnSpPr>
          <p:spPr>
            <a:xfrm>
              <a:off x="3336514" y="3382888"/>
              <a:ext cx="324036" cy="2295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ak pil 10"/>
            <p:cNvCxnSpPr/>
            <p:nvPr/>
          </p:nvCxnSpPr>
          <p:spPr>
            <a:xfrm>
              <a:off x="2832458" y="3981460"/>
              <a:ext cx="324036" cy="2295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ak pil 11"/>
            <p:cNvCxnSpPr/>
            <p:nvPr/>
          </p:nvCxnSpPr>
          <p:spPr>
            <a:xfrm>
              <a:off x="2852690" y="3382888"/>
              <a:ext cx="324036" cy="22952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ak pil 12"/>
            <p:cNvCxnSpPr/>
            <p:nvPr/>
          </p:nvCxnSpPr>
          <p:spPr>
            <a:xfrm>
              <a:off x="2344927" y="3990910"/>
              <a:ext cx="324036" cy="22952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ktangel 13"/>
            <p:cNvSpPr/>
            <p:nvPr/>
          </p:nvSpPr>
          <p:spPr>
            <a:xfrm>
              <a:off x="3016671" y="4220430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smtClean="0"/>
                <a:t>65</a:t>
              </a:r>
              <a:endParaRPr lang="en-US" sz="1400"/>
            </a:p>
          </p:txBody>
        </p:sp>
        <p:sp>
          <p:nvSpPr>
            <p:cNvPr id="15" name="Rektangel 14"/>
            <p:cNvSpPr/>
            <p:nvPr/>
          </p:nvSpPr>
          <p:spPr>
            <a:xfrm>
              <a:off x="3538590" y="4220430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smtClean="0"/>
                <a:t>26</a:t>
              </a:r>
              <a:endParaRPr lang="en-US" sz="1400"/>
            </a:p>
          </p:txBody>
        </p:sp>
        <p:cxnSp>
          <p:nvCxnSpPr>
            <p:cNvPr id="16" name="Rak pil 15"/>
            <p:cNvCxnSpPr/>
            <p:nvPr/>
          </p:nvCxnSpPr>
          <p:spPr>
            <a:xfrm>
              <a:off x="3633938" y="3990910"/>
              <a:ext cx="324036" cy="22952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88091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 txBox="1">
            <a:spLocks/>
          </p:cNvSpPr>
          <p:nvPr/>
        </p:nvSpPr>
        <p:spPr>
          <a:xfrm>
            <a:off x="683568" y="476672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cap="all" spc="3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sv-SE" sz="2800"/>
              <a:t>5</a:t>
            </a:r>
            <a:r>
              <a:rPr lang="sv-SE" sz="2800" smtClean="0"/>
              <a:t>. (betyg C)</a:t>
            </a:r>
            <a:endParaRPr lang="en-US" sz="2800"/>
          </a:p>
        </p:txBody>
      </p:sp>
      <p:grpSp>
        <p:nvGrpSpPr>
          <p:cNvPr id="5" name="Grupp 4"/>
          <p:cNvGrpSpPr/>
          <p:nvPr/>
        </p:nvGrpSpPr>
        <p:grpSpPr>
          <a:xfrm>
            <a:off x="1030421" y="1479043"/>
            <a:ext cx="1917998" cy="1557622"/>
            <a:chOff x="2195736" y="3022848"/>
            <a:chExt cx="1917998" cy="1557622"/>
          </a:xfrm>
        </p:grpSpPr>
        <p:sp>
          <p:nvSpPr>
            <p:cNvPr id="6" name="Rektangel 5"/>
            <p:cNvSpPr/>
            <p:nvPr/>
          </p:nvSpPr>
          <p:spPr>
            <a:xfrm>
              <a:off x="3156494" y="3022848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b="1" smtClean="0"/>
                <a:t>92</a:t>
              </a:r>
              <a:endParaRPr lang="en-US" sz="1400" b="1"/>
            </a:p>
          </p:txBody>
        </p:sp>
        <p:sp>
          <p:nvSpPr>
            <p:cNvPr id="7" name="Rektangel 6"/>
            <p:cNvSpPr/>
            <p:nvPr/>
          </p:nvSpPr>
          <p:spPr>
            <a:xfrm>
              <a:off x="2580430" y="3612408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smtClean="0"/>
                <a:t>88</a:t>
              </a:r>
              <a:endParaRPr lang="en-US" sz="1400"/>
            </a:p>
          </p:txBody>
        </p:sp>
        <p:sp>
          <p:nvSpPr>
            <p:cNvPr id="8" name="Rektangel 7"/>
            <p:cNvSpPr/>
            <p:nvPr/>
          </p:nvSpPr>
          <p:spPr>
            <a:xfrm>
              <a:off x="3660550" y="3630870"/>
              <a:ext cx="453184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smtClean="0"/>
                <a:t>73</a:t>
              </a:r>
              <a:endParaRPr lang="en-US" sz="1400"/>
            </a:p>
          </p:txBody>
        </p:sp>
        <p:sp>
          <p:nvSpPr>
            <p:cNvPr id="9" name="Rektangel 8"/>
            <p:cNvSpPr/>
            <p:nvPr/>
          </p:nvSpPr>
          <p:spPr>
            <a:xfrm>
              <a:off x="2195736" y="4210980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smtClean="0"/>
                <a:t>54</a:t>
              </a:r>
              <a:endParaRPr lang="en-US" sz="1400"/>
            </a:p>
          </p:txBody>
        </p:sp>
        <p:cxnSp>
          <p:nvCxnSpPr>
            <p:cNvPr id="10" name="Rak pil 9"/>
            <p:cNvCxnSpPr/>
            <p:nvPr/>
          </p:nvCxnSpPr>
          <p:spPr>
            <a:xfrm>
              <a:off x="3336514" y="3382888"/>
              <a:ext cx="324036" cy="2295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ak pil 10"/>
            <p:cNvCxnSpPr/>
            <p:nvPr/>
          </p:nvCxnSpPr>
          <p:spPr>
            <a:xfrm>
              <a:off x="2832458" y="3981460"/>
              <a:ext cx="324036" cy="2295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ak pil 11"/>
            <p:cNvCxnSpPr/>
            <p:nvPr/>
          </p:nvCxnSpPr>
          <p:spPr>
            <a:xfrm>
              <a:off x="2852690" y="3382888"/>
              <a:ext cx="324036" cy="22952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ak pil 12"/>
            <p:cNvCxnSpPr/>
            <p:nvPr/>
          </p:nvCxnSpPr>
          <p:spPr>
            <a:xfrm>
              <a:off x="2344927" y="3990910"/>
              <a:ext cx="324036" cy="22952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ktangel 13"/>
            <p:cNvSpPr/>
            <p:nvPr/>
          </p:nvSpPr>
          <p:spPr>
            <a:xfrm>
              <a:off x="3016671" y="4220430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smtClean="0"/>
                <a:t>65</a:t>
              </a:r>
              <a:endParaRPr lang="en-US" sz="1400"/>
            </a:p>
          </p:txBody>
        </p:sp>
        <p:sp>
          <p:nvSpPr>
            <p:cNvPr id="15" name="Rektangel 14"/>
            <p:cNvSpPr/>
            <p:nvPr/>
          </p:nvSpPr>
          <p:spPr>
            <a:xfrm>
              <a:off x="3538590" y="4220430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smtClean="0"/>
                <a:t>26</a:t>
              </a:r>
              <a:endParaRPr lang="en-US" sz="1400"/>
            </a:p>
          </p:txBody>
        </p:sp>
        <p:cxnSp>
          <p:nvCxnSpPr>
            <p:cNvPr id="16" name="Rak pil 15"/>
            <p:cNvCxnSpPr/>
            <p:nvPr/>
          </p:nvCxnSpPr>
          <p:spPr>
            <a:xfrm>
              <a:off x="3633938" y="3990910"/>
              <a:ext cx="324036" cy="22952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upp 29"/>
          <p:cNvGrpSpPr/>
          <p:nvPr/>
        </p:nvGrpSpPr>
        <p:grpSpPr>
          <a:xfrm>
            <a:off x="3565647" y="1488274"/>
            <a:ext cx="1917998" cy="1557622"/>
            <a:chOff x="2195736" y="3022848"/>
            <a:chExt cx="1917998" cy="1557622"/>
          </a:xfrm>
        </p:grpSpPr>
        <p:sp>
          <p:nvSpPr>
            <p:cNvPr id="31" name="Rektangel 30"/>
            <p:cNvSpPr/>
            <p:nvPr/>
          </p:nvSpPr>
          <p:spPr>
            <a:xfrm>
              <a:off x="3156494" y="3022848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b="1" smtClean="0"/>
                <a:t>26</a:t>
              </a:r>
              <a:endParaRPr lang="en-US" sz="1400" b="1"/>
            </a:p>
          </p:txBody>
        </p:sp>
        <p:sp>
          <p:nvSpPr>
            <p:cNvPr id="32" name="Rektangel 31"/>
            <p:cNvSpPr/>
            <p:nvPr/>
          </p:nvSpPr>
          <p:spPr>
            <a:xfrm>
              <a:off x="2580430" y="3612408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smtClean="0"/>
                <a:t>88</a:t>
              </a:r>
              <a:endParaRPr lang="en-US" sz="1400"/>
            </a:p>
          </p:txBody>
        </p:sp>
        <p:sp>
          <p:nvSpPr>
            <p:cNvPr id="33" name="Rektangel 32"/>
            <p:cNvSpPr/>
            <p:nvPr/>
          </p:nvSpPr>
          <p:spPr>
            <a:xfrm>
              <a:off x="3660550" y="3630870"/>
              <a:ext cx="453184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smtClean="0"/>
                <a:t>73</a:t>
              </a:r>
              <a:endParaRPr lang="en-US" sz="1400"/>
            </a:p>
          </p:txBody>
        </p:sp>
        <p:sp>
          <p:nvSpPr>
            <p:cNvPr id="34" name="Rektangel 33"/>
            <p:cNvSpPr/>
            <p:nvPr/>
          </p:nvSpPr>
          <p:spPr>
            <a:xfrm>
              <a:off x="2195736" y="4210980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smtClean="0"/>
                <a:t>54</a:t>
              </a:r>
              <a:endParaRPr lang="en-US" sz="1400"/>
            </a:p>
          </p:txBody>
        </p:sp>
        <p:cxnSp>
          <p:nvCxnSpPr>
            <p:cNvPr id="35" name="Rak pil 34"/>
            <p:cNvCxnSpPr/>
            <p:nvPr/>
          </p:nvCxnSpPr>
          <p:spPr>
            <a:xfrm>
              <a:off x="3336514" y="3382888"/>
              <a:ext cx="324036" cy="2295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Rak pil 35"/>
            <p:cNvCxnSpPr/>
            <p:nvPr/>
          </p:nvCxnSpPr>
          <p:spPr>
            <a:xfrm>
              <a:off x="2832458" y="3981460"/>
              <a:ext cx="324036" cy="2295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Rak pil 36"/>
            <p:cNvCxnSpPr/>
            <p:nvPr/>
          </p:nvCxnSpPr>
          <p:spPr>
            <a:xfrm>
              <a:off x="2852690" y="3382888"/>
              <a:ext cx="324036" cy="22952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ak pil 37"/>
            <p:cNvCxnSpPr/>
            <p:nvPr/>
          </p:nvCxnSpPr>
          <p:spPr>
            <a:xfrm>
              <a:off x="2344927" y="3990910"/>
              <a:ext cx="324036" cy="22952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ktangel 38"/>
            <p:cNvSpPr/>
            <p:nvPr/>
          </p:nvSpPr>
          <p:spPr>
            <a:xfrm>
              <a:off x="3016671" y="4220430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smtClean="0"/>
                <a:t>65</a:t>
              </a:r>
              <a:endParaRPr lang="en-US" sz="1400"/>
            </a:p>
          </p:txBody>
        </p:sp>
        <p:cxnSp>
          <p:nvCxnSpPr>
            <p:cNvPr id="41" name="Rak pil 40"/>
            <p:cNvCxnSpPr/>
            <p:nvPr/>
          </p:nvCxnSpPr>
          <p:spPr>
            <a:xfrm>
              <a:off x="3633938" y="3990910"/>
              <a:ext cx="324036" cy="22952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upp 42"/>
          <p:cNvGrpSpPr/>
          <p:nvPr/>
        </p:nvGrpSpPr>
        <p:grpSpPr>
          <a:xfrm>
            <a:off x="6125369" y="1497505"/>
            <a:ext cx="1917998" cy="1557622"/>
            <a:chOff x="2195736" y="3022848"/>
            <a:chExt cx="1917998" cy="1557622"/>
          </a:xfrm>
        </p:grpSpPr>
        <p:sp>
          <p:nvSpPr>
            <p:cNvPr id="44" name="Rektangel 43"/>
            <p:cNvSpPr/>
            <p:nvPr/>
          </p:nvSpPr>
          <p:spPr>
            <a:xfrm>
              <a:off x="3156494" y="3022848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b="1" smtClean="0"/>
                <a:t>88</a:t>
              </a:r>
              <a:endParaRPr lang="en-US" sz="1400" b="1"/>
            </a:p>
          </p:txBody>
        </p:sp>
        <p:sp>
          <p:nvSpPr>
            <p:cNvPr id="45" name="Rektangel 44"/>
            <p:cNvSpPr/>
            <p:nvPr/>
          </p:nvSpPr>
          <p:spPr>
            <a:xfrm>
              <a:off x="2580430" y="3612408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b="1" smtClean="0"/>
                <a:t>26</a:t>
              </a:r>
              <a:endParaRPr lang="en-US" sz="1400" b="1"/>
            </a:p>
          </p:txBody>
        </p:sp>
        <p:sp>
          <p:nvSpPr>
            <p:cNvPr id="46" name="Rektangel 45"/>
            <p:cNvSpPr/>
            <p:nvPr/>
          </p:nvSpPr>
          <p:spPr>
            <a:xfrm>
              <a:off x="3660550" y="3630870"/>
              <a:ext cx="453184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smtClean="0"/>
                <a:t>73</a:t>
              </a:r>
              <a:endParaRPr lang="en-US" sz="1400"/>
            </a:p>
          </p:txBody>
        </p:sp>
        <p:sp>
          <p:nvSpPr>
            <p:cNvPr id="47" name="Rektangel 46"/>
            <p:cNvSpPr/>
            <p:nvPr/>
          </p:nvSpPr>
          <p:spPr>
            <a:xfrm>
              <a:off x="2195736" y="4210980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smtClean="0"/>
                <a:t>54</a:t>
              </a:r>
              <a:endParaRPr lang="en-US" sz="1400"/>
            </a:p>
          </p:txBody>
        </p:sp>
        <p:cxnSp>
          <p:nvCxnSpPr>
            <p:cNvPr id="48" name="Rak pil 47"/>
            <p:cNvCxnSpPr/>
            <p:nvPr/>
          </p:nvCxnSpPr>
          <p:spPr>
            <a:xfrm>
              <a:off x="3336514" y="3382888"/>
              <a:ext cx="324036" cy="2295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Rak pil 48"/>
            <p:cNvCxnSpPr/>
            <p:nvPr/>
          </p:nvCxnSpPr>
          <p:spPr>
            <a:xfrm>
              <a:off x="2832458" y="3981460"/>
              <a:ext cx="324036" cy="2295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Rak pil 49"/>
            <p:cNvCxnSpPr/>
            <p:nvPr/>
          </p:nvCxnSpPr>
          <p:spPr>
            <a:xfrm>
              <a:off x="2852690" y="3382888"/>
              <a:ext cx="324036" cy="22952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Rak pil 50"/>
            <p:cNvCxnSpPr/>
            <p:nvPr/>
          </p:nvCxnSpPr>
          <p:spPr>
            <a:xfrm>
              <a:off x="2344927" y="3990910"/>
              <a:ext cx="324036" cy="22952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ktangel 51"/>
            <p:cNvSpPr/>
            <p:nvPr/>
          </p:nvSpPr>
          <p:spPr>
            <a:xfrm>
              <a:off x="3016671" y="4220430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smtClean="0"/>
                <a:t>65</a:t>
              </a:r>
              <a:endParaRPr lang="en-US" sz="1400"/>
            </a:p>
          </p:txBody>
        </p:sp>
        <p:cxnSp>
          <p:nvCxnSpPr>
            <p:cNvPr id="53" name="Rak pil 52"/>
            <p:cNvCxnSpPr/>
            <p:nvPr/>
          </p:nvCxnSpPr>
          <p:spPr>
            <a:xfrm>
              <a:off x="3633938" y="3990910"/>
              <a:ext cx="324036" cy="22952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upp 53"/>
          <p:cNvGrpSpPr/>
          <p:nvPr/>
        </p:nvGrpSpPr>
        <p:grpSpPr>
          <a:xfrm>
            <a:off x="1020149" y="3645024"/>
            <a:ext cx="1917998" cy="1557622"/>
            <a:chOff x="2195736" y="3022848"/>
            <a:chExt cx="1917998" cy="1557622"/>
          </a:xfrm>
        </p:grpSpPr>
        <p:sp>
          <p:nvSpPr>
            <p:cNvPr id="55" name="Rektangel 54"/>
            <p:cNvSpPr/>
            <p:nvPr/>
          </p:nvSpPr>
          <p:spPr>
            <a:xfrm>
              <a:off x="3156494" y="3022848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smtClean="0"/>
                <a:t>88</a:t>
              </a:r>
              <a:endParaRPr lang="en-US" sz="1400"/>
            </a:p>
          </p:txBody>
        </p:sp>
        <p:sp>
          <p:nvSpPr>
            <p:cNvPr id="56" name="Rektangel 55"/>
            <p:cNvSpPr/>
            <p:nvPr/>
          </p:nvSpPr>
          <p:spPr>
            <a:xfrm>
              <a:off x="2580430" y="3612408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b="1" smtClean="0"/>
                <a:t>65</a:t>
              </a:r>
              <a:endParaRPr lang="en-US" sz="1400" b="1"/>
            </a:p>
          </p:txBody>
        </p:sp>
        <p:sp>
          <p:nvSpPr>
            <p:cNvPr id="57" name="Rektangel 56"/>
            <p:cNvSpPr/>
            <p:nvPr/>
          </p:nvSpPr>
          <p:spPr>
            <a:xfrm>
              <a:off x="3660550" y="3630870"/>
              <a:ext cx="453184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smtClean="0"/>
                <a:t>73</a:t>
              </a:r>
              <a:endParaRPr lang="en-US" sz="1400"/>
            </a:p>
          </p:txBody>
        </p:sp>
        <p:sp>
          <p:nvSpPr>
            <p:cNvPr id="58" name="Rektangel 57"/>
            <p:cNvSpPr/>
            <p:nvPr/>
          </p:nvSpPr>
          <p:spPr>
            <a:xfrm>
              <a:off x="2195736" y="4210980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smtClean="0"/>
                <a:t>54</a:t>
              </a:r>
              <a:endParaRPr lang="en-US" sz="1400"/>
            </a:p>
          </p:txBody>
        </p:sp>
        <p:cxnSp>
          <p:nvCxnSpPr>
            <p:cNvPr id="59" name="Rak pil 58"/>
            <p:cNvCxnSpPr/>
            <p:nvPr/>
          </p:nvCxnSpPr>
          <p:spPr>
            <a:xfrm>
              <a:off x="3336514" y="3382888"/>
              <a:ext cx="324036" cy="2295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Rak pil 59"/>
            <p:cNvCxnSpPr/>
            <p:nvPr/>
          </p:nvCxnSpPr>
          <p:spPr>
            <a:xfrm>
              <a:off x="2832458" y="3981460"/>
              <a:ext cx="324036" cy="2295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Rak pil 60"/>
            <p:cNvCxnSpPr/>
            <p:nvPr/>
          </p:nvCxnSpPr>
          <p:spPr>
            <a:xfrm>
              <a:off x="2852690" y="3382888"/>
              <a:ext cx="324036" cy="22952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Rak pil 61"/>
            <p:cNvCxnSpPr/>
            <p:nvPr/>
          </p:nvCxnSpPr>
          <p:spPr>
            <a:xfrm>
              <a:off x="2344927" y="3990910"/>
              <a:ext cx="324036" cy="22952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Rektangel 62"/>
            <p:cNvSpPr/>
            <p:nvPr/>
          </p:nvSpPr>
          <p:spPr>
            <a:xfrm>
              <a:off x="3016671" y="4220430"/>
              <a:ext cx="360040" cy="36004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b="1" smtClean="0"/>
                <a:t>26</a:t>
              </a:r>
              <a:endParaRPr lang="en-US" sz="1400" b="1"/>
            </a:p>
          </p:txBody>
        </p:sp>
        <p:cxnSp>
          <p:nvCxnSpPr>
            <p:cNvPr id="64" name="Rak pil 63"/>
            <p:cNvCxnSpPr/>
            <p:nvPr/>
          </p:nvCxnSpPr>
          <p:spPr>
            <a:xfrm>
              <a:off x="3633938" y="3990910"/>
              <a:ext cx="324036" cy="22952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textruta 75"/>
          <p:cNvSpPr txBox="1"/>
          <p:nvPr/>
        </p:nvSpPr>
        <p:spPr>
          <a:xfrm>
            <a:off x="4654256" y="3750492"/>
            <a:ext cx="277928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mtClean="0"/>
              <a:t>Fyra jämförelser: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mtClean="0"/>
              <a:t>88 &gt; 73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mtClean="0"/>
              <a:t>88 &gt; 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mtClean="0"/>
              <a:t>65 &gt; 54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mtClean="0"/>
              <a:t>65 &gt; 26</a:t>
            </a:r>
          </a:p>
          <a:p>
            <a:r>
              <a:rPr lang="sv-SE" smtClean="0"/>
              <a:t>Min antal jämförelser: 2</a:t>
            </a:r>
          </a:p>
          <a:p>
            <a:r>
              <a:rPr lang="sv-SE" smtClean="0"/>
              <a:t>Max anta jämförelser: 2*logn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781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Platshållare för innehåll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7323680"/>
              </p:ext>
            </p:extLst>
          </p:nvPr>
        </p:nvGraphicFramePr>
        <p:xfrm>
          <a:off x="971600" y="1268760"/>
          <a:ext cx="6400800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80160"/>
                <a:gridCol w="1280160"/>
                <a:gridCol w="1280160"/>
                <a:gridCol w="1280160"/>
                <a:gridCol w="1280160"/>
              </a:tblGrid>
              <a:tr h="370840">
                <a:tc>
                  <a:txBody>
                    <a:bodyPr/>
                    <a:lstStyle/>
                    <a:p>
                      <a:r>
                        <a:rPr lang="sv-SE" b="1" smtClean="0"/>
                        <a:t>Af 75</a:t>
                      </a:r>
                      <a:endParaRPr lang="en-US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At 46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Au 93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Bo 75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b="0" smtClean="0"/>
                        <a:t>Br 30</a:t>
                      </a:r>
                      <a:endParaRPr lang="en-US" b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ubrik 1"/>
          <p:cNvSpPr txBox="1">
            <a:spLocks/>
          </p:cNvSpPr>
          <p:nvPr/>
        </p:nvSpPr>
        <p:spPr>
          <a:xfrm>
            <a:off x="683568" y="476672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cap="all" spc="3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sv-SE" sz="2800"/>
              <a:t>5</a:t>
            </a:r>
            <a:r>
              <a:rPr lang="sv-SE" sz="2800" smtClean="0"/>
              <a:t>. (betyg E)</a:t>
            </a:r>
            <a:endParaRPr lang="en-US" sz="2800"/>
          </a:p>
        </p:txBody>
      </p:sp>
      <p:graphicFrame>
        <p:nvGraphicFramePr>
          <p:cNvPr id="6" name="Platshållare för innehåll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2604362"/>
              </p:ext>
            </p:extLst>
          </p:nvPr>
        </p:nvGraphicFramePr>
        <p:xfrm>
          <a:off x="971600" y="1988840"/>
          <a:ext cx="6400800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80160"/>
                <a:gridCol w="1280160"/>
                <a:gridCol w="1280160"/>
                <a:gridCol w="1280160"/>
                <a:gridCol w="128016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0" smtClean="0"/>
                        <a:t>Br 30</a:t>
                      </a:r>
                      <a:endParaRPr lang="en-US" b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1" smtClean="0"/>
                        <a:t>At 46</a:t>
                      </a:r>
                      <a:endParaRPr lang="en-US" b="1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mtClean="0"/>
                        <a:t>Au 93</a:t>
                      </a:r>
                      <a:endParaRPr lang="en-US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mtClean="0"/>
                        <a:t>Bo 75</a:t>
                      </a:r>
                      <a:endParaRPr lang="en-US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0" smtClean="0"/>
                        <a:t>Af 75</a:t>
                      </a:r>
                      <a:endParaRPr lang="en-US" b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Platshållare för innehåll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9463376"/>
              </p:ext>
            </p:extLst>
          </p:nvPr>
        </p:nvGraphicFramePr>
        <p:xfrm>
          <a:off x="971600" y="2708920"/>
          <a:ext cx="6400800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80160"/>
                <a:gridCol w="1280160"/>
                <a:gridCol w="1280160"/>
                <a:gridCol w="1280160"/>
                <a:gridCol w="128016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0" smtClean="0"/>
                        <a:t>Br 30</a:t>
                      </a:r>
                      <a:endParaRPr lang="en-US" b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0" smtClean="0"/>
                        <a:t>At 46</a:t>
                      </a:r>
                      <a:endParaRPr lang="en-US" b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1" smtClean="0"/>
                        <a:t>Au 93</a:t>
                      </a:r>
                      <a:endParaRPr lang="en-US" b="1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mtClean="0"/>
                        <a:t>Bo 75</a:t>
                      </a:r>
                      <a:endParaRPr lang="en-US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0" smtClean="0"/>
                        <a:t>Af 75</a:t>
                      </a:r>
                      <a:endParaRPr lang="en-US" b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Platshållare för innehåll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101539"/>
              </p:ext>
            </p:extLst>
          </p:nvPr>
        </p:nvGraphicFramePr>
        <p:xfrm>
          <a:off x="971600" y="3429000"/>
          <a:ext cx="6400800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80160"/>
                <a:gridCol w="1280160"/>
                <a:gridCol w="1280160"/>
                <a:gridCol w="1280160"/>
                <a:gridCol w="128016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0" smtClean="0"/>
                        <a:t>Br 30</a:t>
                      </a:r>
                      <a:endParaRPr lang="en-US" b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0" smtClean="0"/>
                        <a:t>At 46</a:t>
                      </a:r>
                      <a:endParaRPr lang="en-US" b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0" smtClean="0"/>
                        <a:t>Bo 75</a:t>
                      </a:r>
                      <a:endParaRPr lang="en-US" b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1" smtClean="0"/>
                        <a:t>Au 93</a:t>
                      </a:r>
                      <a:endParaRPr lang="en-US" b="1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0" smtClean="0"/>
                        <a:t>Af 75</a:t>
                      </a:r>
                      <a:endParaRPr lang="en-US" b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Platshållare för innehåll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9657898"/>
              </p:ext>
            </p:extLst>
          </p:nvPr>
        </p:nvGraphicFramePr>
        <p:xfrm>
          <a:off x="971600" y="4149080"/>
          <a:ext cx="6400800" cy="37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0160"/>
                <a:gridCol w="1280160"/>
                <a:gridCol w="1280160"/>
                <a:gridCol w="1280160"/>
                <a:gridCol w="128016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0" smtClean="0"/>
                        <a:t>Br 30</a:t>
                      </a:r>
                      <a:endParaRPr lang="en-US" b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0" smtClean="0"/>
                        <a:t>At 46</a:t>
                      </a:r>
                      <a:endParaRPr lang="en-US" b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0" smtClean="0"/>
                        <a:t>Bo 75</a:t>
                      </a:r>
                      <a:endParaRPr lang="en-US" b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0" smtClean="0"/>
                        <a:t>Af</a:t>
                      </a:r>
                      <a:r>
                        <a:rPr lang="sv-SE" b="0" baseline="0" smtClean="0"/>
                        <a:t> 75</a:t>
                      </a:r>
                      <a:endParaRPr lang="en-US" b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0" smtClean="0"/>
                        <a:t>Au</a:t>
                      </a:r>
                      <a:r>
                        <a:rPr lang="sv-SE" b="0" baseline="0" smtClean="0"/>
                        <a:t> 93</a:t>
                      </a:r>
                      <a:endParaRPr lang="en-US" b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6521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tshållare för innehåll 2"/>
              <p:cNvSpPr>
                <a:spLocks noGrp="1"/>
              </p:cNvSpPr>
              <p:nvPr>
                <p:ph idx="1"/>
              </p:nvPr>
            </p:nvSpPr>
            <p:spPr>
              <a:xfrm>
                <a:off x="1115616" y="1484784"/>
                <a:ext cx="6400800" cy="3048001"/>
              </a:xfrm>
            </p:spPr>
            <p:txBody>
              <a:bodyPr/>
              <a:lstStyle/>
              <a:p>
                <a:r>
                  <a:rPr lang="sv-SE" smtClean="0"/>
                  <a:t>Heapsort är </a:t>
                </a:r>
                <a14:m>
                  <m:oMath xmlns:m="http://schemas.openxmlformats.org/officeDocument/2006/math">
                    <m:r>
                      <a:rPr lang="sv-SE" b="0" i="0" smtClean="0">
                        <a:latin typeface="Cambria Math"/>
                      </a:rPr>
                      <m:t> </m:t>
                    </m:r>
                    <m:r>
                      <a:rPr lang="sv-SE" b="0" i="1" smtClean="0">
                        <a:latin typeface="Cambria Math"/>
                      </a:rPr>
                      <m:t>𝑛𝑙𝑜𝑔𝑛</m:t>
                    </m:r>
                    <m:r>
                      <a:rPr lang="sv-SE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sv-SE" smtClean="0"/>
                  <a:t>(346*8), urvalssortering är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v-SE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sv-SE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sv-SE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sv-SE" smtClean="0"/>
                  <a:t>  (246*246), heapsort är snabbare</a:t>
                </a:r>
              </a:p>
              <a:p>
                <a:r>
                  <a:rPr lang="sv-SE" smtClean="0"/>
                  <a:t>Varken heapsort eller urvalssortering är stabil</a:t>
                </a:r>
              </a:p>
              <a:p>
                <a:r>
                  <a:rPr lang="sv-SE" smtClean="0"/>
                  <a:t>Heapsort är praktisk om nya element tillkommer</a:t>
                </a:r>
              </a:p>
              <a:p>
                <a:r>
                  <a:rPr lang="sv-SE" smtClean="0"/>
                  <a:t>Urvalssortering är enklare att implementera</a:t>
                </a:r>
                <a:endParaRPr lang="en-US"/>
              </a:p>
            </p:txBody>
          </p:sp>
        </mc:Choice>
        <mc:Fallback>
          <p:sp>
            <p:nvSpPr>
              <p:cNvPr id="3" name="Platshållare för innehåll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15616" y="1484784"/>
                <a:ext cx="6400800" cy="3048001"/>
              </a:xfrm>
              <a:blipFill rotWithShape="1">
                <a:blip r:embed="rId2"/>
                <a:stretch>
                  <a:fillRect l="-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ubrik 1"/>
          <p:cNvSpPr txBox="1">
            <a:spLocks/>
          </p:cNvSpPr>
          <p:nvPr/>
        </p:nvSpPr>
        <p:spPr>
          <a:xfrm>
            <a:off x="683568" y="476672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cap="all" spc="3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sv-SE" sz="2800"/>
              <a:t>5</a:t>
            </a:r>
            <a:r>
              <a:rPr lang="sv-SE" sz="2800" smtClean="0"/>
              <a:t>. (betyg C)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183180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tshållare för innehåll 2"/>
              <p:cNvSpPr>
                <a:spLocks noGrp="1"/>
              </p:cNvSpPr>
              <p:nvPr>
                <p:ph idx="1"/>
              </p:nvPr>
            </p:nvSpPr>
            <p:spPr>
              <a:xfrm>
                <a:off x="971600" y="1268760"/>
                <a:ext cx="7920880" cy="5328592"/>
              </a:xfrm>
            </p:spPr>
            <p:txBody>
              <a:bodyPr>
                <a:normAutofit lnSpcReduction="10000"/>
              </a:bodyPr>
              <a:lstStyle/>
              <a:p>
                <a:pPr indent="0">
                  <a:buNone/>
                </a:pPr>
                <a:r>
                  <a:rPr lang="sv-SE" b="1" smtClean="0"/>
                  <a:t>Algoritm:</a:t>
                </a:r>
              </a:p>
              <a:p>
                <a:pPr indent="0">
                  <a:buNone/>
                </a:pPr>
                <a:r>
                  <a:rPr lang="sv-SE" smtClean="0"/>
                  <a:t>Tänk dig att alla länderna står på en rad.</a:t>
                </a:r>
              </a:p>
              <a:p>
                <a:pPr marL="68580" indent="-342900">
                  <a:buFont typeface="+mj-lt"/>
                  <a:buAutoNum type="arabicPeriod"/>
                </a:pPr>
                <a:r>
                  <a:rPr lang="sv-SE" smtClean="0"/>
                  <a:t>Ställ dig vid det näst sista landet</a:t>
                </a:r>
              </a:p>
              <a:p>
                <a:pPr marL="68580" indent="-342900">
                  <a:buFont typeface="+mj-lt"/>
                  <a:buAutoNum type="arabicPeriod"/>
                </a:pPr>
                <a:r>
                  <a:rPr lang="sv-SE" smtClean="0"/>
                  <a:t>Jämför med föregående land. Om det har årtal som är mindre än (eller lika med) årtalet för det land du står vid:  kliv </a:t>
                </a:r>
                <a:r>
                  <a:rPr lang="sv-SE"/>
                  <a:t>ett </a:t>
                </a:r>
                <a:r>
                  <a:rPr lang="sv-SE"/>
                  <a:t>steg </a:t>
                </a:r>
                <a:r>
                  <a:rPr lang="sv-SE" smtClean="0"/>
                  <a:t>fram, till nästa land. </a:t>
                </a:r>
                <a:r>
                  <a:rPr lang="sv-SE" b="1" smtClean="0"/>
                  <a:t>Annars</a:t>
                </a:r>
                <a:r>
                  <a:rPr lang="sv-SE"/>
                  <a:t>: byt </a:t>
                </a:r>
                <a:r>
                  <a:rPr lang="sv-SE"/>
                  <a:t>plats </a:t>
                </a:r>
                <a:r>
                  <a:rPr lang="sv-SE" smtClean="0"/>
                  <a:t>med förra landet </a:t>
                </a:r>
                <a:r>
                  <a:rPr lang="sv-SE"/>
                  <a:t>och </a:t>
                </a:r>
                <a:r>
                  <a:rPr lang="sv-SE" smtClean="0"/>
                  <a:t>backa ett steg, men backa aldrig längre än till det näst sista landet.</a:t>
                </a:r>
              </a:p>
              <a:p>
                <a:pPr marL="68580" indent="-342900">
                  <a:buFont typeface="+mj-lt"/>
                  <a:buAutoNum type="arabicPeriod"/>
                </a:pPr>
                <a:r>
                  <a:rPr lang="sv-SE" smtClean="0"/>
                  <a:t>Upprepa punkt 2 tills du gått förbi det främsta landet</a:t>
                </a:r>
              </a:p>
              <a:p>
                <a:pPr indent="0">
                  <a:buNone/>
                </a:pPr>
                <a:r>
                  <a:rPr lang="sv-SE" b="1" smtClean="0"/>
                  <a:t>Komplexitet</a:t>
                </a:r>
              </a:p>
              <a:p>
                <a:pPr>
                  <a:buNone/>
                </a:pPr>
                <a:r>
                  <a:rPr lang="sv-SE" smtClean="0"/>
                  <a:t>n är antal länder att sortera, vi räknar jämförelser</a:t>
                </a:r>
              </a:p>
              <a:p>
                <a:pPr>
                  <a:buNone/>
                </a:pPr>
                <a:r>
                  <a:rPr lang="sv-SE" smtClean="0"/>
                  <a:t>Bästa fallet (redan sorterat): n-1 jämförelser   </a:t>
                </a:r>
                <a14:m>
                  <m:oMath xmlns:m="http://schemas.openxmlformats.org/officeDocument/2006/math">
                    <m:r>
                      <a:rPr lang="sv-SE" i="1">
                        <a:latin typeface="Cambria Math"/>
                      </a:rPr>
                      <m:t>𝑂</m:t>
                    </m:r>
                    <m:r>
                      <a:rPr lang="sv-SE" i="1">
                        <a:latin typeface="Cambria Math"/>
                      </a:rPr>
                      <m:t>(</m:t>
                    </m:r>
                    <m:r>
                      <a:rPr lang="sv-SE" b="0" i="1" smtClean="0">
                        <a:latin typeface="Cambria Math"/>
                      </a:rPr>
                      <m:t>𝑛</m:t>
                    </m:r>
                    <m:r>
                      <a:rPr lang="sv-SE" b="0" i="1" smtClean="0">
                        <a:latin typeface="Cambria Math"/>
                      </a:rPr>
                      <m:t>)</m:t>
                    </m:r>
                  </m:oMath>
                </a14:m>
                <a:endParaRPr lang="en-US"/>
              </a:p>
              <a:p>
                <a:pPr>
                  <a:buNone/>
                </a:pPr>
                <a:r>
                  <a:rPr lang="sv-SE" smtClean="0"/>
                  <a:t>Värsta fallet (omvänd ordning): varje gång vi gjort ett byte måste vi backa tillbaka</a:t>
                </a:r>
              </a:p>
              <a:p>
                <a:pPr>
                  <a:buNone/>
                </a:pPr>
                <a:r>
                  <a:rPr lang="sv-SE" smtClean="0"/>
                  <a:t>1 + 3 + 5 +...+ n-1 + 1    </a:t>
                </a:r>
                <a14:m>
                  <m:oMath xmlns:m="http://schemas.openxmlformats.org/officeDocument/2006/math">
                    <m:r>
                      <a:rPr lang="sv-SE" b="0" i="1" smtClean="0">
                        <a:latin typeface="Cambria Math"/>
                      </a:rPr>
                      <m:t>𝑂</m:t>
                    </m:r>
                    <m:r>
                      <a:rPr lang="sv-SE" b="0" i="1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sv-SE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sv-SE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sv-SE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mtClean="0"/>
                  <a:t>)</a:t>
                </a:r>
                <a:endParaRPr lang="en-US"/>
              </a:p>
            </p:txBody>
          </p:sp>
        </mc:Choice>
        <mc:Fallback>
          <p:sp>
            <p:nvSpPr>
              <p:cNvPr id="3" name="Platshållare för innehåll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71600" y="1268760"/>
                <a:ext cx="7920880" cy="5328592"/>
              </a:xfrm>
              <a:blipFill rotWithShape="1">
                <a:blip r:embed="rId2"/>
                <a:stretch>
                  <a:fillRect l="-615" r="-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ubrik 1"/>
          <p:cNvSpPr txBox="1">
            <a:spLocks/>
          </p:cNvSpPr>
          <p:nvPr/>
        </p:nvSpPr>
        <p:spPr>
          <a:xfrm>
            <a:off x="683568" y="476672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cap="all" spc="3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sv-SE" sz="2800"/>
              <a:t>5</a:t>
            </a:r>
            <a:r>
              <a:rPr lang="sv-SE" sz="2800" smtClean="0"/>
              <a:t>. (betyg A)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886887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Betyg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mtClean="0"/>
              <a:t>Alla E-uppgifter måste vara godkända för E</a:t>
            </a:r>
          </a:p>
          <a:p>
            <a:r>
              <a:rPr lang="sv-SE" smtClean="0"/>
              <a:t>Alla E- och C-uppgifter måste vara godkända för C</a:t>
            </a:r>
          </a:p>
          <a:p>
            <a:r>
              <a:rPr lang="sv-SE" smtClean="0"/>
              <a:t>Alla E-, C- och A-uppgifter måste vara godkända för A</a:t>
            </a:r>
          </a:p>
          <a:p>
            <a:r>
              <a:rPr lang="sv-SE" smtClean="0"/>
              <a:t>Man kan få B på en A-uppgift som inte lösts tillräckligt bra (samma sak gäller D på C-uppgift). Ett B drar ner hela slutbetyget till B, om det inte kompenseras med bonuspoäng...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126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smtClean="0"/>
              <a:t>hur används bonusen?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798912"/>
          </a:xfrm>
        </p:spPr>
        <p:txBody>
          <a:bodyPr>
            <a:normAutofit fontScale="92500" lnSpcReduction="10000"/>
          </a:bodyPr>
          <a:lstStyle/>
          <a:p>
            <a:pPr indent="0">
              <a:buNone/>
            </a:pPr>
            <a:r>
              <a:rPr lang="sv-SE" b="1" smtClean="0"/>
              <a:t>Maxbonus:</a:t>
            </a:r>
          </a:p>
          <a:p>
            <a:pPr indent="0">
              <a:buNone/>
            </a:pPr>
            <a:r>
              <a:rPr lang="sv-SE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EEEE EEE</a:t>
            </a:r>
          </a:p>
          <a:p>
            <a:pPr indent="0">
              <a:buNone/>
            </a:pPr>
            <a:r>
              <a:rPr lang="sv-SE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CCCC CCC</a:t>
            </a:r>
          </a:p>
          <a:p>
            <a:pPr indent="0">
              <a:buNone/>
            </a:pPr>
            <a:r>
              <a:rPr lang="sv-SE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AAAA AAA</a:t>
            </a:r>
          </a:p>
          <a:p>
            <a:pPr marL="285750" indent="-285750"/>
            <a:r>
              <a:rPr lang="sv-SE" smtClean="0"/>
              <a:t>Jämför med gamla poängsystemet. Totalpoäng 100, bonus +10</a:t>
            </a:r>
          </a:p>
          <a:p>
            <a:pPr marL="285750" indent="-285750"/>
            <a:r>
              <a:rPr lang="sv-SE" smtClean="0"/>
              <a:t>Tjugo bonusbokstäver innebär alltså ca två bokstäver per poäng.</a:t>
            </a:r>
          </a:p>
          <a:p>
            <a:pPr marL="285750" indent="-285750"/>
            <a:r>
              <a:rPr lang="sv-SE" smtClean="0"/>
              <a:t>En liten miss kompenseras av två bokstäver.</a:t>
            </a:r>
          </a:p>
          <a:p>
            <a:pPr marL="285750" indent="-285750"/>
            <a:r>
              <a:rPr lang="sv-SE" smtClean="0"/>
              <a:t>Om man hoppar över en uppgift så räcker troligen inte ens 21 bonusbokstäver för att kompensera för det! </a:t>
            </a:r>
            <a:r>
              <a:rPr lang="sv-SE" i="1" smtClean="0"/>
              <a:t>Gör alltså alla uppgifter. </a:t>
            </a:r>
            <a:endParaRPr lang="en-US" i="1"/>
          </a:p>
        </p:txBody>
      </p:sp>
    </p:spTree>
    <p:extLst>
      <p:ext uri="{BB962C8B-B14F-4D97-AF65-F5344CB8AC3E}">
        <p14:creationId xmlns:p14="http://schemas.microsoft.com/office/powerpoint/2010/main" val="7731935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Svart slips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522</TotalTime>
  <Words>976</Words>
  <Application>Microsoft Office PowerPoint</Application>
  <PresentationFormat>Bildspel på skärmen (4:3)</PresentationFormat>
  <Paragraphs>257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17" baseType="lpstr">
      <vt:lpstr>Couture</vt:lpstr>
      <vt:lpstr>DD1320/25 tilda</vt:lpstr>
      <vt:lpstr>1. (betyg E)</vt:lpstr>
      <vt:lpstr>2. (betyg E)</vt:lpstr>
      <vt:lpstr>3. (betyg E)</vt:lpstr>
      <vt:lpstr>3. (betyg C)</vt:lpstr>
      <vt:lpstr>3. (betyg A)</vt:lpstr>
      <vt:lpstr>4. (betyg E)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Betyg</vt:lpstr>
      <vt:lpstr>hur används bonusen?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Linda</dc:creator>
  <cp:lastModifiedBy>Linda</cp:lastModifiedBy>
  <cp:revision>29</cp:revision>
  <dcterms:created xsi:type="dcterms:W3CDTF">2013-11-06T09:24:55Z</dcterms:created>
  <dcterms:modified xsi:type="dcterms:W3CDTF">2014-03-05T23:52:13Z</dcterms:modified>
</cp:coreProperties>
</file>