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53" r:id="rId1"/>
  </p:sldMasterIdLst>
  <p:notesMasterIdLst>
    <p:notesMasterId r:id="rId34"/>
  </p:notesMasterIdLst>
  <p:handoutMasterIdLst>
    <p:handoutMasterId r:id="rId35"/>
  </p:handoutMasterIdLst>
  <p:sldIdLst>
    <p:sldId id="358" r:id="rId2"/>
    <p:sldId id="417" r:id="rId3"/>
    <p:sldId id="360" r:id="rId4"/>
    <p:sldId id="362" r:id="rId5"/>
    <p:sldId id="363" r:id="rId6"/>
    <p:sldId id="364" r:id="rId7"/>
    <p:sldId id="366" r:id="rId8"/>
    <p:sldId id="425" r:id="rId9"/>
    <p:sldId id="426" r:id="rId10"/>
    <p:sldId id="427" r:id="rId11"/>
    <p:sldId id="369" r:id="rId12"/>
    <p:sldId id="370" r:id="rId13"/>
    <p:sldId id="371" r:id="rId14"/>
    <p:sldId id="422" r:id="rId15"/>
    <p:sldId id="421" r:id="rId16"/>
    <p:sldId id="429" r:id="rId17"/>
    <p:sldId id="423" r:id="rId18"/>
    <p:sldId id="383" r:id="rId19"/>
    <p:sldId id="390" r:id="rId20"/>
    <p:sldId id="393" r:id="rId21"/>
    <p:sldId id="428" r:id="rId22"/>
    <p:sldId id="394" r:id="rId23"/>
    <p:sldId id="397" r:id="rId24"/>
    <p:sldId id="396" r:id="rId25"/>
    <p:sldId id="400" r:id="rId26"/>
    <p:sldId id="424" r:id="rId27"/>
    <p:sldId id="406" r:id="rId28"/>
    <p:sldId id="410" r:id="rId29"/>
    <p:sldId id="418" r:id="rId30"/>
    <p:sldId id="419" r:id="rId31"/>
    <p:sldId id="420" r:id="rId32"/>
    <p:sldId id="414" r:id="rId33"/>
  </p:sldIdLst>
  <p:sldSz cx="9144000" cy="6858000" type="screen4x3"/>
  <p:notesSz cx="6797675" cy="9926638"/>
  <p:defaultTextStyle>
    <a:defPPr>
      <a:defRPr lang="en-US"/>
    </a:defPPr>
    <a:lvl1pPr algn="ctr" rtl="0" fontAlgn="base">
      <a:lnSpc>
        <a:spcPts val="2500"/>
      </a:lnSpc>
      <a:spcBef>
        <a:spcPct val="0"/>
      </a:spcBef>
      <a:spcAft>
        <a:spcPct val="0"/>
      </a:spcAft>
      <a:buClr>
        <a:schemeClr val="bg2"/>
      </a:buClr>
      <a:buChar char="•"/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1pPr>
    <a:lvl2pPr marL="457200" algn="ctr" rtl="0" fontAlgn="base">
      <a:lnSpc>
        <a:spcPts val="2500"/>
      </a:lnSpc>
      <a:spcBef>
        <a:spcPct val="0"/>
      </a:spcBef>
      <a:spcAft>
        <a:spcPct val="0"/>
      </a:spcAft>
      <a:buClr>
        <a:schemeClr val="bg2"/>
      </a:buClr>
      <a:buChar char="•"/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2pPr>
    <a:lvl3pPr marL="914400" algn="ctr" rtl="0" fontAlgn="base">
      <a:lnSpc>
        <a:spcPts val="2500"/>
      </a:lnSpc>
      <a:spcBef>
        <a:spcPct val="0"/>
      </a:spcBef>
      <a:spcAft>
        <a:spcPct val="0"/>
      </a:spcAft>
      <a:buClr>
        <a:schemeClr val="bg2"/>
      </a:buClr>
      <a:buChar char="•"/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3pPr>
    <a:lvl4pPr marL="1371600" algn="ctr" rtl="0" fontAlgn="base">
      <a:lnSpc>
        <a:spcPts val="2500"/>
      </a:lnSpc>
      <a:spcBef>
        <a:spcPct val="0"/>
      </a:spcBef>
      <a:spcAft>
        <a:spcPct val="0"/>
      </a:spcAft>
      <a:buClr>
        <a:schemeClr val="bg2"/>
      </a:buClr>
      <a:buChar char="•"/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4pPr>
    <a:lvl5pPr marL="1828800" algn="ctr" rtl="0" fontAlgn="base">
      <a:lnSpc>
        <a:spcPts val="2500"/>
      </a:lnSpc>
      <a:spcBef>
        <a:spcPct val="0"/>
      </a:spcBef>
      <a:spcAft>
        <a:spcPct val="0"/>
      </a:spcAft>
      <a:buClr>
        <a:schemeClr val="bg2"/>
      </a:buClr>
      <a:buChar char="•"/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Tahoma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366FF"/>
    <a:srgbClr val="FF9933"/>
    <a:srgbClr val="002B60"/>
    <a:srgbClr val="D07CB8"/>
    <a:srgbClr val="77C0D7"/>
    <a:srgbClr val="66BCAA"/>
    <a:srgbClr val="7BA0C9"/>
    <a:srgbClr val="3333FF"/>
    <a:srgbClr val="009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36" autoAdjust="0"/>
    <p:restoredTop sz="92138" autoAdjust="0"/>
  </p:normalViewPr>
  <p:slideViewPr>
    <p:cSldViewPr snapToGrid="0">
      <p:cViewPr varScale="1">
        <p:scale>
          <a:sx n="123" d="100"/>
          <a:sy n="123" d="100"/>
        </p:scale>
        <p:origin x="-1554" y="-96"/>
      </p:cViewPr>
      <p:guideLst>
        <p:guide orient="horz" pos="4069"/>
        <p:guide pos="52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23" d="100"/>
        <a:sy n="223" d="100"/>
      </p:scale>
      <p:origin x="0" y="49360"/>
    </p:cViewPr>
  </p:sorterViewPr>
  <p:notesViewPr>
    <p:cSldViewPr snapToGrid="0">
      <p:cViewPr varScale="1">
        <p:scale>
          <a:sx n="93" d="100"/>
          <a:sy n="93" d="100"/>
        </p:scale>
        <p:origin x="-3774" y="-102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20" y="0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227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20" y="9430227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charset="0"/>
              </a:defRPr>
            </a:lvl1pPr>
          </a:lstStyle>
          <a:p>
            <a:fld id="{A72B1099-1184-094E-84FB-9E6A4FB61BB2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603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20" y="0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791" y="4714318"/>
            <a:ext cx="4984095" cy="446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227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20" y="9430227"/>
            <a:ext cx="2946255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Tx/>
              <a:buFontTx/>
              <a:buNone/>
              <a:defRPr sz="1200">
                <a:latin typeface="Times" charset="0"/>
              </a:defRPr>
            </a:lvl1pPr>
          </a:lstStyle>
          <a:p>
            <a:fld id="{9F66D03B-1B78-154F-BD16-CD5B294DAA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45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6D03B-1B78-154F-BD16-CD5B294DAA6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92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2"/>
          <p:cNvSpPr>
            <a:spLocks noChangeShapeType="1"/>
          </p:cNvSpPr>
          <p:nvPr userDrawn="1"/>
        </p:nvSpPr>
        <p:spPr bwMode="auto">
          <a:xfrm>
            <a:off x="0" y="685800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  <a:buClrTx/>
              <a:buFontTx/>
              <a:buNone/>
              <a:defRPr/>
            </a:pPr>
            <a:endParaRPr lang="nl-NL" sz="2200">
              <a:latin typeface="Tahoma" pitchFamily="34" charset="0"/>
              <a:ea typeface="+mn-ea"/>
            </a:endParaRPr>
          </a:p>
        </p:txBody>
      </p:sp>
      <p:pic>
        <p:nvPicPr>
          <p:cNvPr id="5" name="Picture 1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31763"/>
            <a:ext cx="18034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7"/>
          <p:cNvSpPr txBox="1">
            <a:spLocks noChangeArrowheads="1"/>
          </p:cNvSpPr>
          <p:nvPr userDrawn="1"/>
        </p:nvSpPr>
        <p:spPr bwMode="auto">
          <a:xfrm>
            <a:off x="68753" y="1692275"/>
            <a:ext cx="1909819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195263" indent="-195263"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sz="900" b="1" dirty="0" smtClean="0">
                <a:latin typeface="Arial Narrow" charset="0"/>
              </a:rPr>
              <a:t>      </a:t>
            </a:r>
            <a:r>
              <a:rPr lang="en-US" sz="1050" b="1" dirty="0" smtClean="0">
                <a:latin typeface="Arial Narrow" charset="0"/>
              </a:rPr>
              <a:t>Royal </a:t>
            </a:r>
            <a:r>
              <a:rPr lang="en-US" sz="1050" b="1" dirty="0">
                <a:latin typeface="Arial Narrow" charset="0"/>
              </a:rPr>
              <a:t>Institute of </a:t>
            </a:r>
            <a:r>
              <a:rPr lang="en-US" sz="1050" b="1" dirty="0" smtClean="0">
                <a:latin typeface="Arial Narrow" charset="0"/>
              </a:rPr>
              <a:t>Technology</a:t>
            </a:r>
            <a:endParaRPr lang="en-US" sz="1050" b="1" dirty="0">
              <a:latin typeface="Arial Narrow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 userDrawn="1"/>
        </p:nvSpPr>
        <p:spPr bwMode="auto">
          <a:xfrm>
            <a:off x="79259" y="1844675"/>
            <a:ext cx="1909819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195263" indent="-195263"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sz="1050" b="1" dirty="0" smtClean="0">
                <a:latin typeface="Arial Narrow" charset="0"/>
              </a:rPr>
              <a:t>       Stockholm,</a:t>
            </a:r>
            <a:r>
              <a:rPr lang="en-US" sz="1050" b="1" baseline="0" dirty="0" smtClean="0">
                <a:latin typeface="Arial Narrow" charset="0"/>
              </a:rPr>
              <a:t> April </a:t>
            </a:r>
            <a:r>
              <a:rPr lang="en-US" sz="1050" b="1" baseline="0" dirty="0" smtClean="0">
                <a:latin typeface="Arial Narrow" charset="0"/>
              </a:rPr>
              <a:t>15</a:t>
            </a:r>
            <a:r>
              <a:rPr lang="en-US" sz="1050" b="1" baseline="30000" dirty="0" smtClean="0">
                <a:latin typeface="Arial Narrow" charset="0"/>
              </a:rPr>
              <a:t>th</a:t>
            </a:r>
            <a:r>
              <a:rPr lang="en-US" sz="1050" b="1" baseline="0" dirty="0" smtClean="0">
                <a:latin typeface="Arial Narrow" charset="0"/>
              </a:rPr>
              <a:t> 2014</a:t>
            </a:r>
            <a:endParaRPr lang="en-US" sz="1050" b="1" dirty="0">
              <a:latin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32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7575" y="0"/>
            <a:ext cx="7659688" cy="507783"/>
          </a:xfrm>
        </p:spPr>
        <p:txBody>
          <a:bodyPr/>
          <a:lstStyle>
            <a:lvl1pPr>
              <a:defRPr sz="24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24135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446014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25513" y="2286000"/>
            <a:ext cx="3748087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26000" y="2286000"/>
            <a:ext cx="3748088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392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247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3896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97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57496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010018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0" indent="0">
              <a:buFontTx/>
              <a:buNone/>
              <a:defRPr/>
            </a:lvl1pPr>
            <a:lvl2pPr marL="385763" indent="0">
              <a:buFontTx/>
              <a:buNone/>
              <a:defRPr/>
            </a:lvl2pPr>
            <a:lvl3pPr marL="766763" indent="0">
              <a:buFontTx/>
              <a:buNone/>
              <a:defRPr/>
            </a:lvl3pPr>
            <a:lvl4pPr marL="1147763" indent="0">
              <a:buFontTx/>
              <a:buNone/>
              <a:defRPr/>
            </a:lvl4pPr>
            <a:lvl5pPr marL="1528763" indent="0">
              <a:buFontTx/>
              <a:buNone/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83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62738" y="457200"/>
            <a:ext cx="1914525" cy="4876800"/>
          </a:xfrm>
        </p:spPr>
        <p:txBody>
          <a:bodyPr vert="eaVert"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17575" y="457200"/>
            <a:ext cx="5592763" cy="4876800"/>
          </a:xfrm>
        </p:spPr>
        <p:txBody>
          <a:bodyPr vert="eaVert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7355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7575" y="457200"/>
            <a:ext cx="7659688" cy="1066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idx="1"/>
          </p:nvPr>
        </p:nvSpPr>
        <p:spPr>
          <a:xfrm>
            <a:off x="925513" y="2286000"/>
            <a:ext cx="7648575" cy="3048000"/>
          </a:xfrm>
        </p:spPr>
        <p:txBody>
          <a:bodyPr/>
          <a:lstStyle/>
          <a:p>
            <a:pPr lvl="0"/>
            <a:endParaRPr lang="nl-NL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90498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7575" y="457200"/>
            <a:ext cx="7659688" cy="1066800"/>
          </a:xfrm>
        </p:spPr>
        <p:txBody>
          <a:bodyPr/>
          <a:lstStyle/>
          <a:p>
            <a:r>
              <a:rPr lang="nl-NL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25513" y="2286000"/>
            <a:ext cx="3748087" cy="1447800"/>
          </a:xfrm>
        </p:spPr>
        <p:txBody>
          <a:bodyPr/>
          <a:lstStyle/>
          <a:p>
            <a:pPr lvl="0"/>
            <a:r>
              <a:rPr lang="nl-NL" dirty="0" smtClean="0"/>
              <a:t>Click to edit Master text styles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smtClean="0"/>
              <a:t>Third level</a:t>
            </a:r>
          </a:p>
          <a:p>
            <a:pPr lvl="3"/>
            <a:r>
              <a:rPr lang="nl-NL" dirty="0" smtClean="0"/>
              <a:t>Fourth level</a:t>
            </a:r>
          </a:p>
          <a:p>
            <a:pPr lvl="4"/>
            <a:r>
              <a:rPr lang="nl-NL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26000" y="2286000"/>
            <a:ext cx="3748088" cy="1447800"/>
          </a:xfrm>
        </p:spPr>
        <p:txBody>
          <a:bodyPr/>
          <a:lstStyle/>
          <a:p>
            <a:pPr lvl="0"/>
            <a:r>
              <a:rPr lang="nl-NL" dirty="0" smtClean="0"/>
              <a:t>Click to edit Master text styles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smtClean="0"/>
              <a:t>Third level</a:t>
            </a:r>
          </a:p>
          <a:p>
            <a:pPr lvl="3"/>
            <a:r>
              <a:rPr lang="nl-NL" dirty="0" smtClean="0"/>
              <a:t>Fourth level</a:t>
            </a:r>
          </a:p>
          <a:p>
            <a:pPr lvl="4"/>
            <a:r>
              <a:rPr lang="nl-NL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25513" y="3886200"/>
            <a:ext cx="3748087" cy="1447800"/>
          </a:xfrm>
        </p:spPr>
        <p:txBody>
          <a:bodyPr/>
          <a:lstStyle/>
          <a:p>
            <a:pPr lvl="0"/>
            <a:r>
              <a:rPr lang="nl-NL" dirty="0" smtClean="0"/>
              <a:t>Click to edit Master text styles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smtClean="0"/>
              <a:t>Third level</a:t>
            </a:r>
          </a:p>
          <a:p>
            <a:pPr lvl="3"/>
            <a:r>
              <a:rPr lang="nl-NL" dirty="0" smtClean="0"/>
              <a:t>Fourth level</a:t>
            </a:r>
          </a:p>
          <a:p>
            <a:pPr lvl="4"/>
            <a:r>
              <a:rPr lang="nl-NL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6000" y="3886200"/>
            <a:ext cx="3748088" cy="14478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85763" indent="0">
              <a:buFontTx/>
              <a:buNone/>
              <a:defRPr/>
            </a:lvl2pPr>
            <a:lvl3pPr marL="766763" indent="0">
              <a:buFontTx/>
              <a:buNone/>
              <a:defRPr/>
            </a:lvl3pPr>
            <a:lvl4pPr marL="1147763" indent="0">
              <a:buFontTx/>
              <a:buNone/>
              <a:defRPr/>
            </a:lvl4pPr>
            <a:lvl5pPr marL="1528763" indent="0">
              <a:buFontTx/>
              <a:buNone/>
              <a:defRPr/>
            </a:lvl5pPr>
          </a:lstStyle>
          <a:p>
            <a:pPr lvl="0"/>
            <a:r>
              <a:rPr lang="nl-NL" dirty="0" smtClean="0"/>
              <a:t>Click to edit Master text styles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smtClean="0"/>
              <a:t>Third level</a:t>
            </a:r>
          </a:p>
          <a:p>
            <a:pPr lvl="3"/>
            <a:r>
              <a:rPr lang="nl-NL" dirty="0" smtClean="0"/>
              <a:t>Fourth level</a:t>
            </a:r>
          </a:p>
          <a:p>
            <a:pPr lvl="4"/>
            <a:r>
              <a:rPr lang="nl-NL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56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575" y="457200"/>
            <a:ext cx="7659688" cy="1066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25513" y="2286000"/>
            <a:ext cx="3748087" cy="3048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0" y="2286000"/>
            <a:ext cx="3748088" cy="3048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40F3A-73B3-4BD6-8734-68D260E2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1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941224" y="0"/>
            <a:ext cx="7659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Click to edit Master title style</a:t>
            </a:r>
          </a:p>
        </p:txBody>
      </p:sp>
      <p:sp>
        <p:nvSpPr>
          <p:cNvPr id="4100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2286000"/>
            <a:ext cx="76485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Click to edit Master text </a:t>
            </a:r>
            <a:r>
              <a:rPr lang="nl-NL" dirty="0" smtClean="0"/>
              <a:t>styles</a:t>
            </a:r>
          </a:p>
          <a:p>
            <a:pPr lvl="1"/>
            <a:r>
              <a:rPr lang="nl-NL" dirty="0" smtClean="0"/>
              <a:t>Second level</a:t>
            </a:r>
          </a:p>
          <a:p>
            <a:pPr lvl="2"/>
            <a:r>
              <a:rPr lang="nl-NL" dirty="0" smtClean="0"/>
              <a:t>Third </a:t>
            </a:r>
            <a:r>
              <a:rPr lang="nl-NL" dirty="0"/>
              <a:t>level</a:t>
            </a:r>
          </a:p>
          <a:p>
            <a:pPr lvl="3"/>
            <a:r>
              <a:rPr lang="nl-NL" dirty="0"/>
              <a:t>Fourth level</a:t>
            </a:r>
          </a:p>
          <a:p>
            <a:pPr lvl="4"/>
            <a:r>
              <a:rPr lang="nl-NL" dirty="0"/>
              <a:t>Fifth level</a:t>
            </a:r>
          </a:p>
        </p:txBody>
      </p:sp>
      <p:sp>
        <p:nvSpPr>
          <p:cNvPr id="4109" name="Text Box 13"/>
          <p:cNvSpPr txBox="1">
            <a:spLocks noChangeArrowheads="1"/>
          </p:cNvSpPr>
          <p:nvPr userDrawn="1"/>
        </p:nvSpPr>
        <p:spPr bwMode="auto">
          <a:xfrm>
            <a:off x="88900" y="6477000"/>
            <a:ext cx="1927225" cy="277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195263" indent="-195263"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sz="1400" dirty="0" smtClean="0">
                <a:solidFill>
                  <a:srgbClr val="3333FF"/>
                </a:solidFill>
              </a:rPr>
              <a:t>Guarin@kth.se</a:t>
            </a:r>
            <a:endParaRPr lang="en-US" sz="1400" dirty="0">
              <a:solidFill>
                <a:srgbClr val="3333FF"/>
              </a:solidFill>
            </a:endParaRPr>
          </a:p>
        </p:txBody>
      </p:sp>
      <p:pic>
        <p:nvPicPr>
          <p:cNvPr id="4110" name="Picture 14"/>
          <p:cNvPicPr>
            <a:picLocks noChangeAspect="1" noChangeArrowheads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25400"/>
            <a:ext cx="488950" cy="45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2" r:id="rId14"/>
    <p:sldLayoutId id="2147483733" r:id="rId15"/>
  </p:sldLayoutIdLst>
  <p:hf hdr="0" ftr="0" dt="0"/>
  <p:txStyles>
    <p:titleStyle>
      <a:lvl1pPr marL="857250" indent="-85725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3366FF"/>
          </a:solidFill>
          <a:latin typeface="+mn-lt"/>
          <a:ea typeface="ＭＳ Ｐゴシック" charset="0"/>
          <a:cs typeface="+mj-cs"/>
        </a:defRPr>
      </a:lvl1pPr>
      <a:lvl2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0"/>
        </a:defRPr>
      </a:lvl2pPr>
      <a:lvl3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0"/>
        </a:defRPr>
      </a:lvl3pPr>
      <a:lvl4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0"/>
        </a:defRPr>
      </a:lvl4pPr>
      <a:lvl5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0"/>
        </a:defRPr>
      </a:lvl5pPr>
      <a:lvl6pPr marL="1314450" indent="-85725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6pPr>
      <a:lvl7pPr marL="1771650" indent="-85725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7pPr>
      <a:lvl8pPr marL="2228850" indent="-85725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8pPr>
      <a:lvl9pPr marL="2686050" indent="-857250" algn="l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9pPr>
    </p:titleStyle>
    <p:bodyStyle>
      <a:lvl1pPr marL="0" indent="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rgbClr val="3333FF"/>
        </a:buClr>
        <a:buNone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385763" indent="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charset="0"/>
        <a:buNone/>
        <a:defRPr>
          <a:solidFill>
            <a:schemeClr val="tx1"/>
          </a:solidFill>
          <a:latin typeface="+mn-lt"/>
          <a:ea typeface="ＭＳ Ｐゴシック" charset="0"/>
        </a:defRPr>
      </a:lvl2pPr>
      <a:lvl3pPr marL="766763" indent="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charset="0"/>
        <a:buNone/>
        <a:defRPr sz="1600">
          <a:solidFill>
            <a:schemeClr val="tx1"/>
          </a:solidFill>
          <a:latin typeface="+mn-lt"/>
          <a:ea typeface="ＭＳ Ｐゴシック" charset="0"/>
        </a:defRPr>
      </a:lvl3pPr>
      <a:lvl4pPr marL="1147763" indent="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charset="0"/>
        <a:buNone/>
        <a:defRPr sz="1400">
          <a:solidFill>
            <a:schemeClr val="tx1"/>
          </a:solidFill>
          <a:latin typeface="+mn-lt"/>
          <a:ea typeface="ＭＳ Ｐゴシック" charset="0"/>
        </a:defRPr>
      </a:lvl4pPr>
      <a:lvl5pPr marL="1528763" indent="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None/>
        <a:defRPr sz="1200">
          <a:solidFill>
            <a:schemeClr val="tx1"/>
          </a:solidFill>
          <a:latin typeface="+mn-lt"/>
          <a:ea typeface="ＭＳ Ｐゴシック" charset="0"/>
        </a:defRPr>
      </a:lvl5pPr>
      <a:lvl6pPr marL="2176463" indent="-190500" algn="l" rtl="0" fontAlgn="base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200">
          <a:solidFill>
            <a:schemeClr val="tx1"/>
          </a:solidFill>
          <a:latin typeface="+mn-lt"/>
        </a:defRPr>
      </a:lvl6pPr>
      <a:lvl7pPr marL="2633663" indent="-190500" algn="l" rtl="0" fontAlgn="base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200">
          <a:solidFill>
            <a:schemeClr val="tx1"/>
          </a:solidFill>
          <a:latin typeface="+mn-lt"/>
        </a:defRPr>
      </a:lvl7pPr>
      <a:lvl8pPr marL="3090863" indent="-190500" algn="l" rtl="0" fontAlgn="base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200">
          <a:solidFill>
            <a:schemeClr val="tx1"/>
          </a:solidFill>
          <a:latin typeface="+mn-lt"/>
        </a:defRPr>
      </a:lvl8pPr>
      <a:lvl9pPr marL="3548063" indent="-190500" algn="l" rtl="0" fontAlgn="base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0" y="1790700"/>
            <a:ext cx="91313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0" y="128588"/>
            <a:ext cx="9144000" cy="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445050"/>
            <a:ext cx="9144001" cy="44397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26357" y="406227"/>
            <a:ext cx="7117643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2200" b="1" dirty="0" smtClean="0"/>
              <a:t>AF2903 Road Construction and </a:t>
            </a:r>
            <a:r>
              <a:rPr lang="en-GB" sz="2200" b="1" dirty="0"/>
              <a:t>Maintenance </a:t>
            </a:r>
          </a:p>
          <a:p>
            <a:pPr algn="l">
              <a:buNone/>
            </a:pPr>
            <a:r>
              <a:rPr lang="en-GB" sz="2200" b="1" dirty="0"/>
              <a:t/>
            </a:r>
            <a:br>
              <a:rPr lang="en-GB" sz="2200" b="1" dirty="0"/>
            </a:br>
            <a:r>
              <a:rPr lang="en-GB" sz="2200" b="1" dirty="0" smtClean="0"/>
              <a:t>Compaction</a:t>
            </a:r>
            <a:r>
              <a:rPr lang="en-US" sz="2200" b="1" dirty="0" smtClean="0"/>
              <a:t> </a:t>
            </a:r>
            <a:r>
              <a:rPr lang="en-US" sz="2200" b="1" dirty="0"/>
              <a:t>of Hot Mix Asphalt</a:t>
            </a:r>
            <a:endParaRPr lang="en-US" sz="1800" b="1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white">
          <a:xfrm>
            <a:off x="173164" y="2691602"/>
            <a:ext cx="3840898" cy="89255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algn="r" eaLnBrk="0" hangingPunct="0"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nl-NL" sz="1800" dirty="0" smtClean="0">
                <a:latin typeface="Bookman Old Style" charset="0"/>
              </a:rPr>
              <a:t>Dr. Alvaro Guarin</a:t>
            </a:r>
            <a:endParaRPr lang="nl-NL" sz="1800" dirty="0">
              <a:latin typeface="Bookman Old Style" charset="0"/>
            </a:endParaRPr>
          </a:p>
          <a:p>
            <a:pPr algn="l"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nl-NL" sz="1600" dirty="0" smtClean="0">
                <a:latin typeface="Bookman Old Style" charset="0"/>
              </a:rPr>
              <a:t>Highway </a:t>
            </a:r>
            <a:r>
              <a:rPr lang="nl-NL" sz="1600" dirty="0">
                <a:latin typeface="Bookman Old Style" charset="0"/>
              </a:rPr>
              <a:t>and Railway </a:t>
            </a:r>
            <a:r>
              <a:rPr lang="nl-NL" sz="1600" dirty="0" smtClean="0">
                <a:latin typeface="Bookman Old Style" charset="0"/>
              </a:rPr>
              <a:t>Engineering</a:t>
            </a:r>
            <a:br>
              <a:rPr lang="nl-NL" sz="1600" dirty="0" smtClean="0">
                <a:latin typeface="Bookman Old Style" charset="0"/>
              </a:rPr>
            </a:br>
            <a:r>
              <a:rPr lang="nl-NL" sz="1600" dirty="0" smtClean="0">
                <a:latin typeface="Bookman Old Style" charset="0"/>
              </a:rPr>
              <a:t>Department </a:t>
            </a:r>
            <a:r>
              <a:rPr lang="nl-NL" sz="1600" dirty="0">
                <a:latin typeface="Bookman Old Style" charset="0"/>
              </a:rPr>
              <a:t>of Transportation </a:t>
            </a:r>
            <a:r>
              <a:rPr lang="nl-NL" sz="1600" dirty="0" smtClean="0">
                <a:latin typeface="Bookman Old Style" charset="0"/>
              </a:rPr>
              <a:t>Science</a:t>
            </a:r>
            <a:endParaRPr lang="nl-NL" sz="1600" dirty="0">
              <a:latin typeface="Bookman Old Style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86578" y="54243"/>
            <a:ext cx="7931957" cy="507783"/>
          </a:xfrm>
        </p:spPr>
        <p:txBody>
          <a:bodyPr/>
          <a:lstStyle/>
          <a:p>
            <a:pPr eaLnBrk="1" hangingPunct="1"/>
            <a:r>
              <a:rPr lang="en-US" sz="3600" dirty="0" smtClean="0"/>
              <a:t>Compaction of Soils/Granular Materials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84238"/>
            <a:ext cx="7620000" cy="5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90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7575" y="46494"/>
            <a:ext cx="7659688" cy="507783"/>
          </a:xfrm>
        </p:spPr>
        <p:txBody>
          <a:bodyPr/>
          <a:lstStyle/>
          <a:p>
            <a:pPr eaLnBrk="1" hangingPunct="1"/>
            <a:r>
              <a:rPr lang="en-US" sz="3600" dirty="0" smtClean="0"/>
              <a:t>Compaction of Asphalt Mixtures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29834" y="885697"/>
            <a:ext cx="7648575" cy="3048000"/>
          </a:xfrm>
        </p:spPr>
        <p:txBody>
          <a:bodyPr/>
          <a:lstStyle/>
          <a:p>
            <a:pPr eaLnBrk="1" hangingPunct="1"/>
            <a:r>
              <a:rPr lang="en-US" dirty="0" smtClean="0"/>
              <a:t>To Minimize Additional Compaction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To Minimize Permeability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To Prevent Excessive Oxidation of the Asphalt Mixture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To Provide Adequate Shear Strength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07239" y="3562027"/>
            <a:ext cx="7659688" cy="50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Three Phases of Rolling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48760" y="4370481"/>
            <a:ext cx="7648575" cy="161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3333FF"/>
              </a:buClr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385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66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147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528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None/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764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6336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0908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5480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kern="0" smtClean="0"/>
              <a:t>Breakdown Rolling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kern="0" smtClean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kern="0" smtClean="0"/>
              <a:t>Intermediate Rolling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kern="0" smtClean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kern="0" smtClean="0"/>
              <a:t>Finish Rolling</a:t>
            </a:r>
            <a:endParaRPr 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141546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7575" y="54243"/>
            <a:ext cx="7659688" cy="507783"/>
          </a:xfrm>
        </p:spPr>
        <p:txBody>
          <a:bodyPr/>
          <a:lstStyle/>
          <a:p>
            <a:pPr eaLnBrk="1" hangingPunct="1"/>
            <a:r>
              <a:rPr lang="en-US" sz="3600" dirty="0" smtClean="0"/>
              <a:t>Breakdown Rolling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513" y="3122892"/>
            <a:ext cx="7648575" cy="3048000"/>
          </a:xfrm>
        </p:spPr>
        <p:txBody>
          <a:bodyPr/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dirty="0" smtClean="0"/>
              <a:t>Vibratory Steel Wheel Roller (Mostly)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dirty="0"/>
              <a:t>Rubber Tired Roller </a:t>
            </a:r>
            <a:r>
              <a:rPr lang="en-US" dirty="0" smtClean="0"/>
              <a:t>(Sometimes / Tender </a:t>
            </a:r>
            <a:r>
              <a:rPr lang="en-US" dirty="0"/>
              <a:t>mixes</a:t>
            </a:r>
            <a:r>
              <a:rPr lang="en-US" dirty="0" smtClean="0"/>
              <a:t>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dirty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dirty="0" smtClean="0"/>
              <a:t>Static Steel Wheel Roller (Rarely)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dirty="0" smtClean="0"/>
              <a:t>Three Wheel Roller (not desired)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860156" y="822274"/>
            <a:ext cx="7462434" cy="1837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  <a:buNone/>
            </a:pPr>
            <a:r>
              <a:rPr lang="en-US" dirty="0" smtClean="0"/>
              <a:t>Generally induces </a:t>
            </a:r>
            <a:r>
              <a:rPr lang="en-US" dirty="0"/>
              <a:t>the most density gain of any roller in the sequence</a:t>
            </a:r>
            <a:r>
              <a:rPr lang="en-US" dirty="0" smtClean="0"/>
              <a:t>. </a:t>
            </a:r>
            <a:r>
              <a:rPr lang="en-US" dirty="0"/>
              <a:t>Breakdown rollers can be of any type but are most often vibratory steel wheel and sometimes pneumatic </a:t>
            </a:r>
            <a:r>
              <a:rPr lang="en-US" dirty="0" smtClean="0"/>
              <a:t>tire.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438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7575" y="38745"/>
            <a:ext cx="7659688" cy="507783"/>
          </a:xfrm>
        </p:spPr>
        <p:txBody>
          <a:bodyPr/>
          <a:lstStyle/>
          <a:p>
            <a:pPr eaLnBrk="1" hangingPunct="1"/>
            <a:r>
              <a:rPr lang="en-US" sz="3600" dirty="0" smtClean="0"/>
              <a:t>Intermediate Rolling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2266" y="854075"/>
            <a:ext cx="7648575" cy="3048000"/>
          </a:xfrm>
        </p:spPr>
        <p:txBody>
          <a:bodyPr/>
          <a:lstStyle/>
          <a:p>
            <a:pPr eaLnBrk="1" hangingPunct="1"/>
            <a:r>
              <a:rPr lang="en-US" dirty="0" smtClean="0"/>
              <a:t>Provides additional compaction.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dirty="0" smtClean="0"/>
              <a:t>Rubber Tired Roller (Kneading action)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dirty="0"/>
              <a:t>Vibratory </a:t>
            </a:r>
            <a:r>
              <a:rPr lang="en-US" dirty="0" smtClean="0"/>
              <a:t>Steel Wheel Roller</a:t>
            </a:r>
            <a:endParaRPr lang="en-US" dirty="0"/>
          </a:p>
          <a:p>
            <a:pPr eaLnBrk="1" hangingPunct="1"/>
            <a:endParaRPr lang="en-US" dirty="0" smtClean="0"/>
          </a:p>
        </p:txBody>
      </p:sp>
      <p:sp>
        <p:nvSpPr>
          <p:cNvPr id="6148" name="Rectangle 2"/>
          <p:cNvSpPr txBox="1">
            <a:spLocks noChangeArrowheads="1"/>
          </p:cNvSpPr>
          <p:nvPr/>
        </p:nvSpPr>
        <p:spPr bwMode="auto">
          <a:xfrm>
            <a:off x="784502" y="2911593"/>
            <a:ext cx="63436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buNone/>
            </a:pPr>
            <a:r>
              <a:rPr lang="en-US" sz="3600" dirty="0">
                <a:solidFill>
                  <a:srgbClr val="3366FF"/>
                </a:solidFill>
                <a:latin typeface="+mn-lt"/>
              </a:rPr>
              <a:t>Finish Rolling</a:t>
            </a:r>
          </a:p>
        </p:txBody>
      </p:sp>
      <p:sp>
        <p:nvSpPr>
          <p:cNvPr id="6149" name="Rectangle 3"/>
          <p:cNvSpPr txBox="1">
            <a:spLocks noChangeArrowheads="1"/>
          </p:cNvSpPr>
          <p:nvPr/>
        </p:nvSpPr>
        <p:spPr bwMode="auto">
          <a:xfrm>
            <a:off x="746205" y="4033340"/>
            <a:ext cx="77724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l" eaLnBrk="1" hangingPunct="1">
              <a:spcBef>
                <a:spcPct val="20000"/>
              </a:spcBef>
              <a:buNone/>
            </a:pPr>
            <a:r>
              <a:rPr lang="en-US" sz="2000" dirty="0" smtClean="0">
                <a:latin typeface="Arial" charset="0"/>
              </a:rPr>
              <a:t>Offers </a:t>
            </a:r>
            <a:r>
              <a:rPr lang="en-US" sz="2000" dirty="0">
                <a:latin typeface="Arial" charset="0"/>
              </a:rPr>
              <a:t>a smooth mat </a:t>
            </a:r>
            <a:r>
              <a:rPr lang="en-US" sz="2000" dirty="0" smtClean="0">
                <a:latin typeface="Arial" charset="0"/>
              </a:rPr>
              <a:t>surface.</a:t>
            </a:r>
          </a:p>
          <a:p>
            <a:pPr marL="0" indent="0" algn="l" eaLnBrk="1" hangingPunct="1">
              <a:spcBef>
                <a:spcPct val="20000"/>
              </a:spcBef>
              <a:buNone/>
            </a:pPr>
            <a:endParaRPr lang="en-US" sz="2000" dirty="0" smtClean="0">
              <a:latin typeface="Arial" charset="0"/>
            </a:endParaRPr>
          </a:p>
          <a:p>
            <a:pPr algn="l" eaLnBrk="1" hangingPunct="1">
              <a:spcBef>
                <a:spcPct val="20000"/>
              </a:spcBef>
            </a:pPr>
            <a:r>
              <a:rPr lang="en-US" sz="2000" dirty="0" smtClean="0">
                <a:latin typeface="Arial" charset="0"/>
              </a:rPr>
              <a:t>Static </a:t>
            </a:r>
            <a:r>
              <a:rPr lang="en-US" sz="2000" dirty="0">
                <a:latin typeface="Arial" charset="0"/>
              </a:rPr>
              <a:t>Steel Wheel Roller</a:t>
            </a:r>
          </a:p>
        </p:txBody>
      </p:sp>
    </p:spTree>
    <p:extLst>
      <p:ext uri="{BB962C8B-B14F-4D97-AF65-F5344CB8AC3E}">
        <p14:creationId xmlns:p14="http://schemas.microsoft.com/office/powerpoint/2010/main" val="254703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7185" y="-28005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Breakdown Roller</a:t>
            </a:r>
            <a:br>
              <a:rPr lang="en-US" sz="3600" dirty="0" smtClean="0"/>
            </a:br>
            <a:endParaRPr lang="en-US" sz="36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-7" r="12731"/>
          <a:stretch/>
        </p:blipFill>
        <p:spPr>
          <a:xfrm>
            <a:off x="489971" y="1815239"/>
            <a:ext cx="8070403" cy="3725405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32353" y="624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kern="0" dirty="0" smtClean="0">
                <a:solidFill>
                  <a:schemeClr val="tx1"/>
                </a:solidFill>
              </a:rPr>
              <a:t>Should Stay Immediately Behind the Paver</a:t>
            </a:r>
          </a:p>
        </p:txBody>
      </p:sp>
    </p:spTree>
    <p:extLst>
      <p:ext uri="{BB962C8B-B14F-4D97-AF65-F5344CB8AC3E}">
        <p14:creationId xmlns:p14="http://schemas.microsoft.com/office/powerpoint/2010/main" val="208850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148" y="1098370"/>
            <a:ext cx="7188200" cy="47244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02077" y="-30996"/>
            <a:ext cx="7659688" cy="507783"/>
          </a:xfrm>
          <a:prstGeom prst="rect">
            <a:avLst/>
          </a:prstGeom>
        </p:spPr>
        <p:txBody>
          <a:bodyPr/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/>
              <a:t>Vibratory Steel Wheel Roller </a:t>
            </a:r>
            <a:endParaRPr lang="en-US" sz="3600" kern="0" dirty="0" smtClean="0"/>
          </a:p>
        </p:txBody>
      </p:sp>
    </p:spTree>
    <p:extLst>
      <p:ext uri="{BB962C8B-B14F-4D97-AF65-F5344CB8AC3E}">
        <p14:creationId xmlns:p14="http://schemas.microsoft.com/office/powerpoint/2010/main" val="190198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928" y="1350981"/>
            <a:ext cx="7620000" cy="508000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02077" y="-30996"/>
            <a:ext cx="7659688" cy="507783"/>
          </a:xfrm>
          <a:prstGeom prst="rect">
            <a:avLst/>
          </a:prstGeom>
        </p:spPr>
        <p:txBody>
          <a:bodyPr/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/>
              <a:t>Rubber Tired Roller </a:t>
            </a:r>
            <a:endParaRPr lang="en-US" sz="3600" kern="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01357" y="624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kern="0" dirty="0" smtClean="0">
                <a:solidFill>
                  <a:schemeClr val="tx1"/>
                </a:solidFill>
              </a:rPr>
              <a:t> Right after breakdown compaction</a:t>
            </a:r>
          </a:p>
        </p:txBody>
      </p:sp>
    </p:spTree>
    <p:extLst>
      <p:ext uri="{BB962C8B-B14F-4D97-AF65-F5344CB8AC3E}">
        <p14:creationId xmlns:p14="http://schemas.microsoft.com/office/powerpoint/2010/main" val="428660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053125" y="-56418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Heaters for the Tires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61" y="1224890"/>
            <a:ext cx="7514170" cy="435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967578" y="-579777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Skirts Around Rubber Tires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98" y="1327318"/>
            <a:ext cx="7563175" cy="432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475" y="166897"/>
            <a:ext cx="8994442" cy="451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en-US" sz="3600" dirty="0">
                <a:solidFill>
                  <a:srgbClr val="3366FF"/>
                </a:solidFill>
                <a:latin typeface="+mn-lt"/>
                <a:cs typeface="Times New Roman" pitchFamily="18" charset="0"/>
              </a:rPr>
              <a:t>Planning the Compaction Sequence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940294" y="866874"/>
            <a:ext cx="7010400" cy="23446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l"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What </a:t>
            </a: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is the time window for compaction?              </a:t>
            </a: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(</a:t>
            </a: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depends on temperature of mix, </a:t>
            </a: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air, ground</a:t>
            </a: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, weather, wind, </a:t>
            </a:r>
            <a:r>
              <a:rPr lang="en-US" sz="2400" dirty="0" err="1">
                <a:solidFill>
                  <a:schemeClr val="tx2"/>
                </a:solidFill>
                <a:latin typeface="+mn-lt"/>
                <a:cs typeface="Times New Roman" pitchFamily="18" charset="0"/>
              </a:rPr>
              <a:t>etc</a:t>
            </a: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)</a:t>
            </a:r>
          </a:p>
          <a:p>
            <a:pPr marL="342900" indent="-342900" algn="l">
              <a:defRPr/>
            </a:pPr>
            <a:endParaRPr lang="en-US" sz="24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marL="342900" indent="-342900" algn="l"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How </a:t>
            </a: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many rollers, how many passes</a:t>
            </a: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?</a:t>
            </a:r>
          </a:p>
          <a:p>
            <a:pPr marL="342900" indent="-342900" algn="l">
              <a:defRPr/>
            </a:pPr>
            <a:endParaRPr lang="en-US" sz="24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marL="342900" indent="-342900" algn="l"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Rolling </a:t>
            </a: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patterns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753" y="3258027"/>
            <a:ext cx="5555415" cy="3313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87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650" y="953533"/>
            <a:ext cx="7162800" cy="39579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None/>
              <a:defRPr/>
            </a:pPr>
            <a:endParaRPr lang="en-US" sz="2800" dirty="0">
              <a:solidFill>
                <a:schemeClr val="tx2"/>
              </a:solidFill>
              <a:latin typeface="+mn-lt"/>
            </a:endParaRPr>
          </a:p>
          <a:p>
            <a:pPr algn="l">
              <a:buNone/>
              <a:defRPr/>
            </a:pP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Type </a:t>
            </a: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of compaction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equipment</a:t>
            </a:r>
          </a:p>
          <a:p>
            <a:pPr algn="l">
              <a:buNone/>
              <a:defRPr/>
            </a:pPr>
            <a:endParaRPr lang="en-US" sz="28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Paving width</a:t>
            </a:r>
          </a:p>
          <a:p>
            <a:pPr algn="l">
              <a:buNone/>
              <a:defRPr/>
            </a:pPr>
            <a:endParaRPr lang="en-US" sz="28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Roller width</a:t>
            </a:r>
          </a:p>
          <a:p>
            <a:pPr algn="l">
              <a:buNone/>
              <a:defRPr/>
            </a:pPr>
            <a:endParaRPr lang="en-US" sz="28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Number </a:t>
            </a: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of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passes</a:t>
            </a:r>
          </a:p>
          <a:p>
            <a:pPr algn="l">
              <a:buNone/>
              <a:defRPr/>
            </a:pPr>
            <a:endParaRPr lang="en-US" sz="28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Roller speed</a:t>
            </a:r>
          </a:p>
          <a:p>
            <a:pPr algn="l">
              <a:buNone/>
              <a:defRPr/>
            </a:pPr>
            <a:endParaRPr lang="en-US" sz="28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Number </a:t>
            </a:r>
            <a:r>
              <a:rPr lang="en-US" sz="28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of rollers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-298548" y="166411"/>
            <a:ext cx="7921625" cy="427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en-US" sz="3600" dirty="0" smtClean="0">
                <a:solidFill>
                  <a:srgbClr val="3366FF"/>
                </a:solidFill>
                <a:latin typeface="+mn-lt"/>
                <a:cs typeface="Times New Roman" pitchFamily="18" charset="0"/>
              </a:rPr>
              <a:t>Roller </a:t>
            </a:r>
            <a:r>
              <a:rPr lang="en-US" sz="3600" dirty="0">
                <a:solidFill>
                  <a:srgbClr val="3366FF"/>
                </a:solidFill>
                <a:latin typeface="+mn-lt"/>
                <a:cs typeface="Times New Roman" pitchFamily="18" charset="0"/>
              </a:rPr>
              <a:t>pattern depends on: </a:t>
            </a:r>
          </a:p>
        </p:txBody>
      </p:sp>
      <p:pic>
        <p:nvPicPr>
          <p:cNvPr id="13316" name="Picture 5" descr="Rolling_Pattern_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48" y="2057269"/>
            <a:ext cx="5087360" cy="413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88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00192" y="-92973"/>
            <a:ext cx="7772400" cy="66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Roller Speed</a:t>
            </a:r>
          </a:p>
        </p:txBody>
      </p:sp>
      <p:sp>
        <p:nvSpPr>
          <p:cNvPr id="5" name="Rectangle 4"/>
          <p:cNvSpPr/>
          <p:nvPr/>
        </p:nvSpPr>
        <p:spPr>
          <a:xfrm>
            <a:off x="809893" y="294868"/>
            <a:ext cx="7162800" cy="14721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None/>
              <a:defRPr/>
            </a:pPr>
            <a:endParaRPr lang="en-US" sz="2400" dirty="0">
              <a:solidFill>
                <a:schemeClr val="tx2"/>
              </a:solidFill>
              <a:latin typeface="+mn-lt"/>
            </a:endParaRPr>
          </a:p>
          <a:p>
            <a:pPr algn="l">
              <a:lnSpc>
                <a:spcPct val="100000"/>
              </a:lnSpc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Rollers </a:t>
            </a: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Should Operate at a Slow Rate of </a:t>
            </a: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Speed (about Walking Speed).</a:t>
            </a:r>
            <a:endParaRPr lang="en-US" sz="24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1617903"/>
            <a:ext cx="5718175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74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103" y="3630347"/>
            <a:ext cx="4525948" cy="301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" t="1980" r="1592" b="33880"/>
          <a:stretch/>
        </p:blipFill>
        <p:spPr bwMode="auto">
          <a:xfrm>
            <a:off x="2495232" y="705790"/>
            <a:ext cx="6183824" cy="272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00192" y="-92973"/>
            <a:ext cx="7772400" cy="66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Roller Speed</a:t>
            </a:r>
          </a:p>
        </p:txBody>
      </p:sp>
      <p:sp>
        <p:nvSpPr>
          <p:cNvPr id="6" name="Rectangle 5"/>
          <p:cNvSpPr/>
          <p:nvPr/>
        </p:nvSpPr>
        <p:spPr>
          <a:xfrm>
            <a:off x="290700" y="987923"/>
            <a:ext cx="7162800" cy="1102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None/>
              <a:defRPr/>
            </a:pPr>
            <a:endParaRPr lang="en-US" sz="2400" dirty="0">
              <a:solidFill>
                <a:schemeClr val="tx2"/>
              </a:solidFill>
              <a:latin typeface="+mn-lt"/>
            </a:endParaRPr>
          </a:p>
          <a:p>
            <a:pPr algn="l">
              <a:lnSpc>
                <a:spcPct val="100000"/>
              </a:lnSpc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Not too slow…</a:t>
            </a:r>
            <a:endParaRPr lang="en-US" sz="24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341991" y="4449211"/>
            <a:ext cx="7162800" cy="1102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None/>
              <a:defRPr/>
            </a:pPr>
            <a:endParaRPr lang="en-US" sz="2400" dirty="0">
              <a:solidFill>
                <a:schemeClr val="tx2"/>
              </a:solidFill>
              <a:latin typeface="+mn-lt"/>
            </a:endParaRPr>
          </a:p>
          <a:p>
            <a:pPr algn="l">
              <a:lnSpc>
                <a:spcPct val="100000"/>
              </a:lnSpc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Not too fast…</a:t>
            </a:r>
            <a:endParaRPr lang="en-US" sz="24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  <a:p>
            <a:pPr algn="l">
              <a:buNone/>
              <a:defRPr/>
            </a:pP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121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00192" y="-92973"/>
            <a:ext cx="7772400" cy="66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Roller Pattern</a:t>
            </a:r>
          </a:p>
        </p:txBody>
      </p:sp>
      <p:sp>
        <p:nvSpPr>
          <p:cNvPr id="5" name="Rectangle 4"/>
          <p:cNvSpPr/>
          <p:nvPr/>
        </p:nvSpPr>
        <p:spPr>
          <a:xfrm>
            <a:off x="809893" y="310366"/>
            <a:ext cx="7162800" cy="7822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None/>
              <a:defRPr/>
            </a:pPr>
            <a:endParaRPr lang="en-US" sz="2400" dirty="0">
              <a:solidFill>
                <a:schemeClr val="tx2"/>
              </a:solidFill>
              <a:latin typeface="+mn-lt"/>
            </a:endParaRPr>
          </a:p>
          <a:p>
            <a:pPr algn="l">
              <a:lnSpc>
                <a:spcPct val="100000"/>
              </a:lnSpc>
              <a:buNone/>
              <a:defRPr/>
            </a:pPr>
            <a:r>
              <a:rPr lang="en-US" sz="2400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Rollers Should Avoid Sudden Stops, Starts, or Turns</a:t>
            </a:r>
            <a:r>
              <a:rPr lang="en-US" sz="240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 </a:t>
            </a:r>
            <a:endParaRPr lang="en-US" sz="2400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6" name="Picture 2" descr="E:\PHOTO_CD\IMAGES\IMG0031.PCD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" t="2569" r="22515" b="2886"/>
          <a:stretch/>
        </p:blipFill>
        <p:spPr bwMode="auto">
          <a:xfrm>
            <a:off x="279199" y="1400094"/>
            <a:ext cx="3998338" cy="333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289" y="3236650"/>
            <a:ext cx="4449763" cy="30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12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00192" y="-92973"/>
            <a:ext cx="7772400" cy="66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Intelligent Compaction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97424" y="854345"/>
            <a:ext cx="7959670" cy="5509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1800" dirty="0"/>
              <a:t>The precise location of the roller, its speed, and number of passes over a given location are mapped using the Global Positioning System (GPS) or a similar system. </a:t>
            </a:r>
            <a:endParaRPr lang="en-US" sz="1800" dirty="0" smtClean="0"/>
          </a:p>
          <a:p>
            <a:pPr algn="l">
              <a:buNone/>
            </a:pPr>
            <a:endParaRPr lang="en-US" sz="1800" dirty="0"/>
          </a:p>
          <a:p>
            <a:pPr algn="l">
              <a:buNone/>
            </a:pPr>
            <a:endParaRPr lang="en-US" sz="1800" dirty="0" smtClean="0"/>
          </a:p>
          <a:p>
            <a:pPr algn="l">
              <a:buNone/>
            </a:pPr>
            <a:endParaRPr lang="en-US" sz="1800" dirty="0"/>
          </a:p>
          <a:p>
            <a:pPr algn="l">
              <a:buNone/>
            </a:pPr>
            <a:endParaRPr lang="en-US" sz="1800" dirty="0" smtClean="0"/>
          </a:p>
          <a:p>
            <a:pPr algn="l">
              <a:buNone/>
            </a:pPr>
            <a:endParaRPr lang="en-US" sz="1800" dirty="0"/>
          </a:p>
          <a:p>
            <a:pPr algn="l">
              <a:buNone/>
            </a:pPr>
            <a:endParaRPr lang="en-US" sz="1800" dirty="0" smtClean="0"/>
          </a:p>
          <a:p>
            <a:pPr algn="l">
              <a:buNone/>
            </a:pPr>
            <a:endParaRPr lang="en-US" sz="1800" dirty="0"/>
          </a:p>
          <a:p>
            <a:pPr algn="l">
              <a:buNone/>
            </a:pPr>
            <a:endParaRPr lang="en-US" sz="1800" dirty="0" smtClean="0"/>
          </a:p>
          <a:p>
            <a:pPr algn="l">
              <a:buNone/>
            </a:pPr>
            <a:endParaRPr lang="en-US" sz="1800" dirty="0" smtClean="0"/>
          </a:p>
          <a:p>
            <a:pPr algn="l">
              <a:buNone/>
            </a:pPr>
            <a:endParaRPr lang="en-US" sz="1800" dirty="0"/>
          </a:p>
          <a:p>
            <a:pPr algn="l">
              <a:buNone/>
            </a:pPr>
            <a:endParaRPr lang="en-US" sz="1800" dirty="0"/>
          </a:p>
          <a:p>
            <a:pPr algn="l">
              <a:buNone/>
            </a:pPr>
            <a:r>
              <a:rPr lang="en-US" sz="1800" dirty="0"/>
              <a:t>To determine the effectiveness of the compaction process, compaction meters </a:t>
            </a:r>
            <a:r>
              <a:rPr lang="en-US" sz="1800" dirty="0" smtClean="0"/>
              <a:t>are </a:t>
            </a:r>
            <a:r>
              <a:rPr lang="en-US" sz="1800" dirty="0"/>
              <a:t>mounted in or about the drum to monitor applied compaction effort, frequency, and response from the material being compacted.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0" y="1899345"/>
            <a:ext cx="6878787" cy="333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45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3" t="31459" r="42236" b="30748"/>
          <a:stretch/>
        </p:blipFill>
        <p:spPr bwMode="auto">
          <a:xfrm>
            <a:off x="1402596" y="1061655"/>
            <a:ext cx="3276589" cy="266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5"/>
          <a:stretch/>
        </p:blipFill>
        <p:spPr bwMode="auto">
          <a:xfrm>
            <a:off x="4892228" y="1063053"/>
            <a:ext cx="2957664" cy="266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630670" y="699075"/>
            <a:ext cx="2561605" cy="44005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3333FF"/>
              </a:buClr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385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66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147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528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None/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764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6336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0908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5480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400" kern="0" dirty="0"/>
              <a:t>I</a:t>
            </a:r>
            <a:r>
              <a:rPr lang="en-US" sz="2400" kern="0" dirty="0" smtClean="0"/>
              <a:t>nstable mixture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479410" y="704243"/>
            <a:ext cx="2561605" cy="44005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3333FF"/>
              </a:buClr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385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66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147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528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None/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764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6336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0908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5480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400" kern="0" dirty="0" smtClean="0"/>
              <a:t>Stiff mixture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-554265" y="267148"/>
            <a:ext cx="7921625" cy="427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en-US" sz="3600" dirty="0" smtClean="0">
                <a:solidFill>
                  <a:srgbClr val="3366FF"/>
                </a:solidFill>
                <a:latin typeface="+mn-lt"/>
                <a:cs typeface="Times New Roman" pitchFamily="18" charset="0"/>
              </a:rPr>
              <a:t>Rolling behavior of HMA </a:t>
            </a:r>
            <a:endParaRPr lang="en-US" sz="3600" dirty="0">
              <a:solidFill>
                <a:srgbClr val="3366FF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966" y="3861924"/>
            <a:ext cx="4156497" cy="276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39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1026"/>
          <p:cNvSpPr txBox="1">
            <a:spLocks noChangeArrowheads="1"/>
          </p:cNvSpPr>
          <p:nvPr/>
        </p:nvSpPr>
        <p:spPr bwMode="auto">
          <a:xfrm>
            <a:off x="-332215" y="14839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sz="3600" dirty="0">
                <a:solidFill>
                  <a:srgbClr val="3366FF"/>
                </a:solidFill>
                <a:latin typeface="+mn-lt"/>
              </a:rPr>
              <a:t>Compaction Temperature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07" y="1079260"/>
            <a:ext cx="699135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45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331" y="1131487"/>
            <a:ext cx="6291263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71778" y="581197"/>
            <a:ext cx="7772400" cy="62011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The Longitudinal Joint is Often the Biggest Problem Area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07939" y="-54230"/>
            <a:ext cx="4237496" cy="63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Longitudinal Joint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11" y="3204323"/>
            <a:ext cx="4478667" cy="3362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4645" b="17620"/>
          <a:stretch/>
        </p:blipFill>
        <p:spPr>
          <a:xfrm>
            <a:off x="5395444" y="3195929"/>
            <a:ext cx="3003485" cy="337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3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9024" y="4034434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Cutting Wheel has Been a Very Effective Method to Obtain Density at Longitudinal Joint</a:t>
            </a:r>
          </a:p>
        </p:txBody>
      </p:sp>
      <p:sp>
        <p:nvSpPr>
          <p:cNvPr id="2" name="Rectangle 1"/>
          <p:cNvSpPr/>
          <p:nvPr/>
        </p:nvSpPr>
        <p:spPr>
          <a:xfrm>
            <a:off x="2409984" y="1196489"/>
            <a:ext cx="4572000" cy="23365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400" dirty="0" smtClean="0"/>
              <a:t>Notched </a:t>
            </a:r>
            <a:r>
              <a:rPr lang="en-US" sz="2400" dirty="0"/>
              <a:t>wedge </a:t>
            </a:r>
            <a:r>
              <a:rPr lang="en-US" sz="2400" dirty="0" smtClean="0"/>
              <a:t>joint</a:t>
            </a:r>
          </a:p>
          <a:p>
            <a:pPr algn="l"/>
            <a:endParaRPr lang="en-US" sz="2400" dirty="0" smtClean="0"/>
          </a:p>
          <a:p>
            <a:pPr algn="l"/>
            <a:r>
              <a:rPr lang="sv-SE" sz="2400" dirty="0" err="1"/>
              <a:t>Cutting</a:t>
            </a:r>
            <a:r>
              <a:rPr lang="sv-SE" sz="2400" dirty="0"/>
              <a:t> </a:t>
            </a:r>
            <a:r>
              <a:rPr lang="sv-SE" sz="2400" dirty="0" err="1" smtClean="0"/>
              <a:t>wheel</a:t>
            </a:r>
            <a:endParaRPr lang="sv-SE" sz="2400" dirty="0" smtClean="0"/>
          </a:p>
          <a:p>
            <a:pPr algn="l"/>
            <a:endParaRPr lang="sv-SE" sz="2400" dirty="0" smtClean="0"/>
          </a:p>
          <a:p>
            <a:pPr algn="l"/>
            <a:r>
              <a:rPr lang="sv-SE" sz="2400" dirty="0"/>
              <a:t>Joint </a:t>
            </a:r>
            <a:r>
              <a:rPr lang="sv-SE" sz="2400" dirty="0" err="1" smtClean="0"/>
              <a:t>maker</a:t>
            </a:r>
            <a:endParaRPr lang="sv-SE" sz="2400" dirty="0" smtClean="0"/>
          </a:p>
          <a:p>
            <a:pPr algn="l"/>
            <a:endParaRPr lang="sv-SE" sz="2400" dirty="0" smtClean="0"/>
          </a:p>
          <a:p>
            <a:pPr algn="l"/>
            <a:r>
              <a:rPr lang="sv-SE" sz="2400" dirty="0" err="1"/>
              <a:t>Edge</a:t>
            </a:r>
            <a:r>
              <a:rPr lang="sv-SE" sz="2400" dirty="0"/>
              <a:t> </a:t>
            </a:r>
            <a:r>
              <a:rPr lang="sv-SE" sz="2400" dirty="0" err="1"/>
              <a:t>restraining</a:t>
            </a:r>
            <a:r>
              <a:rPr lang="sv-SE" sz="2400" dirty="0"/>
              <a:t> </a:t>
            </a:r>
            <a:r>
              <a:rPr lang="sv-SE" sz="2400" dirty="0" err="1"/>
              <a:t>device</a:t>
            </a:r>
            <a:endParaRPr lang="sv-SE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07939" y="-54230"/>
            <a:ext cx="7406902" cy="63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Joint Construction Devices</a:t>
            </a:r>
          </a:p>
        </p:txBody>
      </p:sp>
    </p:spTree>
    <p:extLst>
      <p:ext uri="{BB962C8B-B14F-4D97-AF65-F5344CB8AC3E}">
        <p14:creationId xmlns:p14="http://schemas.microsoft.com/office/powerpoint/2010/main" val="216928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9" y="954062"/>
            <a:ext cx="4227324" cy="316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293" y="3665350"/>
            <a:ext cx="3850191" cy="2878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26"/>
          <p:cNvSpPr txBox="1">
            <a:spLocks noChangeArrowheads="1"/>
          </p:cNvSpPr>
          <p:nvPr/>
        </p:nvSpPr>
        <p:spPr>
          <a:xfrm>
            <a:off x="921084" y="-21849"/>
            <a:ext cx="7772400" cy="1143000"/>
          </a:xfrm>
          <a:prstGeom prst="rect">
            <a:avLst/>
          </a:prstGeom>
        </p:spPr>
        <p:txBody>
          <a:bodyPr/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/>
              <a:t>Notched </a:t>
            </a:r>
            <a:r>
              <a:rPr lang="en-US" sz="3600" kern="0" dirty="0" smtClean="0"/>
              <a:t>Wedge Joint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7097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2509"/>
          <a:stretch/>
        </p:blipFill>
        <p:spPr>
          <a:xfrm>
            <a:off x="2183777" y="1040523"/>
            <a:ext cx="5080000" cy="4816365"/>
          </a:xfrm>
          <a:prstGeom prst="rect">
            <a:avLst/>
          </a:prstGeom>
        </p:spPr>
      </p:pic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921084" y="-45498"/>
            <a:ext cx="7772400" cy="1143000"/>
          </a:xfrm>
          <a:prstGeom prst="rect">
            <a:avLst/>
          </a:prstGeom>
        </p:spPr>
        <p:txBody>
          <a:bodyPr/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/>
              <a:t>Cutting wheel</a:t>
            </a:r>
          </a:p>
        </p:txBody>
      </p:sp>
    </p:spTree>
    <p:extLst>
      <p:ext uri="{BB962C8B-B14F-4D97-AF65-F5344CB8AC3E}">
        <p14:creationId xmlns:p14="http://schemas.microsoft.com/office/powerpoint/2010/main" val="25926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242" y="1062603"/>
            <a:ext cx="5241172" cy="354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26"/>
          <p:cNvSpPr txBox="1">
            <a:spLocks noChangeArrowheads="1"/>
          </p:cNvSpPr>
          <p:nvPr/>
        </p:nvSpPr>
        <p:spPr>
          <a:xfrm>
            <a:off x="921084" y="-45498"/>
            <a:ext cx="7772400" cy="1143000"/>
          </a:xfrm>
          <a:prstGeom prst="rect">
            <a:avLst/>
          </a:prstGeom>
        </p:spPr>
        <p:txBody>
          <a:bodyPr/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 smtClean="0"/>
              <a:t>Joint maker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151166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1026"/>
          <p:cNvSpPr txBox="1">
            <a:spLocks noChangeArrowheads="1"/>
          </p:cNvSpPr>
          <p:nvPr/>
        </p:nvSpPr>
        <p:spPr>
          <a:xfrm>
            <a:off x="921084" y="-21849"/>
            <a:ext cx="7772400" cy="1143000"/>
          </a:xfrm>
          <a:prstGeom prst="rect">
            <a:avLst/>
          </a:prstGeom>
        </p:spPr>
        <p:txBody>
          <a:bodyPr/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3600" kern="0" dirty="0"/>
              <a:t>Edge restraining device</a:t>
            </a:r>
          </a:p>
        </p:txBody>
      </p: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48" y="1028588"/>
            <a:ext cx="6527609" cy="434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708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887274" y="-85220"/>
            <a:ext cx="3219773" cy="650606"/>
          </a:xfrm>
        </p:spPr>
        <p:txBody>
          <a:bodyPr/>
          <a:lstStyle/>
          <a:p>
            <a:pPr eaLnBrk="1" hangingPunct="1"/>
            <a:r>
              <a:rPr lang="en-US" sz="3600" dirty="0" smtClean="0"/>
              <a:t>Rolling joints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12" t="30799" r="8524" b="28799"/>
          <a:stretch/>
        </p:blipFill>
        <p:spPr bwMode="auto">
          <a:xfrm>
            <a:off x="4649495" y="1485263"/>
            <a:ext cx="3956014" cy="292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7" t="30799" r="45479" b="28799"/>
          <a:stretch/>
        </p:blipFill>
        <p:spPr bwMode="auto">
          <a:xfrm>
            <a:off x="512057" y="1485262"/>
            <a:ext cx="4039412" cy="29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517975" y="853319"/>
            <a:ext cx="2086148" cy="385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/>
              <a:t>Transverse joints</a:t>
            </a:r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1532512" y="833218"/>
            <a:ext cx="2256260" cy="385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/>
              <a:t>Longitudinal </a:t>
            </a:r>
            <a:r>
              <a:rPr lang="en-US" dirty="0" smtClean="0"/>
              <a:t>joints</a:t>
            </a:r>
            <a:endParaRPr lang="sv-SE" dirty="0"/>
          </a:p>
        </p:txBody>
      </p:sp>
      <p:sp>
        <p:nvSpPr>
          <p:cNvPr id="9" name="Rectangle 8"/>
          <p:cNvSpPr/>
          <p:nvPr/>
        </p:nvSpPr>
        <p:spPr>
          <a:xfrm>
            <a:off x="689507" y="2806651"/>
            <a:ext cx="1159292" cy="385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/>
              <a:t>Cold mix</a:t>
            </a:r>
            <a:endParaRPr lang="sv-SE" dirty="0"/>
          </a:p>
        </p:txBody>
      </p:sp>
      <p:sp>
        <p:nvSpPr>
          <p:cNvPr id="10" name="Rectangle 9"/>
          <p:cNvSpPr/>
          <p:nvPr/>
        </p:nvSpPr>
        <p:spPr>
          <a:xfrm>
            <a:off x="3209919" y="2811835"/>
            <a:ext cx="1064715" cy="412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Hot mix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74526" y="3615164"/>
            <a:ext cx="1064715" cy="412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Hot mix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32358" y="1626198"/>
            <a:ext cx="1159292" cy="385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/>
              <a:t>Cold mix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1441319" y="4911856"/>
            <a:ext cx="6888745" cy="1054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buNone/>
            </a:pPr>
            <a:r>
              <a:rPr lang="sv-SE" sz="2400" dirty="0"/>
              <a:t>Joint </a:t>
            </a:r>
            <a:r>
              <a:rPr lang="sv-SE" sz="2400" dirty="0" smtClean="0"/>
              <a:t>Adhesion:</a:t>
            </a:r>
          </a:p>
          <a:p>
            <a:pPr marL="342900" indent="-342900" algn="l"/>
            <a:r>
              <a:rPr lang="en-US" sz="2400" dirty="0"/>
              <a:t>Heat the cold side before placing the hot side. </a:t>
            </a:r>
            <a:endParaRPr lang="en-US" sz="2400" dirty="0" smtClean="0"/>
          </a:p>
          <a:p>
            <a:pPr marL="342900" indent="-342900" algn="l"/>
            <a:r>
              <a:rPr lang="en-US" sz="2400" dirty="0"/>
              <a:t>Coat the cold side with an adhesive material.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16383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49266" y="162736"/>
            <a:ext cx="7772400" cy="400938"/>
          </a:xfrm>
        </p:spPr>
        <p:txBody>
          <a:bodyPr/>
          <a:lstStyle/>
          <a:p>
            <a:pPr eaLnBrk="1" hangingPunct="1"/>
            <a:r>
              <a:rPr lang="en-US" sz="3600" dirty="0" smtClean="0"/>
              <a:t>Eliminate Longitudinal Joint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5776" b="6405"/>
          <a:stretch/>
        </p:blipFill>
        <p:spPr bwMode="auto">
          <a:xfrm>
            <a:off x="1769504" y="1480089"/>
            <a:ext cx="5723801" cy="468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54432" y="716074"/>
            <a:ext cx="7772400" cy="40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66FF"/>
                </a:solidFill>
                <a:latin typeface="+mn-lt"/>
                <a:ea typeface="ＭＳ Ｐゴシック" charset="0"/>
                <a:cs typeface="+mj-cs"/>
              </a:defRPr>
            </a:lvl1pPr>
            <a:lvl2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2pPr>
            <a:lvl3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3pPr>
            <a:lvl4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4pPr>
            <a:lvl5pPr marL="857250" indent="-85725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  <a:ea typeface="ＭＳ Ｐゴシック" charset="0"/>
              </a:defRPr>
            </a:lvl5pPr>
            <a:lvl6pPr marL="13144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6pPr>
            <a:lvl7pPr marL="17716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7pPr>
            <a:lvl8pPr marL="22288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8pPr>
            <a:lvl9pPr marL="2686050" indent="-85725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kern="0" dirty="0" smtClean="0">
                <a:solidFill>
                  <a:schemeClr val="tx1"/>
                </a:solidFill>
              </a:rPr>
              <a:t>Use paver extension</a:t>
            </a:r>
          </a:p>
        </p:txBody>
      </p:sp>
    </p:spTree>
    <p:extLst>
      <p:ext uri="{BB962C8B-B14F-4D97-AF65-F5344CB8AC3E}">
        <p14:creationId xmlns:p14="http://schemas.microsoft.com/office/powerpoint/2010/main" val="148776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49266" y="162736"/>
            <a:ext cx="7772400" cy="400938"/>
          </a:xfrm>
        </p:spPr>
        <p:txBody>
          <a:bodyPr/>
          <a:lstStyle/>
          <a:p>
            <a:pPr eaLnBrk="1" hangingPunct="1"/>
            <a:r>
              <a:rPr lang="en-US" sz="3600" dirty="0" smtClean="0"/>
              <a:t>Echelon Paving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88"/>
          <a:stretch/>
        </p:blipFill>
        <p:spPr bwMode="auto">
          <a:xfrm>
            <a:off x="1170127" y="611092"/>
            <a:ext cx="6918207" cy="285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8"/>
          <a:stretch/>
        </p:blipFill>
        <p:spPr bwMode="auto">
          <a:xfrm>
            <a:off x="1539766" y="3611104"/>
            <a:ext cx="6194425" cy="3070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Two Ways to Check Density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5072" y="1723270"/>
            <a:ext cx="956997" cy="643180"/>
          </a:xfrm>
        </p:spPr>
        <p:txBody>
          <a:bodyPr/>
          <a:lstStyle/>
          <a:p>
            <a:pPr eaLnBrk="1" hangingPunct="1"/>
            <a:r>
              <a:rPr lang="en-US" dirty="0" smtClean="0"/>
              <a:t>Cores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635071" y="5173541"/>
            <a:ext cx="2818705" cy="64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rgbClr val="3333FF"/>
              </a:buClr>
              <a:buNone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385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766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147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Font typeface="Times" charset="0"/>
              <a:buNone/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528763" indent="0" algn="l" rtl="0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None/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764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6336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0908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548063" indent="-190500" algn="l" rtl="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 err="1" smtClean="0"/>
              <a:t>Insitu</a:t>
            </a:r>
            <a:r>
              <a:rPr lang="en-US" kern="0" dirty="0" smtClean="0"/>
              <a:t> Measurements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48"/>
          <a:stretch/>
        </p:blipFill>
        <p:spPr bwMode="auto">
          <a:xfrm>
            <a:off x="4887310" y="3121980"/>
            <a:ext cx="3752216" cy="340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" y="868364"/>
            <a:ext cx="4135419" cy="310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22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4" t="36739" r="45313" b="18945"/>
          <a:stretch/>
        </p:blipFill>
        <p:spPr bwMode="auto">
          <a:xfrm>
            <a:off x="841803" y="1053884"/>
            <a:ext cx="3639251" cy="289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54564" y="1874183"/>
            <a:ext cx="2792497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dirty="0"/>
              <a:t>Scuffing of mix in front of the drum</a:t>
            </a:r>
            <a:endParaRPr lang="sv-SE" dirty="0"/>
          </a:p>
        </p:txBody>
      </p:sp>
      <p:sp>
        <p:nvSpPr>
          <p:cNvPr id="3" name="Rectangle 2"/>
          <p:cNvSpPr/>
          <p:nvPr/>
        </p:nvSpPr>
        <p:spPr>
          <a:xfrm>
            <a:off x="1228620" y="4935107"/>
            <a:ext cx="3033203" cy="385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/>
              <a:t>Mix sticking to the drums</a:t>
            </a:r>
            <a:endParaRPr lang="sv-S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5" t="21699" r="8239" b="34935"/>
          <a:stretch/>
        </p:blipFill>
        <p:spPr bwMode="auto">
          <a:xfrm>
            <a:off x="4962313" y="3642102"/>
            <a:ext cx="3688407" cy="289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161" y="166411"/>
            <a:ext cx="7921625" cy="427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en-US" sz="3600" dirty="0" smtClean="0">
                <a:solidFill>
                  <a:srgbClr val="3366FF"/>
                </a:solidFill>
                <a:latin typeface="+mn-lt"/>
                <a:cs typeface="Times New Roman" pitchFamily="18" charset="0"/>
              </a:rPr>
              <a:t>Asphalt Compaction Problems</a:t>
            </a:r>
            <a:endParaRPr lang="en-US" sz="3600" dirty="0">
              <a:solidFill>
                <a:srgbClr val="3366FF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94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56873" y="1533217"/>
            <a:ext cx="3100029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dirty="0"/>
              <a:t>Cambering along the side of the drum</a:t>
            </a:r>
            <a:endParaRPr lang="sv-SE" dirty="0"/>
          </a:p>
        </p:txBody>
      </p:sp>
      <p:sp>
        <p:nvSpPr>
          <p:cNvPr id="3" name="Rectangle 2"/>
          <p:cNvSpPr/>
          <p:nvPr/>
        </p:nvSpPr>
        <p:spPr>
          <a:xfrm>
            <a:off x="815985" y="5020775"/>
            <a:ext cx="3687997" cy="385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/>
              <a:t>Transverse cracks behind drum</a:t>
            </a:r>
            <a:endParaRPr lang="sv-S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27028" r="7885" b="28794"/>
          <a:stretch/>
        </p:blipFill>
        <p:spPr bwMode="auto">
          <a:xfrm>
            <a:off x="831928" y="906651"/>
            <a:ext cx="3656110" cy="289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3" t="23906" r="45708" b="32927"/>
          <a:stretch/>
        </p:blipFill>
        <p:spPr bwMode="auto">
          <a:xfrm>
            <a:off x="4866100" y="3575558"/>
            <a:ext cx="3710027" cy="289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9161" y="166411"/>
            <a:ext cx="7921625" cy="427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en-US" sz="3600" dirty="0" smtClean="0">
                <a:solidFill>
                  <a:srgbClr val="3366FF"/>
                </a:solidFill>
                <a:latin typeface="+mn-lt"/>
                <a:cs typeface="Times New Roman" pitchFamily="18" charset="0"/>
              </a:rPr>
              <a:t>Asphalt Compaction Problems</a:t>
            </a:r>
            <a:endParaRPr lang="en-US" sz="3600" dirty="0">
              <a:solidFill>
                <a:srgbClr val="3366FF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0587" y="4640627"/>
            <a:ext cx="2344873" cy="385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/>
              <a:t>Longitudinal cracks</a:t>
            </a:r>
            <a:endParaRPr lang="sv-SE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6" t="2286"/>
          <a:stretch/>
        </p:blipFill>
        <p:spPr bwMode="auto">
          <a:xfrm>
            <a:off x="2797412" y="1324658"/>
            <a:ext cx="3582147" cy="289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161" y="166411"/>
            <a:ext cx="7921625" cy="427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en-US" sz="3600" dirty="0" smtClean="0">
                <a:solidFill>
                  <a:srgbClr val="3366FF"/>
                </a:solidFill>
                <a:latin typeface="+mn-lt"/>
                <a:cs typeface="Times New Roman" pitchFamily="18" charset="0"/>
              </a:rPr>
              <a:t>Asphalt Compaction Problems</a:t>
            </a:r>
            <a:endParaRPr lang="en-US" sz="3600" dirty="0">
              <a:solidFill>
                <a:srgbClr val="3366FF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4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537852" y="5168708"/>
            <a:ext cx="4986601" cy="1143000"/>
          </a:xfrm>
        </p:spPr>
        <p:txBody>
          <a:bodyPr/>
          <a:lstStyle/>
          <a:p>
            <a:pPr eaLnBrk="1" hangingPunct="1"/>
            <a:r>
              <a:rPr lang="en-US" sz="6000" dirty="0" smtClean="0"/>
              <a:t>Questions?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886" y="983902"/>
            <a:ext cx="6646802" cy="425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108BD9"/>
      </a:lt2>
      <a:accent1>
        <a:srgbClr val="ADC610"/>
      </a:accent1>
      <a:accent2>
        <a:srgbClr val="002B60"/>
      </a:accent2>
      <a:accent3>
        <a:srgbClr val="FFFFFF"/>
      </a:accent3>
      <a:accent4>
        <a:srgbClr val="000000"/>
      </a:accent4>
      <a:accent5>
        <a:srgbClr val="D3DFAA"/>
      </a:accent5>
      <a:accent6>
        <a:srgbClr val="002656"/>
      </a:accent6>
      <a:hlink>
        <a:srgbClr val="A10058"/>
      </a:hlink>
      <a:folHlink>
        <a:srgbClr val="66BCAA"/>
      </a:folHlink>
    </a:clrScheme>
    <a:fontScheme name="Default Design">
      <a:majorFont>
        <a:latin typeface="Bookman Old Style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buNone/>
          <a:defRPr dirty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108BD9"/>
        </a:lt2>
        <a:accent1>
          <a:srgbClr val="C1C700"/>
        </a:accent1>
        <a:accent2>
          <a:srgbClr val="003B74"/>
        </a:accent2>
        <a:accent3>
          <a:srgbClr val="FFFFFF"/>
        </a:accent3>
        <a:accent4>
          <a:srgbClr val="000000"/>
        </a:accent4>
        <a:accent5>
          <a:srgbClr val="DDE0AA"/>
        </a:accent5>
        <a:accent6>
          <a:srgbClr val="003568"/>
        </a:accent6>
        <a:hlink>
          <a:srgbClr val="C2006E"/>
        </a:hlink>
        <a:folHlink>
          <a:srgbClr val="7FC6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 presentatie nieuwe huisstijl</Template>
  <TotalTime>19586</TotalTime>
  <Words>462</Words>
  <Application>Microsoft Office PowerPoint</Application>
  <PresentationFormat>On-screen Show (4:3)</PresentationFormat>
  <Paragraphs>137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Default Design</vt:lpstr>
      <vt:lpstr>PowerPoint Presentation</vt:lpstr>
      <vt:lpstr>Compaction of Soils/Granular Materials</vt:lpstr>
      <vt:lpstr>Compaction of Asphalt Mixtures</vt:lpstr>
      <vt:lpstr>Breakdown Rolling</vt:lpstr>
      <vt:lpstr>Intermediate Rolling</vt:lpstr>
      <vt:lpstr>Breakdown Roller </vt:lpstr>
      <vt:lpstr>PowerPoint Presentation</vt:lpstr>
      <vt:lpstr>PowerPoint Presentation</vt:lpstr>
      <vt:lpstr>Heaters for the Tires </vt:lpstr>
      <vt:lpstr>Skirts Around Rubber Tires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Longitudinal Joint is Often the Biggest Problem Area</vt:lpstr>
      <vt:lpstr>Cutting Wheel has Been a Very Effective Method to Obtain Density at Longitudinal Joint</vt:lpstr>
      <vt:lpstr>PowerPoint Presentation</vt:lpstr>
      <vt:lpstr>PowerPoint Presentation</vt:lpstr>
      <vt:lpstr>PowerPoint Presentation</vt:lpstr>
      <vt:lpstr>PowerPoint Presentation</vt:lpstr>
      <vt:lpstr>Rolling joints</vt:lpstr>
      <vt:lpstr>Eliminate Longitudinal Joint</vt:lpstr>
      <vt:lpstr>Echelon Paving</vt:lpstr>
      <vt:lpstr>Two Ways to Check Density</vt:lpstr>
      <vt:lpstr>PowerPoint Presentation</vt:lpstr>
      <vt:lpstr>PowerPoint Presentation</vt:lpstr>
      <vt:lpstr>PowerPoint Presentation</vt:lpstr>
      <vt:lpstr>Questions?</vt:lpstr>
    </vt:vector>
  </TitlesOfParts>
  <Company>TU Delft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Netwerkgebruiker SBS</dc:creator>
  <cp:lastModifiedBy>Alvaro Guarin</cp:lastModifiedBy>
  <cp:revision>978</cp:revision>
  <cp:lastPrinted>2013-04-22T18:58:07Z</cp:lastPrinted>
  <dcterms:created xsi:type="dcterms:W3CDTF">2003-02-14T12:59:34Z</dcterms:created>
  <dcterms:modified xsi:type="dcterms:W3CDTF">2014-04-14T08:35:21Z</dcterms:modified>
</cp:coreProperties>
</file>